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9C1957-3981-49D9-8F85-7E4BF0512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DC3139B-9AE4-4C48-A4D9-39910F68D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B9C732D-DAD0-48D3-9F99-41EABD7A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4D01701-0DD0-4A5A-A374-3CB86F4F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00C8CCD-93B0-4215-B583-D440C050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84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78FE544-33C9-47C1-A727-B2756C0B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864D3538-E6F0-45EB-A15A-EB08A5BFE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D23A6A5-F18D-4C21-84D9-3658D8B7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9B9F0D9-349B-423D-921A-B8E2307D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9C621EA-AE75-4E88-8A77-A355E22C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02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2F5DB15A-D72B-4AF6-B229-9E7A31E3D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84E7CBD2-50E9-465B-9CC4-14E940ECA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F6563D-FF25-43FB-94C5-90677F49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4AB5502-983D-43A3-BEDB-5F0EFEF6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FFEA543-2254-479E-9792-391AD42F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13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AD61CD9-7DBD-4F96-9F1C-AE0B0035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0958352-4135-46B0-960C-E0586F3D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3B7E6D6-AD75-4E64-9696-8EAF7057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D06343A-0FEF-4ECD-B5E6-0942852D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7F7A941-1341-4892-A64F-C947AFEC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68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1207405-418A-464A-9A41-F2BB64E1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3D95600-0381-4CC0-A36F-5776AE5AB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97E9E44-2725-4D14-BB78-5AA447E9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4EE4CEA-7FCD-4E7E-9B5D-A9106F2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05B6EA7-6B4C-488E-B40B-14CC8B52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91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5A84EA-AC75-42A0-A2A4-54C8D54D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19ADA72-0550-4968-9A0E-F25A48DF1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012D549-92AC-419B-BFD6-78A71EBE7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8A991B9-CEF7-4922-A091-27410F69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B852E0C-CE85-4ADB-BA98-23B013DD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6119264-916E-45DF-BDD5-02D2BBC5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83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BAE44FA-CAA5-47A1-B7DC-B054AB17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E9006D4-BC7A-459C-89A6-83DA4723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1BFB0E2-FC7B-40A4-853A-60EA5C86A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5F70B8E-A13E-4157-9A4E-F25255664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E30DF86D-D128-4346-A67A-B2A5D35B9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D14802F1-7B3A-44CF-8B91-0F90A33C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1F437CD-AF53-45C9-AC68-E63D79EE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2D46BF6C-10EE-4476-BEE5-C9E443FB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96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C7EDA98-11ED-469A-81E5-3C01EDE2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E053E94-E6AC-410D-9558-04F1741A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B18A9864-5E77-42F2-83BA-0A3284D3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D98B01F-B5C3-48E2-A615-AE5C94B6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4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56FEF2D7-2F55-4F6A-911A-81A055CD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440DFCA-F82F-4F14-8D5F-BAAA7806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709B20D-578B-4EB5-A173-C71DB71D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86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F3E5EB9-6AA9-4781-A24F-14D4911C3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CE3C4B8-2039-412B-965B-5B001122F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22847FB-EF08-4097-A29A-36CD27FB0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5917E18-2FE7-4DA8-B8EA-B6C7CA60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6487A3C-C145-4E43-93B9-5D4B5AA5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665F109-259C-4185-94F8-70600450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72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15BA961-23AA-4933-BA81-A3A9FC5C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3414D089-3635-4352-B730-B479C00BB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5F7A6AA-58C9-4306-B385-A6895B316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06A17A7-6112-46BB-B4C0-F20427EC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F3E2D64-5B0A-4ACC-9269-1AE80454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5CA4C26-8690-458A-8549-9F40F9B7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58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529D9199-1F96-453D-8E52-7C02F761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120E1DD-B6AC-417D-B475-3CE50920A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1A4AC06-3DDB-4A2C-BDCB-E6925A1CC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8125-F29B-4212-BB61-19DE8497914E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0AAC32C-005E-489D-AD74-A0F0F82CD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524DF00-ABC5-4692-9030-D7F05460C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4A47-6274-4522-910D-6DACC8842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1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77345C-731A-47C3-8B7C-913642316E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fr-FR" sz="2800" b="1" smtClean="0"/>
              <a:t/>
            </a:r>
            <a:br>
              <a:rPr lang="fr-FR" sz="2800" b="1" smtClean="0"/>
            </a:br>
            <a:r>
              <a:rPr lang="fr-FR" sz="2800" b="1" smtClean="0"/>
              <a:t>Mobilisation sociale autour de l’élaboration du schéma d’aménagement transfrontalier intégré (SATI) de l’espace SKBo (Programme Coopération Transfrontalière Locale)</a:t>
            </a:r>
            <a:r>
              <a:rPr lang="fr-FR" sz="2800" smtClean="0"/>
              <a:t/>
            </a:r>
            <a:br>
              <a:rPr lang="fr-FR" sz="2800" smtClean="0"/>
            </a:br>
            <a:endParaRPr lang="fr-FR" sz="28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C2FDE92-EA3A-4CE5-89F4-ECEBC6332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smtClean="0"/>
              <a:t>Initiateur et  Bailleur 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B6A9231-8D55-4F35-A440-55A5A685F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smtClean="0"/>
              <a:t>Structure de mise en œuvre 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="" xmlns:a16="http://schemas.microsoft.com/office/drawing/2014/main" id="{DF74C10F-0578-43F9-8A71-7E63553540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14" y="3670712"/>
            <a:ext cx="2426872" cy="1656661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2E032A0B-6C6B-4CAF-A23C-F032E920F6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33530" y="3429000"/>
            <a:ext cx="2764045" cy="1898374"/>
          </a:xfrm>
          <a:prstGeom prst="rect">
            <a:avLst/>
          </a:prstGeom>
        </p:spPr>
      </p:pic>
      <p:pic>
        <p:nvPicPr>
          <p:cNvPr id="1026" name="Image 2" descr="Description : logo righttext_new">
            <a:extLst>
              <a:ext uri="{FF2B5EF4-FFF2-40B4-BE49-F238E27FC236}">
                <a16:creationId xmlns="" xmlns:a16="http://schemas.microsoft.com/office/drawing/2014/main" id="{3EDC0FDF-2182-4870-A10E-ECAEE599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01" y="3421249"/>
            <a:ext cx="2279374" cy="21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98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AA91E3F-BBE2-4FBA-9894-F1456831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Leçons apprises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2D7849B-E90C-4E0D-A95D-D02C3A0B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 fontScale="40000" lnSpcReduction="20000"/>
          </a:bodyPr>
          <a:lstStyle/>
          <a:p>
            <a:pPr lvl="0"/>
            <a:endParaRPr lang="fr-FR" dirty="0"/>
          </a:p>
          <a:p>
            <a:pPr lvl="0"/>
            <a:r>
              <a:rPr lang="fr-FR" sz="5100" dirty="0"/>
              <a:t>La prise en compte des besoins des deux côtés de la frontière a été un grand facteur de succès ;</a:t>
            </a:r>
          </a:p>
          <a:p>
            <a:pPr lvl="0"/>
            <a:r>
              <a:rPr lang="fr-FR" sz="5100" dirty="0"/>
              <a:t>Le partage des informations à temps réel entre les deux parties à travers l’organisation des rencontres tournantes est un facteur de succès de la coopération transfrontalière ;</a:t>
            </a:r>
          </a:p>
          <a:p>
            <a:pPr lvl="0"/>
            <a:r>
              <a:rPr lang="fr-FR" sz="5100" dirty="0"/>
              <a:t>L’alternance des rencontres entre les acteurs des deux côtés de la frontière est un gage d’appropriation de la dynamique ;</a:t>
            </a:r>
          </a:p>
          <a:p>
            <a:pPr lvl="0"/>
            <a:r>
              <a:rPr lang="fr-FR" sz="5100" dirty="0"/>
              <a:t>La mise en œuvre du développement au niveau transfrontalier est un processus lourd, complexe et coûteux qui peut être difficilement supporté par un seul bailleur ;</a:t>
            </a:r>
          </a:p>
          <a:p>
            <a:pPr lvl="0"/>
            <a:r>
              <a:rPr lang="fr-FR" sz="5100" dirty="0"/>
              <a:t>Le respect des valeurs sociétales et des textes des deux côtés de la frontière est un facteur de succès de la coopération transfrontalière ;</a:t>
            </a:r>
          </a:p>
          <a:p>
            <a:pPr lvl="0"/>
            <a:r>
              <a:rPr lang="fr-FR" sz="5100" dirty="0"/>
              <a:t>La parité dans la répartition des actions à aménager </a:t>
            </a:r>
            <a:r>
              <a:rPr lang="fr-FR" sz="5100" dirty="0" smtClean="0"/>
              <a:t> </a:t>
            </a:r>
            <a:r>
              <a:rPr lang="fr-FR" sz="5100" dirty="0"/>
              <a:t>garantit le succès de la dynamique ;</a:t>
            </a:r>
          </a:p>
          <a:p>
            <a:pPr lvl="0"/>
            <a:r>
              <a:rPr lang="fr-FR" sz="5100" dirty="0"/>
              <a:t>L’engagement des autorités politiques et administratives est un préalable à la réussite de la dynamique ;</a:t>
            </a:r>
          </a:p>
          <a:p>
            <a:pPr lvl="0"/>
            <a:r>
              <a:rPr lang="fr-FR" sz="5100" dirty="0"/>
              <a:t>La maitrise commune d’une langue de communication est un facteur de réussite du processus d’intermédiation sociale d’envergure transfrontalière ;</a:t>
            </a:r>
          </a:p>
          <a:p>
            <a:r>
              <a:rPr lang="fr-FR" sz="5100" dirty="0"/>
              <a:t>Le processus d’intermédiation sociale au niveau transfrontalier nécessite la mobilisation des ressources humaines en nombre.</a:t>
            </a:r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28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D0B537-DDEC-496C-86BD-F16EAE30F5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b="1" dirty="0"/>
              <a:t>Bonnes pratiques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72131C4-7E5A-4FA8-AEAA-A56F8EBA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L’engagement des présidents des collectivités à prendre en charge les fonds additionnels </a:t>
            </a:r>
            <a:r>
              <a:rPr lang="fr-FR" dirty="0" smtClean="0"/>
              <a:t>et leur volonté politique;</a:t>
            </a:r>
            <a:endParaRPr lang="fr-FR" dirty="0"/>
          </a:p>
          <a:p>
            <a:pPr lvl="0"/>
            <a:r>
              <a:rPr lang="fr-FR" dirty="0"/>
              <a:t>La gratitude des communautés envers l’équipe (accueil, engagement) ;</a:t>
            </a:r>
          </a:p>
          <a:p>
            <a:pPr lvl="0"/>
            <a:r>
              <a:rPr lang="fr-FR" dirty="0"/>
              <a:t>La flexibilité du financement de la DDC (adaptation des bailleurs aux réalités du terrain).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79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629C18-9A55-4F7A-9D6D-B97FC0BFAE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b="1" dirty="0"/>
              <a:t>Défis à relever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61E498D-992D-44B4-993D-FC0425522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L’exécution intégrale des projets retenus ;</a:t>
            </a:r>
          </a:p>
          <a:p>
            <a:pPr lvl="0"/>
            <a:r>
              <a:rPr lang="fr-FR" dirty="0"/>
              <a:t>L’appropriation de ces projets en termes d’exploitation par les bénéficiaires ;</a:t>
            </a:r>
          </a:p>
          <a:p>
            <a:pPr lvl="0"/>
            <a:r>
              <a:rPr lang="fr-FR" dirty="0"/>
              <a:t>La pérennisation de l’Union transfrontalière des CT de l’espace SKBO (Sikasso, Korhogo, </a:t>
            </a:r>
            <a:r>
              <a:rPr lang="fr-FR" dirty="0" smtClean="0"/>
              <a:t>Bobo)</a:t>
            </a:r>
            <a:endParaRPr lang="fr-FR" dirty="0"/>
          </a:p>
          <a:p>
            <a:pPr lvl="0"/>
            <a:r>
              <a:rPr lang="fr-FR" dirty="0"/>
              <a:t>Le maintien </a:t>
            </a:r>
            <a:r>
              <a:rPr lang="fr-FR" dirty="0" smtClean="0"/>
              <a:t>du RLD </a:t>
            </a:r>
            <a:r>
              <a:rPr lang="fr-FR" dirty="0"/>
              <a:t>sur tout le long du processus </a:t>
            </a:r>
          </a:p>
          <a:p>
            <a:pPr lvl="0"/>
            <a:r>
              <a:rPr lang="fr-FR" dirty="0"/>
              <a:t>La réduction des tracasseries routières.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52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959580-FA22-43CF-9449-A587276250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> </a:t>
            </a:r>
            <a:r>
              <a:rPr lang="fr-FR" sz="2000" dirty="0" smtClean="0"/>
              <a:t>                               </a:t>
            </a:r>
            <a:br>
              <a:rPr lang="fr-FR" sz="2000" dirty="0" smtClean="0"/>
            </a:br>
            <a:r>
              <a:rPr lang="fr-FR" sz="2700" b="1" dirty="0" smtClean="0"/>
              <a:t>Merci </a:t>
            </a:r>
            <a:r>
              <a:rPr lang="fr-FR" sz="2700" b="1" dirty="0"/>
              <a:t>de votre </a:t>
            </a:r>
            <a:r>
              <a:rPr lang="fr-FR" sz="2700" b="1" dirty="0" smtClean="0"/>
              <a:t>attention.</a:t>
            </a:r>
            <a:br>
              <a:rPr lang="fr-FR" sz="2700" b="1" dirty="0" smtClean="0"/>
            </a:br>
            <a:r>
              <a:rPr lang="fr-FR" sz="2700" b="1" dirty="0" smtClean="0"/>
              <a:t>                                </a:t>
            </a:r>
            <a:r>
              <a:rPr lang="fr-FR" sz="2000" dirty="0" smtClean="0"/>
              <a:t>                                                                                                    </a:t>
            </a:r>
            <a:r>
              <a:rPr lang="fr-FR" sz="2000" b="1" dirty="0" smtClean="0"/>
              <a:t>Ahmed Sékou DIALLO</a:t>
            </a:r>
            <a:br>
              <a:rPr lang="fr-FR" sz="2000" b="1" dirty="0" smtClean="0"/>
            </a:br>
            <a:r>
              <a:rPr lang="fr-FR" sz="2000" b="1" dirty="0" smtClean="0"/>
              <a:t>                                                                                                                                            Directeur Exécutif ONG AFAD</a:t>
            </a:r>
            <a:br>
              <a:rPr lang="fr-FR" sz="2000" b="1" dirty="0" smtClean="0"/>
            </a:br>
            <a:r>
              <a:rPr lang="fr-FR" sz="2000" b="1" dirty="0" smtClean="0"/>
              <a:t>                                                                                                                                            Coordinateur National du RLD</a:t>
            </a:r>
            <a:br>
              <a:rPr lang="fr-FR" sz="2000" b="1" dirty="0" smtClean="0"/>
            </a:br>
            <a:r>
              <a:rPr lang="fr-FR" b="1" dirty="0" smtClean="0"/>
              <a:t> .</a:t>
            </a:r>
            <a:endParaRPr lang="fr-FR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8C372846-42CB-4F2A-994A-784CFA2BC0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71" y="1825624"/>
            <a:ext cx="7964556" cy="503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84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C339155-2AB6-421A-B794-D290B7CC76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52C2FB9-DDB7-486A-A6BB-BF8FA133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Le PCTL est un programme du Conseil des Collectivités Territoriales (CCT) de l’Union Économique </a:t>
            </a:r>
            <a:r>
              <a:rPr lang="fr-FR" dirty="0" smtClean="0"/>
              <a:t>et Monétaire </a:t>
            </a:r>
            <a:r>
              <a:rPr lang="fr-FR" dirty="0"/>
              <a:t>Ouest Africaine (UEMOA) soutenu par la Coopération suisse (DDC) à hauteur de 6 millions </a:t>
            </a:r>
            <a:r>
              <a:rPr lang="fr-FR" dirty="0" smtClean="0"/>
              <a:t>de francs </a:t>
            </a:r>
            <a:r>
              <a:rPr lang="fr-FR" dirty="0"/>
              <a:t>suisses pour la Phase 1 (2014-2019). Il a pour but d’</a:t>
            </a:r>
            <a:r>
              <a:rPr lang="fr-FR" i="1" dirty="0"/>
              <a:t>améliorer les conditions de </a:t>
            </a:r>
            <a:r>
              <a:rPr lang="fr-FR" i="1" dirty="0" smtClean="0"/>
              <a:t>vie économiques </a:t>
            </a:r>
            <a:r>
              <a:rPr lang="fr-FR" i="1" dirty="0"/>
              <a:t>et sociales des populations ouest africaines dans un espace régional harmonisé et plus ouvert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Le CCT est un organe consultatif de l’UEMOA ; il est constitué de représentants élus des </a:t>
            </a:r>
            <a:r>
              <a:rPr lang="fr-FR" dirty="0" smtClean="0"/>
              <a:t>collectivités territoriales </a:t>
            </a:r>
            <a:r>
              <a:rPr lang="fr-FR" dirty="0"/>
              <a:t>des huit pays membres de l’UEMOA à savoir le Bénin, le Burkina Faso, la Côte </a:t>
            </a:r>
            <a:r>
              <a:rPr lang="fr-FR" dirty="0" smtClean="0"/>
              <a:t>d’Ivoire, la </a:t>
            </a:r>
            <a:r>
              <a:rPr lang="fr-FR" dirty="0"/>
              <a:t>Guinée Bissau, le Mali, le Niger, le Sénégal et le Togo.</a:t>
            </a:r>
          </a:p>
          <a:p>
            <a:pPr marL="0" indent="0">
              <a:buNone/>
            </a:pPr>
            <a:r>
              <a:rPr lang="fr-FR" dirty="0"/>
              <a:t>À travers le PCTL, le CCT développe les mécanismes de gestion technique et </a:t>
            </a:r>
            <a:r>
              <a:rPr lang="fr-FR" dirty="0" smtClean="0"/>
              <a:t>financière </a:t>
            </a:r>
            <a:r>
              <a:rPr lang="fr-FR" dirty="0"/>
              <a:t>de la </a:t>
            </a:r>
            <a:r>
              <a:rPr lang="fr-FR" dirty="0" smtClean="0"/>
              <a:t>politique transfrontalière </a:t>
            </a:r>
            <a:r>
              <a:rPr lang="fr-FR" dirty="0"/>
              <a:t>au </a:t>
            </a:r>
            <a:r>
              <a:rPr lang="fr-FR" dirty="0" smtClean="0"/>
              <a:t>bénéfice </a:t>
            </a:r>
            <a:r>
              <a:rPr lang="fr-FR" dirty="0"/>
              <a:t>des collectivités territoriales locales et les fait valider par les organes </a:t>
            </a:r>
            <a:r>
              <a:rPr lang="fr-FR" dirty="0" smtClean="0"/>
              <a:t>compétents de </a:t>
            </a:r>
            <a:r>
              <a:rPr lang="fr-FR" dirty="0"/>
              <a:t>l’UEMOA.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Le Réseau Réussir la </a:t>
            </a:r>
            <a:r>
              <a:rPr lang="fr-FR" dirty="0" smtClean="0"/>
              <a:t>Décentralisation </a:t>
            </a:r>
            <a:r>
              <a:rPr lang="fr-FR" dirty="0" smtClean="0"/>
              <a:t>(RLD) a été sollicité dans le cadre de la réalisation du Schéma d’Aménagement transfrontalier Intégré (SATI) </a:t>
            </a:r>
            <a:r>
              <a:rPr lang="fr-FR" dirty="0" smtClean="0"/>
              <a:t>initié par le PCTL, à </a:t>
            </a:r>
            <a:r>
              <a:rPr lang="fr-FR" dirty="0" smtClean="0"/>
              <a:t>assurer la mobilisation </a:t>
            </a:r>
            <a:r>
              <a:rPr lang="fr-FR" dirty="0" smtClean="0"/>
              <a:t>sociale dans l’espace SKBO (Sikasso au Mali, Korhogo en Côte d’Ivoire et Bobo </a:t>
            </a:r>
            <a:r>
              <a:rPr lang="fr-FR" dirty="0" err="1" smtClean="0"/>
              <a:t>Dioulasso</a:t>
            </a:r>
            <a:r>
              <a:rPr lang="fr-FR" dirty="0" smtClean="0"/>
              <a:t> au Burkina Faso). </a:t>
            </a:r>
            <a:r>
              <a:rPr lang="fr-FR" dirty="0" smtClean="0"/>
              <a:t>Le RLD est composé de plus d’une cinquantaine d’organisations de la société civile, des collectivités locales et de personnes physiques.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28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44B3700-274D-4DCE-99DB-01F233C4EE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b="1" dirty="0"/>
              <a:t>Objectifs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8E19336-E618-42FB-BAF3-EB16CB3A7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3200" dirty="0"/>
              <a:t>Elaborer de façon participative le schéma d’aménagement transfrontalier intégré (SATI) de l’espace </a:t>
            </a:r>
            <a:r>
              <a:rPr lang="fr-FR" sz="3200" dirty="0" err="1"/>
              <a:t>SKBo</a:t>
            </a:r>
            <a:r>
              <a:rPr lang="fr-FR" sz="3200" dirty="0"/>
              <a:t> (Programme Coopération Transfrontalière Locale)</a:t>
            </a:r>
          </a:p>
          <a:p>
            <a:pPr lvl="0"/>
            <a:r>
              <a:rPr lang="fr-FR" sz="3200" dirty="0"/>
              <a:t>Identifier les projets structurants transfrontaliers de l’Espace </a:t>
            </a:r>
            <a:r>
              <a:rPr lang="fr-FR" sz="3200" dirty="0" err="1"/>
              <a:t>SKBo</a:t>
            </a:r>
            <a:endParaRPr lang="fr-FR" sz="3200" dirty="0"/>
          </a:p>
          <a:p>
            <a:pPr lvl="0"/>
            <a:r>
              <a:rPr lang="fr-FR" sz="3200" dirty="0"/>
              <a:t>Mobiliser l’ensemble des acteurs autour de l’élaboration et la mise en œuvre du SATI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09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A1759C2-F0BE-4FFC-B934-F88995AB8C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b="1" dirty="0"/>
              <a:t>Activités réalisées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3F8649D-5BA1-4F35-A074-586382E2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L’identification et la mobilisation des différentes catégories d’acteurs pour les différentes rencontres ;</a:t>
            </a:r>
          </a:p>
          <a:p>
            <a:pPr lvl="0"/>
            <a:r>
              <a:rPr lang="fr-FR" dirty="0"/>
              <a:t>La contractualisation avec un bureau d’étude </a:t>
            </a:r>
            <a:r>
              <a:rPr lang="fr-FR" dirty="0"/>
              <a:t>Jacques Barbier Consulting </a:t>
            </a:r>
            <a:r>
              <a:rPr lang="fr-FR" dirty="0" smtClean="0"/>
              <a:t>(JBC) suisse </a:t>
            </a:r>
            <a:r>
              <a:rPr lang="fr-FR" dirty="0"/>
              <a:t>résidant au Maroc lequel était chargé de la partie technique de l’élaboration du SATI ;</a:t>
            </a:r>
          </a:p>
          <a:p>
            <a:pPr lvl="0"/>
            <a:r>
              <a:rPr lang="fr-FR" dirty="0"/>
              <a:t>L’identification des partenaires potentiels (accompagnement </a:t>
            </a:r>
            <a:r>
              <a:rPr lang="fr-FR" dirty="0" smtClean="0"/>
              <a:t>du Bureau JBC pour </a:t>
            </a:r>
            <a:r>
              <a:rPr lang="fr-FR" dirty="0"/>
              <a:t>la cartographie des partenaires) à Bamako ;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65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A756F6F-92BE-4A1D-AE46-7F43EA1660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b="1" dirty="0"/>
              <a:t>Activités réalisées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D84A555-E00F-4594-B5D7-9197A03D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L’animation des ateliers diagnostic sur les sites de Sikasso, Bobo, Banfora et Korhogo par 4 personnes </a:t>
            </a:r>
            <a:r>
              <a:rPr lang="fr-FR" dirty="0" smtClean="0"/>
              <a:t>du RLD </a:t>
            </a:r>
            <a:r>
              <a:rPr lang="fr-FR" dirty="0"/>
              <a:t>(2 animateurs, 2 preneurs de </a:t>
            </a:r>
            <a:r>
              <a:rPr lang="fr-FR" dirty="0" smtClean="0"/>
              <a:t>notes </a:t>
            </a:r>
            <a:r>
              <a:rPr lang="fr-FR" dirty="0"/>
              <a:t>et qui s’occupent aussi de l’organisation pratique). Le projet portait sur l’identification des projets structurants d’intérêts transfrontaliers. Plusieurs acteurs dont les organisations de la société civile qui devaient être appuyées par </a:t>
            </a:r>
            <a:r>
              <a:rPr lang="fr-FR" dirty="0" smtClean="0"/>
              <a:t>le RLD </a:t>
            </a:r>
            <a:r>
              <a:rPr lang="fr-FR" dirty="0"/>
              <a:t>dans l’identification des projets les concernant ont participé aux ateliers ;</a:t>
            </a:r>
          </a:p>
          <a:p>
            <a:pPr lvl="0"/>
            <a:r>
              <a:rPr lang="fr-FR" dirty="0"/>
              <a:t>Le rapportage de tous les ateliers et la remise des rapports à Jacques Barbier Consulting;</a:t>
            </a:r>
          </a:p>
          <a:p>
            <a:pPr lvl="0"/>
            <a:r>
              <a:rPr lang="fr-FR" dirty="0"/>
              <a:t>L’organisation de la logistique pour une forte participation de tous les acteurs</a:t>
            </a:r>
          </a:p>
          <a:p>
            <a:pPr lvl="0"/>
            <a:r>
              <a:rPr lang="fr-FR" dirty="0"/>
              <a:t>La collecte des données.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72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50C59C-63FB-4269-AFFA-E5F8AAD1C4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Impacts de l’intermédiation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2079F3E-85A2-43B9-A84A-64A9BB840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Le renforcement de la dimension intégration  grâce à :</a:t>
            </a:r>
          </a:p>
          <a:p>
            <a:pPr marL="0" lvl="0" indent="0">
              <a:buNone/>
            </a:pPr>
            <a:r>
              <a:rPr lang="fr-FR" dirty="0" smtClean="0"/>
              <a:t>- L’établissement  </a:t>
            </a:r>
            <a:r>
              <a:rPr lang="fr-FR" dirty="0"/>
              <a:t>et le renforcement du dialogue entre communautés des deux côtés des frontières ;</a:t>
            </a:r>
          </a:p>
          <a:p>
            <a:pPr marL="0" lvl="0" indent="0">
              <a:buNone/>
            </a:pPr>
            <a:r>
              <a:rPr lang="fr-FR" dirty="0" smtClean="0"/>
              <a:t>- La </a:t>
            </a:r>
            <a:r>
              <a:rPr lang="fr-FR" dirty="0"/>
              <a:t>diminution des tensions frontalières liées à l’utilisation des ressources naturelles ;</a:t>
            </a:r>
          </a:p>
          <a:p>
            <a:pPr marL="0" lvl="0" indent="0">
              <a:buNone/>
            </a:pPr>
            <a:r>
              <a:rPr lang="fr-FR" dirty="0" smtClean="0"/>
              <a:t>- Les </a:t>
            </a:r>
            <a:r>
              <a:rPr lang="fr-FR" dirty="0"/>
              <a:t>échanges réguliers entre les autorités des deux côtés de la frontière qui ont compris l’intérêt de l’intégration.</a:t>
            </a:r>
          </a:p>
          <a:p>
            <a:pPr lvl="0"/>
            <a:r>
              <a:rPr lang="fr-FR" dirty="0"/>
              <a:t>La prise en compte de la dimension sociale à travers la sélection de 21 projets prioritaires dont certains sont en train d’être exécutés (forages, </a:t>
            </a:r>
            <a:r>
              <a:rPr lang="fr-FR" dirty="0" smtClean="0"/>
              <a:t>adductions sommaires </a:t>
            </a:r>
            <a:r>
              <a:rPr lang="fr-FR" dirty="0"/>
              <a:t>d’eau, </a:t>
            </a:r>
            <a:r>
              <a:rPr lang="fr-FR" dirty="0" smtClean="0"/>
              <a:t>aménagements </a:t>
            </a:r>
            <a:r>
              <a:rPr lang="fr-FR" dirty="0"/>
              <a:t>hydro </a:t>
            </a:r>
            <a:r>
              <a:rPr lang="fr-FR" dirty="0" smtClean="0"/>
              <a:t>agricoles, pistes </a:t>
            </a:r>
            <a:r>
              <a:rPr lang="fr-FR" dirty="0"/>
              <a:t>rurale à réhabiliter) ;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40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69420B6-CE8A-45FC-A852-C1F586E8C8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b="1" dirty="0"/>
              <a:t>Impacts de l’intermédiation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62B48A5-B0E5-43A1-9963-9FB753C0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création de la zone spéciale économique ;</a:t>
            </a:r>
          </a:p>
          <a:p>
            <a:pPr lvl="0"/>
            <a:r>
              <a:rPr lang="fr-FR" dirty="0"/>
              <a:t>La sollicitation </a:t>
            </a:r>
            <a:r>
              <a:rPr lang="fr-FR" dirty="0" smtClean="0"/>
              <a:t>du RLD </a:t>
            </a:r>
            <a:r>
              <a:rPr lang="fr-FR" dirty="0"/>
              <a:t>par les collectivités régions pour des prestations non monnayées ;</a:t>
            </a:r>
          </a:p>
          <a:p>
            <a:pPr lvl="0"/>
            <a:r>
              <a:rPr lang="fr-FR" dirty="0"/>
              <a:t>L’Etat ivoirien s’est engagé à réaliser un pont du côté malien qui ne fait pas partie des projets retenus ; </a:t>
            </a:r>
          </a:p>
          <a:p>
            <a:pPr lvl="0"/>
            <a:r>
              <a:rPr lang="fr-FR" dirty="0"/>
              <a:t>L’adhésion des </a:t>
            </a:r>
            <a:r>
              <a:rPr lang="fr-FR" dirty="0" smtClean="0"/>
              <a:t>acteurs ivoiriens </a:t>
            </a:r>
            <a:r>
              <a:rPr lang="fr-FR" dirty="0"/>
              <a:t>au processus ;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18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BAD275C-717F-4F35-B87C-8035FD15B8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b="1" dirty="0"/>
              <a:t>Forces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3E74808-5F16-4E97-B41C-D428D6575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lvl="0"/>
            <a:r>
              <a:rPr lang="fr-FR" dirty="0"/>
              <a:t>L’implication des acteurs de toutes les sensibilités ;</a:t>
            </a:r>
          </a:p>
          <a:p>
            <a:pPr lvl="0"/>
            <a:r>
              <a:rPr lang="fr-FR" dirty="0"/>
              <a:t>La stratégie utilisée par le RLD qui a permis de réunir les communautés autour d’un intérêt commun ; </a:t>
            </a:r>
          </a:p>
          <a:p>
            <a:pPr lvl="0"/>
            <a:r>
              <a:rPr lang="fr-FR" dirty="0"/>
              <a:t>La maitrise des langues de communication lors des ateliers et la compréhension de celles-ci par les communautés ;</a:t>
            </a:r>
          </a:p>
          <a:p>
            <a:pPr lvl="0"/>
            <a:r>
              <a:rPr lang="fr-FR" dirty="0"/>
              <a:t>L’engagement des autorités administratives et politiques (faitière des collectivités) ;</a:t>
            </a:r>
          </a:p>
          <a:p>
            <a:pPr lvl="0"/>
            <a:r>
              <a:rPr lang="fr-FR" dirty="0"/>
              <a:t>La contribution financière des responsables des faitières (mobilisation des fonds complémentaires, mobilisation de la télévision dans les trois pays) ;</a:t>
            </a:r>
          </a:p>
          <a:p>
            <a:pPr lvl="0"/>
            <a:r>
              <a:rPr lang="fr-FR" dirty="0"/>
              <a:t>La prise en compte des projets destinés aux femmes et jeunes.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85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2E451D3-A029-4D6F-BD38-675156ED90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fr-FR" b="1" dirty="0"/>
              <a:t>Faiblesses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100CC1F-7D0D-4735-BE36-584B158C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lvl="0"/>
            <a:r>
              <a:rPr lang="fr-FR" dirty="0"/>
              <a:t>L’insuffisance des ressources humaines mises à disposition par le RLD pour l’accomplissement de la mission assignée ;</a:t>
            </a:r>
          </a:p>
          <a:p>
            <a:pPr lvl="0"/>
            <a:r>
              <a:rPr lang="fr-FR" dirty="0"/>
              <a:t>Un seul atelier prévu mais deux ateliers tenus du côté du Burkina Faso ;</a:t>
            </a:r>
          </a:p>
          <a:p>
            <a:pPr lvl="0"/>
            <a:r>
              <a:rPr lang="fr-FR" dirty="0"/>
              <a:t>Le retard dans la mise à disposition des fonds ;</a:t>
            </a:r>
          </a:p>
          <a:p>
            <a:pPr lvl="0"/>
            <a:r>
              <a:rPr lang="fr-FR" dirty="0"/>
              <a:t>La rétention de l’information du côté de Bobo qui a rendu difficile la tenue de la rencontre ;</a:t>
            </a:r>
          </a:p>
          <a:p>
            <a:pPr lvl="0"/>
            <a:r>
              <a:rPr lang="fr-FR" dirty="0"/>
              <a:t> L’insuffisance des ressources allouées pour la prise en charge des participants ;</a:t>
            </a:r>
          </a:p>
          <a:p>
            <a:pPr lvl="0"/>
            <a:r>
              <a:rPr lang="fr-FR" dirty="0"/>
              <a:t>Non harmonisation des frais de prise en charge entre les pays ;</a:t>
            </a:r>
          </a:p>
          <a:p>
            <a:pPr lvl="0"/>
            <a:r>
              <a:rPr lang="fr-FR" dirty="0"/>
              <a:t>Non prise en compte des espaces pastoraux dans le SATI ;</a:t>
            </a:r>
          </a:p>
          <a:p>
            <a:pPr lvl="0"/>
            <a:r>
              <a:rPr lang="fr-FR" dirty="0"/>
              <a:t>L’insuffisance de renforcement des capacités de la société civile par le Programme de Coopération Transfrontalière Locale en matière de contrôle et de veille citoyenne.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0639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462</Words>
  <Application>Microsoft Office PowerPoint</Application>
  <PresentationFormat>Grand écran</PresentationFormat>
  <Paragraphs>72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 Mobilisation sociale autour de l’élaboration du schéma d’aménagement transfrontalier intégré (SATI) de l’espace SKBo (Programme Coopération Transfrontalière Locale) </vt:lpstr>
      <vt:lpstr>Contexte</vt:lpstr>
      <vt:lpstr>Objectifs  </vt:lpstr>
      <vt:lpstr>Activités réalisées </vt:lpstr>
      <vt:lpstr>Activités réalisées</vt:lpstr>
      <vt:lpstr> Impacts de l’intermédiation </vt:lpstr>
      <vt:lpstr>Impacts de l’intermédiation</vt:lpstr>
      <vt:lpstr>Forces  </vt:lpstr>
      <vt:lpstr>Faiblesses</vt:lpstr>
      <vt:lpstr> Leçons apprises </vt:lpstr>
      <vt:lpstr>Bonnes pratiques </vt:lpstr>
      <vt:lpstr>Défis à relever </vt:lpstr>
      <vt:lpstr>                                   Merci de votre attention.                                                                                                                                     Ahmed Sékou DIALLO                                                                                                                                             Directeur Exécutif ONG AFAD                                                                                                                                             Coordinateur National du RLD 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Mobilisation sociale autour de l’élaboration du schéma d’aménagement transfrontalier intégré (SATI) de l’espace SKBo (Programme Coopération Transfrontalière Locale)</dc:title>
  <dc:creator>AFAD-GLDIV</dc:creator>
  <cp:lastModifiedBy>user</cp:lastModifiedBy>
  <cp:revision>12</cp:revision>
  <dcterms:created xsi:type="dcterms:W3CDTF">2019-11-15T11:15:42Z</dcterms:created>
  <dcterms:modified xsi:type="dcterms:W3CDTF">2019-11-15T21:18:10Z</dcterms:modified>
</cp:coreProperties>
</file>