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12" r:id="rId2"/>
    <p:sldId id="414" r:id="rId3"/>
    <p:sldId id="363" r:id="rId4"/>
    <p:sldId id="415" r:id="rId5"/>
    <p:sldId id="416" r:id="rId6"/>
    <p:sldId id="417" r:id="rId7"/>
    <p:sldId id="418" r:id="rId8"/>
    <p:sldId id="419" r:id="rId9"/>
    <p:sldId id="420" r:id="rId10"/>
    <p:sldId id="421" r:id="rId11"/>
    <p:sldId id="422" r:id="rId12"/>
    <p:sldId id="423" r:id="rId13"/>
    <p:sldId id="424" r:id="rId14"/>
    <p:sldId id="425" r:id="rId15"/>
    <p:sldId id="428" r:id="rId16"/>
    <p:sldId id="429" r:id="rId17"/>
    <p:sldId id="426" r:id="rId18"/>
    <p:sldId id="427" r:id="rId1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2ABD15-C36B-41E6-9B3F-EAC1A86E26D7}">
          <p14:sldIdLst>
            <p14:sldId id="412"/>
            <p14:sldId id="414"/>
          </p14:sldIdLst>
        </p14:section>
        <p14:section name="Untitled Section" id="{929FADDA-A9ED-460A-8102-9EB620F44FCE}">
          <p14:sldIdLst>
            <p14:sldId id="363"/>
            <p14:sldId id="415"/>
            <p14:sldId id="416"/>
            <p14:sldId id="417"/>
            <p14:sldId id="418"/>
            <p14:sldId id="419"/>
            <p14:sldId id="420"/>
            <p14:sldId id="421"/>
            <p14:sldId id="422"/>
            <p14:sldId id="423"/>
            <p14:sldId id="424"/>
            <p14:sldId id="425"/>
            <p14:sldId id="428"/>
            <p14:sldId id="429"/>
            <p14:sldId id="426"/>
            <p14:sldId id="4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574" autoAdjust="0"/>
  </p:normalViewPr>
  <p:slideViewPr>
    <p:cSldViewPr>
      <p:cViewPr varScale="1">
        <p:scale>
          <a:sx n="74" d="100"/>
          <a:sy n="74" d="100"/>
        </p:scale>
        <p:origin x="996" y="72"/>
      </p:cViewPr>
      <p:guideLst>
        <p:guide orient="horz" pos="2160"/>
        <p:guide pos="2880"/>
      </p:guideLst>
    </p:cSldViewPr>
  </p:slideViewPr>
  <p:outlineViewPr>
    <p:cViewPr>
      <p:scale>
        <a:sx n="33" d="100"/>
        <a:sy n="33" d="100"/>
      </p:scale>
      <p:origin x="0" y="1027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21A324D-A1B3-414D-BC83-37FBDB30080D}" type="datetimeFigureOut">
              <a:rPr lang="fr-FR" smtClean="0"/>
              <a:pPr/>
              <a:t>22/06/2018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30FEFA8-58B9-46A8-A2AA-A1A6AC177E2E}" type="slidenum">
              <a:rPr lang="fr-FR" smtClean="0"/>
              <a:pPr/>
              <a:t>‹#›</a:t>
            </a:fld>
            <a:endParaRPr lang="fr-FR"/>
          </a:p>
        </p:txBody>
      </p:sp>
    </p:spTree>
    <p:extLst>
      <p:ext uri="{BB962C8B-B14F-4D97-AF65-F5344CB8AC3E}">
        <p14:creationId xmlns:p14="http://schemas.microsoft.com/office/powerpoint/2010/main" val="14748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F692BC-075F-4B86-B66D-1C7227E380C9}" type="datetimeFigureOut">
              <a:rPr lang="fr-FR" smtClean="0"/>
              <a:pPr/>
              <a:t>22/06/2018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42A91-1080-4CEB-976D-96BB9B429FED}"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92BC-075F-4B86-B66D-1C7227E380C9}" type="datetimeFigureOut">
              <a:rPr lang="fr-FR" smtClean="0"/>
              <a:pPr/>
              <a:t>22/06/2018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42A91-1080-4CEB-976D-96BB9B429FE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936104"/>
          </a:xfrm>
        </p:spPr>
        <p:txBody>
          <a:bodyPr/>
          <a:lstStyle/>
          <a:p>
            <a:r>
              <a:rPr lang="fr-FR" b="1" dirty="0" smtClean="0">
                <a:solidFill>
                  <a:srgbClr val="00B050"/>
                </a:solidFill>
                <a:latin typeface="Bookman Old Style" panose="02050604050505020204" pitchFamily="18" charset="0"/>
              </a:rPr>
              <a:t>RESO CLIMAT MALI</a:t>
            </a:r>
            <a:endParaRPr lang="fr-FR" b="1" dirty="0">
              <a:solidFill>
                <a:srgbClr val="00B050"/>
              </a:solidFill>
              <a:latin typeface="Bookman Old Style" panose="02050604050505020204" pitchFamily="18" charset="0"/>
            </a:endParaRPr>
          </a:p>
        </p:txBody>
      </p:sp>
      <p:sp>
        <p:nvSpPr>
          <p:cNvPr id="3" name="Subtitle 2"/>
          <p:cNvSpPr>
            <a:spLocks noGrp="1"/>
          </p:cNvSpPr>
          <p:nvPr>
            <p:ph type="subTitle" idx="1"/>
          </p:nvPr>
        </p:nvSpPr>
        <p:spPr>
          <a:xfrm>
            <a:off x="685800" y="2348880"/>
            <a:ext cx="7990656" cy="2304256"/>
          </a:xfrm>
        </p:spPr>
        <p:txBody>
          <a:bodyPr>
            <a:normAutofit lnSpcReduction="10000"/>
          </a:bodyPr>
          <a:lstStyle/>
          <a:p>
            <a:r>
              <a:rPr lang="fr-FR" b="1" dirty="0">
                <a:solidFill>
                  <a:schemeClr val="tx1"/>
                </a:solidFill>
                <a:latin typeface="Bookman Old Style" panose="02050604050505020204" pitchFamily="18" charset="0"/>
              </a:rPr>
              <a:t>Programme d’Initiatives Locales d’Adaptation Durable aux effets Changements Climatiques </a:t>
            </a:r>
          </a:p>
          <a:p>
            <a:endParaRPr lang="fr-FR" sz="1400" b="1" dirty="0">
              <a:solidFill>
                <a:schemeClr val="tx1"/>
              </a:solidFill>
              <a:latin typeface="Bookman Old Style" panose="02050604050505020204" pitchFamily="18" charset="0"/>
            </a:endParaRPr>
          </a:p>
          <a:p>
            <a:r>
              <a:rPr lang="fr-FR" b="1" dirty="0">
                <a:solidFill>
                  <a:schemeClr val="tx1"/>
                </a:solidFill>
                <a:latin typeface="Bookman Old Style" panose="02050604050505020204" pitchFamily="18" charset="0"/>
              </a:rPr>
              <a:t>PIL- ADCC</a:t>
            </a:r>
          </a:p>
          <a:p>
            <a:endParaRPr lang="fr-FR" dirty="0"/>
          </a:p>
        </p:txBody>
      </p:sp>
    </p:spTree>
    <p:extLst>
      <p:ext uri="{BB962C8B-B14F-4D97-AF65-F5344CB8AC3E}">
        <p14:creationId xmlns:p14="http://schemas.microsoft.com/office/powerpoint/2010/main" val="2556853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Domaine d’intervention ( suite)</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algn="just">
              <a:spcAft>
                <a:spcPts val="1000"/>
              </a:spcAft>
            </a:pPr>
            <a:r>
              <a:rPr lang="fr-FR" sz="2000" b="1" dirty="0" smtClean="0">
                <a:latin typeface="Bookman Old Style" panose="02050604050505020204" pitchFamily="18" charset="0"/>
                <a:ea typeface="Cambria" panose="02040503050406030204" pitchFamily="18" charset="0"/>
                <a:cs typeface="Times New Roman" panose="02020603050405020304" pitchFamily="18" charset="0"/>
              </a:rPr>
              <a:t>Energies </a:t>
            </a:r>
            <a:r>
              <a:rPr lang="fr-FR" sz="2000" b="1" dirty="0">
                <a:latin typeface="Bookman Old Style" panose="02050604050505020204" pitchFamily="18" charset="0"/>
                <a:ea typeface="Cambria" panose="02040503050406030204" pitchFamily="18" charset="0"/>
                <a:cs typeface="Times New Roman" panose="02020603050405020304" pitchFamily="18" charset="0"/>
              </a:rPr>
              <a:t>Renouvelables </a:t>
            </a:r>
            <a:r>
              <a:rPr lang="fr-FR" sz="2000" dirty="0">
                <a:latin typeface="Bookman Old Style" panose="02050604050505020204" pitchFamily="18" charset="0"/>
                <a:ea typeface="Cambria" panose="02040503050406030204" pitchFamily="18" charset="0"/>
                <a:cs typeface="Times New Roman" panose="02020603050405020304" pitchFamily="18" charset="0"/>
              </a:rPr>
              <a:t>(Utilisation de des énergies renouvelables pour la création de la valeur ajoutée aux produits des communautés contribuant ainsi à augmenter leur résilience face aux impacts des changements climatiques) </a:t>
            </a:r>
            <a:endParaRPr lang="fr-FR" sz="2000" dirty="0" smtClean="0">
              <a:latin typeface="Bookman Old Style" panose="02050604050505020204" pitchFamily="18" charset="0"/>
              <a:ea typeface="Cambria" panose="02040503050406030204" pitchFamily="18" charset="0"/>
              <a:cs typeface="Times New Roman" panose="02020603050405020304" pitchFamily="18" charset="0"/>
            </a:endParaRPr>
          </a:p>
          <a:p>
            <a:pPr marL="0" indent="0" algn="just">
              <a:spcAft>
                <a:spcPts val="1000"/>
              </a:spcAft>
              <a:buNone/>
            </a:pPr>
            <a:endParaRPr lang="fr-FR" sz="1000" dirty="0">
              <a:latin typeface="Bookman Old Style" panose="02050604050505020204" pitchFamily="18" charset="0"/>
              <a:ea typeface="Cambria" panose="02040503050406030204" pitchFamily="18" charset="0"/>
              <a:cs typeface="Times New Roman" panose="02020603050405020304" pitchFamily="18" charset="0"/>
            </a:endParaRPr>
          </a:p>
          <a:p>
            <a:pPr algn="just">
              <a:spcAft>
                <a:spcPts val="1000"/>
              </a:spcAft>
            </a:pPr>
            <a:r>
              <a:rPr lang="fr-FR" sz="2000" b="1" dirty="0">
                <a:latin typeface="Bookman Old Style" panose="02050604050505020204" pitchFamily="18" charset="0"/>
                <a:ea typeface="Cambria" panose="02040503050406030204" pitchFamily="18" charset="0"/>
                <a:cs typeface="Times New Roman" panose="02020603050405020304" pitchFamily="18" charset="0"/>
              </a:rPr>
              <a:t>Elevage et pêche </a:t>
            </a:r>
            <a:r>
              <a:rPr lang="fr-FR" sz="2000" dirty="0">
                <a:latin typeface="Bookman Old Style" panose="02050604050505020204" pitchFamily="18" charset="0"/>
                <a:ea typeface="Cambria" panose="02040503050406030204" pitchFamily="18" charset="0"/>
                <a:cs typeface="Times New Roman" panose="02020603050405020304" pitchFamily="18" charset="0"/>
              </a:rPr>
              <a:t>(initiatives permettant aux communautés vivant de ces sous secteurs de devenir moins vulnérables aux impacts des changements climatiques tout en préservant les ressources de façon durable et en améliorant leur cadre de vie) </a:t>
            </a:r>
            <a:endParaRPr lang="fr-FR" sz="2000" dirty="0" smtClean="0">
              <a:latin typeface="Bookman Old Style" panose="02050604050505020204" pitchFamily="18" charset="0"/>
              <a:ea typeface="Cambria" panose="02040503050406030204" pitchFamily="18" charset="0"/>
              <a:cs typeface="Times New Roman" panose="02020603050405020304" pitchFamily="18" charset="0"/>
            </a:endParaRPr>
          </a:p>
          <a:p>
            <a:pPr marL="0" indent="0" algn="just">
              <a:spcAft>
                <a:spcPts val="1000"/>
              </a:spcAft>
              <a:buNone/>
            </a:pPr>
            <a:endParaRPr lang="fr-FR" sz="1000" dirty="0">
              <a:latin typeface="Bookman Old Style" panose="02050604050505020204" pitchFamily="18" charset="0"/>
              <a:ea typeface="Cambria" panose="02040503050406030204" pitchFamily="18" charset="0"/>
              <a:cs typeface="Times New Roman" panose="02020603050405020304" pitchFamily="18" charset="0"/>
            </a:endParaRPr>
          </a:p>
          <a:p>
            <a:pPr algn="just">
              <a:spcAft>
                <a:spcPts val="1000"/>
              </a:spcAft>
            </a:pPr>
            <a:r>
              <a:rPr lang="fr-FR" sz="2000" b="1" dirty="0">
                <a:latin typeface="Bookman Old Style" panose="02050604050505020204" pitchFamily="18" charset="0"/>
                <a:ea typeface="Cambria" panose="02040503050406030204" pitchFamily="18" charset="0"/>
                <a:cs typeface="Times New Roman" panose="02020603050405020304" pitchFamily="18" charset="0"/>
              </a:rPr>
              <a:t>Gestion des risques et catastrophe </a:t>
            </a:r>
            <a:r>
              <a:rPr lang="fr-FR" sz="2000" dirty="0">
                <a:latin typeface="Bookman Old Style" panose="02050604050505020204" pitchFamily="18" charset="0"/>
                <a:ea typeface="Cambria" panose="02040503050406030204" pitchFamily="18" charset="0"/>
                <a:cs typeface="Times New Roman" panose="02020603050405020304" pitchFamily="18" charset="0"/>
              </a:rPr>
              <a:t>(les initiatives permettant de mettre en place des systèmes d’alerte précoce ainsi que des voies et moyens contribuant à la réduction de l’état d’exposition des communautés face aux changements climatiques</a:t>
            </a:r>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a:t>
            </a:r>
            <a:endParaRPr lang="fr-FR" sz="2000" dirty="0">
              <a:latin typeface="Bookman Old Style" panose="02050604050505020204" pitchFamily="18" charset="0"/>
              <a:ea typeface="Cambria" panose="02040503050406030204" pitchFamily="18" charset="0"/>
              <a:cs typeface="Times New Roman" panose="02020603050405020304" pitchFamily="18" charset="0"/>
            </a:endParaRPr>
          </a:p>
          <a:p>
            <a:pPr algn="just">
              <a:spcAft>
                <a:spcPts val="1000"/>
              </a:spcAft>
            </a:pPr>
            <a:endParaRPr lang="fr-FR" sz="2300" b="1" dirty="0" smtClean="0">
              <a:solidFill>
                <a:prstClr val="black"/>
              </a:solidFill>
              <a:latin typeface="Bookman Old Style" panose="02050604050505020204" pitchFamily="18" charset="0"/>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2158984983"/>
      </p:ext>
    </p:extLst>
  </p:cSld>
  <p:clrMapOvr>
    <a:masterClrMapping/>
  </p:clrMapOvr>
  <p:transition spd="med">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Bénéficiaires </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marL="0" indent="0" algn="just">
              <a:spcAft>
                <a:spcPts val="1000"/>
              </a:spcAft>
              <a:buNone/>
            </a:pPr>
            <a:endParaRPr lang="fr-FR" sz="1000" dirty="0" smtClean="0">
              <a:latin typeface="Bookman Old Style" panose="02050604050505020204" pitchFamily="18" charset="0"/>
              <a:cs typeface="Times New Roman" panose="02020603050405020304" pitchFamily="18" charset="0"/>
            </a:endParaRPr>
          </a:p>
          <a:p>
            <a:pPr marL="0" indent="0" algn="just">
              <a:spcAft>
                <a:spcPts val="1000"/>
              </a:spcAft>
              <a:buNone/>
            </a:pPr>
            <a:r>
              <a:rPr lang="fr-FR" sz="2400" dirty="0" smtClean="0">
                <a:solidFill>
                  <a:prstClr val="black"/>
                </a:solidFill>
                <a:latin typeface="Bookman Old Style" panose="02050604050505020204" pitchFamily="18" charset="0"/>
              </a:rPr>
              <a:t>Les </a:t>
            </a:r>
            <a:r>
              <a:rPr lang="fr-FR" sz="2400" dirty="0">
                <a:solidFill>
                  <a:prstClr val="black"/>
                </a:solidFill>
                <a:latin typeface="Bookman Old Style" panose="02050604050505020204" pitchFamily="18" charset="0"/>
              </a:rPr>
              <a:t>membres du </a:t>
            </a:r>
            <a:r>
              <a:rPr lang="fr-FR" sz="2400" dirty="0" smtClean="0">
                <a:solidFill>
                  <a:prstClr val="black"/>
                </a:solidFill>
                <a:latin typeface="Bookman Old Style" panose="02050604050505020204" pitchFamily="18" charset="0"/>
              </a:rPr>
              <a:t>RCM </a:t>
            </a:r>
            <a:r>
              <a:rPr lang="fr-FR" sz="2400" dirty="0">
                <a:solidFill>
                  <a:prstClr val="black"/>
                </a:solidFill>
                <a:latin typeface="Bookman Old Style" panose="02050604050505020204" pitchFamily="18" charset="0"/>
              </a:rPr>
              <a:t>sont les porteurs des initiatives pour le </a:t>
            </a:r>
            <a:r>
              <a:rPr lang="fr-FR" sz="2400" dirty="0" smtClean="0">
                <a:solidFill>
                  <a:prstClr val="black"/>
                </a:solidFill>
                <a:latin typeface="Bookman Old Style" panose="02050604050505020204" pitchFamily="18" charset="0"/>
              </a:rPr>
              <a:t>bénéfice :</a:t>
            </a:r>
            <a:endParaRPr lang="fr-FR" sz="2800" dirty="0">
              <a:solidFill>
                <a:prstClr val="black"/>
              </a:solidFill>
              <a:latin typeface="Bookman Old Style" panose="02050604050505020204" pitchFamily="18" charset="0"/>
            </a:endParaRPr>
          </a:p>
          <a:p>
            <a:pPr lvl="1" algn="just">
              <a:spcAft>
                <a:spcPts val="1000"/>
              </a:spcAft>
              <a:buFont typeface="Courier New" panose="02070309020205020404" pitchFamily="49" charset="0"/>
              <a:buChar char="o"/>
            </a:pPr>
            <a:r>
              <a:rPr lang="fr-FR" sz="2400" dirty="0">
                <a:solidFill>
                  <a:prstClr val="black"/>
                </a:solidFill>
                <a:latin typeface="Bookman Old Style" panose="02050604050505020204" pitchFamily="18" charset="0"/>
              </a:rPr>
              <a:t>des organisations communautaires de base,</a:t>
            </a:r>
          </a:p>
          <a:p>
            <a:pPr lvl="1" algn="just">
              <a:spcAft>
                <a:spcPts val="1000"/>
              </a:spcAft>
              <a:buFont typeface="Courier New" panose="02070309020205020404" pitchFamily="49" charset="0"/>
              <a:buChar char="o"/>
            </a:pPr>
            <a:r>
              <a:rPr lang="fr-FR" sz="2400" dirty="0" smtClean="0">
                <a:solidFill>
                  <a:prstClr val="black"/>
                </a:solidFill>
                <a:latin typeface="Bookman Old Style" panose="02050604050505020204" pitchFamily="18" charset="0"/>
              </a:rPr>
              <a:t>des </a:t>
            </a:r>
            <a:r>
              <a:rPr lang="fr-FR" sz="2400" dirty="0">
                <a:solidFill>
                  <a:prstClr val="black"/>
                </a:solidFill>
                <a:latin typeface="Bookman Old Style" panose="02050604050505020204" pitchFamily="18" charset="0"/>
              </a:rPr>
              <a:t>collectivités locales et ou </a:t>
            </a:r>
          </a:p>
          <a:p>
            <a:pPr lvl="1" algn="just">
              <a:spcAft>
                <a:spcPts val="1000"/>
              </a:spcAft>
              <a:buFont typeface="Courier New" panose="02070309020205020404" pitchFamily="49" charset="0"/>
              <a:buChar char="o"/>
            </a:pPr>
            <a:r>
              <a:rPr lang="fr-FR" sz="2400" dirty="0">
                <a:solidFill>
                  <a:prstClr val="black"/>
                </a:solidFill>
                <a:latin typeface="Bookman Old Style" panose="02050604050505020204" pitchFamily="18" charset="0"/>
              </a:rPr>
              <a:t>des groupes cibles vulnérables (femmes et </a:t>
            </a:r>
            <a:r>
              <a:rPr lang="fr-FR" sz="2400" dirty="0" smtClean="0">
                <a:solidFill>
                  <a:prstClr val="black"/>
                </a:solidFill>
                <a:latin typeface="Bookman Old Style" panose="02050604050505020204" pitchFamily="18" charset="0"/>
              </a:rPr>
              <a:t>jeunes)</a:t>
            </a:r>
            <a:endParaRPr lang="fr-FR" sz="2400" dirty="0">
              <a:solidFill>
                <a:prstClr val="black"/>
              </a:solidFill>
              <a:latin typeface="Bookman Old Style" panose="02050604050505020204" pitchFamily="18" charset="0"/>
            </a:endParaRPr>
          </a:p>
          <a:p>
            <a:pPr lvl="1" algn="just">
              <a:spcAft>
                <a:spcPts val="1000"/>
              </a:spcAft>
              <a:buFont typeface="Courier New" panose="02070309020205020404" pitchFamily="49" charset="0"/>
              <a:buChar char="o"/>
            </a:pPr>
            <a:endParaRPr lang="fr-FR" b="1" dirty="0" smtClean="0">
              <a:solidFill>
                <a:prstClr val="black"/>
              </a:solidFill>
              <a:latin typeface="Bookman Old Style" panose="02050604050505020204" pitchFamily="18" charset="0"/>
            </a:endParaRPr>
          </a:p>
          <a:p>
            <a:pPr algn="just">
              <a:buFont typeface="Courier New" panose="02070309020205020404" pitchFamily="49" charset="0"/>
              <a:buChar char="o"/>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475034786"/>
      </p:ext>
    </p:extLst>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Durée/Montant</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algn="just">
              <a:spcAft>
                <a:spcPts val="1000"/>
              </a:spcAft>
            </a:pPr>
            <a:endParaRPr lang="fr-FR" sz="2000" dirty="0" smtClean="0">
              <a:solidFill>
                <a:prstClr val="black"/>
              </a:solidFill>
              <a:latin typeface="Bookman Old Style" panose="02050604050505020204" pitchFamily="18" charset="0"/>
            </a:endParaRPr>
          </a:p>
          <a:p>
            <a:pPr algn="just">
              <a:spcAft>
                <a:spcPts val="1000"/>
              </a:spcAft>
            </a:pPr>
            <a:r>
              <a:rPr lang="fr-FR" sz="2400" dirty="0" smtClean="0">
                <a:solidFill>
                  <a:prstClr val="black"/>
                </a:solidFill>
                <a:latin typeface="Bookman Old Style" panose="02050604050505020204" pitchFamily="18" charset="0"/>
              </a:rPr>
              <a:t>Période </a:t>
            </a:r>
            <a:r>
              <a:rPr lang="fr-FR" sz="2400" dirty="0">
                <a:solidFill>
                  <a:prstClr val="black"/>
                </a:solidFill>
                <a:latin typeface="Bookman Old Style" panose="02050604050505020204" pitchFamily="18" charset="0"/>
              </a:rPr>
              <a:t>couverte par le programme: </a:t>
            </a:r>
            <a:r>
              <a:rPr lang="fr-FR" sz="2400" b="1" dirty="0">
                <a:solidFill>
                  <a:prstClr val="black"/>
                </a:solidFill>
                <a:latin typeface="Bookman Old Style" panose="02050604050505020204" pitchFamily="18" charset="0"/>
              </a:rPr>
              <a:t>Juillet 2015 à Décembre </a:t>
            </a:r>
            <a:r>
              <a:rPr lang="fr-FR" sz="2400" b="1" dirty="0" smtClean="0">
                <a:solidFill>
                  <a:prstClr val="black"/>
                </a:solidFill>
                <a:latin typeface="Bookman Old Style" panose="02050604050505020204" pitchFamily="18" charset="0"/>
              </a:rPr>
              <a:t>2019</a:t>
            </a:r>
            <a:endParaRPr lang="fr-FR" sz="2400" b="1" dirty="0">
              <a:solidFill>
                <a:prstClr val="black"/>
              </a:solidFill>
              <a:latin typeface="Bookman Old Style" panose="02050604050505020204" pitchFamily="18" charset="0"/>
            </a:endParaRPr>
          </a:p>
          <a:p>
            <a:pPr marL="0" indent="0" algn="just">
              <a:spcAft>
                <a:spcPts val="1000"/>
              </a:spcAft>
              <a:buNone/>
            </a:pPr>
            <a:endParaRPr lang="fr-FR" sz="1100" dirty="0">
              <a:solidFill>
                <a:prstClr val="black"/>
              </a:solidFill>
              <a:latin typeface="Bookman Old Style" panose="02050604050505020204" pitchFamily="18" charset="0"/>
            </a:endParaRPr>
          </a:p>
          <a:p>
            <a:pPr algn="just">
              <a:spcAft>
                <a:spcPts val="1000"/>
              </a:spcAft>
            </a:pPr>
            <a:r>
              <a:rPr lang="fr-FR" sz="2400" dirty="0">
                <a:solidFill>
                  <a:prstClr val="black"/>
                </a:solidFill>
                <a:latin typeface="Bookman Old Style" panose="02050604050505020204" pitchFamily="18" charset="0"/>
              </a:rPr>
              <a:t>Montant: </a:t>
            </a:r>
            <a:r>
              <a:rPr lang="fr-FR" sz="2400" dirty="0" smtClean="0">
                <a:solidFill>
                  <a:prstClr val="black"/>
                </a:solidFill>
                <a:latin typeface="Bookman Old Style" panose="02050604050505020204" pitchFamily="18" charset="0"/>
              </a:rPr>
              <a:t>environ </a:t>
            </a:r>
            <a:r>
              <a:rPr lang="fr-FR" sz="2400" b="1" dirty="0" smtClean="0">
                <a:solidFill>
                  <a:prstClr val="black"/>
                </a:solidFill>
                <a:latin typeface="Bookman Old Style" panose="02050604050505020204" pitchFamily="18" charset="0"/>
              </a:rPr>
              <a:t>4 milliards </a:t>
            </a:r>
            <a:r>
              <a:rPr lang="fr-FR" sz="2400" dirty="0">
                <a:solidFill>
                  <a:prstClr val="black"/>
                </a:solidFill>
                <a:latin typeface="Bookman Old Style" panose="02050604050505020204" pitchFamily="18" charset="0"/>
              </a:rPr>
              <a:t>de F CFA</a:t>
            </a:r>
          </a:p>
          <a:p>
            <a:pPr algn="just">
              <a:spcAft>
                <a:spcPts val="1000"/>
              </a:spcAft>
            </a:pPr>
            <a:endParaRPr lang="fr-FR" sz="1100" dirty="0">
              <a:solidFill>
                <a:prstClr val="black"/>
              </a:solidFill>
              <a:latin typeface="Bookman Old Style" panose="02050604050505020204" pitchFamily="18" charset="0"/>
            </a:endParaRPr>
          </a:p>
          <a:p>
            <a:pPr algn="just">
              <a:spcAft>
                <a:spcPts val="1000"/>
              </a:spcAft>
            </a:pPr>
            <a:r>
              <a:rPr lang="fr-FR" sz="2400" dirty="0">
                <a:solidFill>
                  <a:prstClr val="black"/>
                </a:solidFill>
                <a:latin typeface="Bookman Old Style" panose="02050604050505020204" pitchFamily="18" charset="0"/>
              </a:rPr>
              <a:t>Partenaire Technique et Financier: Agence Suédoise pour le Développement International (</a:t>
            </a:r>
            <a:r>
              <a:rPr lang="fr-FR" sz="2400" b="1" dirty="0">
                <a:solidFill>
                  <a:prstClr val="black"/>
                </a:solidFill>
                <a:latin typeface="Bookman Old Style" panose="02050604050505020204" pitchFamily="18" charset="0"/>
              </a:rPr>
              <a:t>ASDI) </a:t>
            </a:r>
            <a:r>
              <a:rPr lang="fr-FR" sz="2400" dirty="0">
                <a:solidFill>
                  <a:prstClr val="black"/>
                </a:solidFill>
                <a:latin typeface="Bookman Old Style" panose="02050604050505020204" pitchFamily="18" charset="0"/>
              </a:rPr>
              <a:t>à travers l’Ambassade du Royaume de la Suède au Mali</a:t>
            </a:r>
          </a:p>
          <a:p>
            <a:pPr algn="just">
              <a:spcAft>
                <a:spcPts val="1000"/>
              </a:spcAft>
            </a:pPr>
            <a:endParaRPr lang="fr-FR" sz="2800" b="1" dirty="0" smtClean="0">
              <a:solidFill>
                <a:prstClr val="black"/>
              </a:solidFill>
              <a:latin typeface="Bookman Old Style" panose="02050604050505020204" pitchFamily="18" charset="0"/>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3816167081"/>
      </p:ext>
    </p:extLst>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Modalités d’accès au financement</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400600"/>
          </a:xfrm>
          <a:solidFill>
            <a:schemeClr val="bg1"/>
          </a:solidFill>
        </p:spPr>
        <p:txBody>
          <a:bodyPr>
            <a:noAutofit/>
          </a:bodyPr>
          <a:lstStyle/>
          <a:p>
            <a:pPr algn="just">
              <a:spcAft>
                <a:spcPts val="1000"/>
              </a:spcAft>
            </a:pPr>
            <a:r>
              <a:rPr lang="fr-FR" sz="2000" dirty="0">
                <a:solidFill>
                  <a:prstClr val="black"/>
                </a:solidFill>
                <a:latin typeface="Bookman Old Style" panose="02050604050505020204" pitchFamily="18" charset="0"/>
              </a:rPr>
              <a:t>Une enveloppe maximum de </a:t>
            </a:r>
            <a:r>
              <a:rPr lang="fr-FR" sz="2000" b="1" dirty="0">
                <a:solidFill>
                  <a:prstClr val="black"/>
                </a:solidFill>
                <a:latin typeface="Bookman Old Style" panose="02050604050505020204" pitchFamily="18" charset="0"/>
              </a:rPr>
              <a:t>50 Millions </a:t>
            </a:r>
            <a:r>
              <a:rPr lang="fr-FR" sz="2000" dirty="0">
                <a:solidFill>
                  <a:prstClr val="black"/>
                </a:solidFill>
                <a:latin typeface="Bookman Old Style" panose="02050604050505020204" pitchFamily="18" charset="0"/>
              </a:rPr>
              <a:t>Francs CFA pour les membres postulant </a:t>
            </a:r>
            <a:r>
              <a:rPr lang="fr-FR" sz="2000" dirty="0" smtClean="0">
                <a:solidFill>
                  <a:prstClr val="black"/>
                </a:solidFill>
                <a:latin typeface="Bookman Old Style" panose="02050604050505020204" pitchFamily="18" charset="0"/>
              </a:rPr>
              <a:t>seuls</a:t>
            </a:r>
          </a:p>
          <a:p>
            <a:pPr marL="0" indent="0" algn="just">
              <a:spcAft>
                <a:spcPts val="1000"/>
              </a:spcAft>
              <a:buNone/>
            </a:pPr>
            <a:endParaRPr lang="fr-FR" sz="2000" dirty="0">
              <a:solidFill>
                <a:prstClr val="black"/>
              </a:solidFill>
              <a:latin typeface="Bookman Old Style" panose="02050604050505020204" pitchFamily="18" charset="0"/>
            </a:endParaRPr>
          </a:p>
          <a:p>
            <a:pPr algn="just">
              <a:spcAft>
                <a:spcPts val="1000"/>
              </a:spcAft>
            </a:pPr>
            <a:r>
              <a:rPr lang="fr-FR" sz="2000" dirty="0">
                <a:solidFill>
                  <a:prstClr val="black"/>
                </a:solidFill>
                <a:latin typeface="Bookman Old Style" panose="02050604050505020204" pitchFamily="18" charset="0"/>
              </a:rPr>
              <a:t>Une enveloppe maximum de </a:t>
            </a:r>
            <a:r>
              <a:rPr lang="fr-FR" sz="2000" b="1" dirty="0">
                <a:solidFill>
                  <a:prstClr val="black"/>
                </a:solidFill>
                <a:latin typeface="Bookman Old Style" panose="02050604050505020204" pitchFamily="18" charset="0"/>
              </a:rPr>
              <a:t>100 Millions </a:t>
            </a:r>
            <a:r>
              <a:rPr lang="fr-FR" sz="2000" dirty="0">
                <a:solidFill>
                  <a:prstClr val="black"/>
                </a:solidFill>
                <a:latin typeface="Bookman Old Style" panose="02050604050505020204" pitchFamily="18" charset="0"/>
              </a:rPr>
              <a:t>Francs CFA pour les consortiums de deux ONG avec au moins une association membre du Reso-Climat Mali. </a:t>
            </a:r>
            <a:endParaRPr lang="fr-FR" sz="2000" dirty="0">
              <a:solidFill>
                <a:prstClr val="black"/>
              </a:solidFill>
              <a:latin typeface="Bookman Old Style" panose="02050604050505020204" pitchFamily="18" charset="0"/>
            </a:endParaRPr>
          </a:p>
          <a:p>
            <a:pPr marL="0" indent="0" algn="just">
              <a:spcAft>
                <a:spcPts val="1000"/>
              </a:spcAft>
              <a:buNone/>
            </a:pPr>
            <a:endParaRPr lang="fr-FR" sz="2000" dirty="0">
              <a:solidFill>
                <a:prstClr val="black"/>
              </a:solidFill>
              <a:latin typeface="Bookman Old Style" panose="02050604050505020204" pitchFamily="18" charset="0"/>
            </a:endParaRPr>
          </a:p>
          <a:p>
            <a:pPr algn="just">
              <a:spcAft>
                <a:spcPts val="1000"/>
              </a:spcAft>
            </a:pPr>
            <a:r>
              <a:rPr lang="fr-FR" sz="2000" dirty="0">
                <a:solidFill>
                  <a:prstClr val="black"/>
                </a:solidFill>
                <a:latin typeface="Bookman Old Style" panose="02050604050505020204" pitchFamily="18" charset="0"/>
              </a:rPr>
              <a:t>Le choix de doubler le montant du financement pour les consortiums vise à encourager ce type de synergie d’actions entre les ONG et les associations membres du </a:t>
            </a:r>
            <a:r>
              <a:rPr lang="fr-FR" sz="2000" dirty="0" smtClean="0">
                <a:solidFill>
                  <a:prstClr val="black"/>
                </a:solidFill>
                <a:latin typeface="Bookman Old Style" panose="02050604050505020204" pitchFamily="18" charset="0"/>
              </a:rPr>
              <a:t>RCM. </a:t>
            </a:r>
            <a:endParaRPr lang="fr-FR" sz="2000" dirty="0">
              <a:solidFill>
                <a:prstClr val="black"/>
              </a:solidFill>
              <a:latin typeface="Bookman Old Style" panose="02050604050505020204" pitchFamily="18" charset="0"/>
            </a:endParaRPr>
          </a:p>
          <a:p>
            <a:pPr marL="0" indent="0" algn="just">
              <a:spcAft>
                <a:spcPts val="1000"/>
              </a:spcAft>
              <a:buNone/>
            </a:pPr>
            <a:endParaRPr lang="fr-FR" sz="2000" dirty="0" smtClean="0">
              <a:solidFill>
                <a:prstClr val="black"/>
              </a:solidFill>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3804830435"/>
      </p:ext>
    </p:extLst>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Principales actions du programme</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628800"/>
            <a:ext cx="8568952" cy="5112568"/>
          </a:xfrm>
          <a:solidFill>
            <a:schemeClr val="bg1"/>
          </a:solidFill>
        </p:spPr>
        <p:txBody>
          <a:bodyPr>
            <a:noAutofit/>
          </a:bodyPr>
          <a:lstStyle/>
          <a:p>
            <a:pPr algn="just">
              <a:spcAft>
                <a:spcPts val="1000"/>
              </a:spcAft>
            </a:pPr>
            <a:r>
              <a:rPr lang="fr-FR" sz="2000" dirty="0" smtClean="0">
                <a:solidFill>
                  <a:prstClr val="black"/>
                </a:solidFill>
                <a:latin typeface="Bookman Old Style" panose="02050604050505020204" pitchFamily="18" charset="0"/>
              </a:rPr>
              <a:t>Phase de démarrage  du programme (élaboration des documents stratégiques, formation sur la GAR)</a:t>
            </a:r>
          </a:p>
          <a:p>
            <a:pPr marL="0" indent="0" algn="just">
              <a:spcAft>
                <a:spcPts val="1000"/>
              </a:spcAft>
              <a:buNone/>
            </a:pPr>
            <a:endParaRPr lang="fr-FR" sz="1000" dirty="0" smtClean="0">
              <a:solidFill>
                <a:prstClr val="black"/>
              </a:solidFill>
              <a:latin typeface="Bookman Old Style" panose="02050604050505020204" pitchFamily="18" charset="0"/>
            </a:endParaRPr>
          </a:p>
          <a:p>
            <a:pPr algn="just">
              <a:spcAft>
                <a:spcPts val="1000"/>
              </a:spcAft>
            </a:pPr>
            <a:r>
              <a:rPr lang="fr-FR" sz="2000" dirty="0">
                <a:latin typeface="Bookman Old Style" panose="02050604050505020204" pitchFamily="18" charset="0"/>
              </a:rPr>
              <a:t>P</a:t>
            </a:r>
            <a:r>
              <a:rPr lang="fr-FR" sz="2000" dirty="0" smtClean="0">
                <a:latin typeface="Bookman Old Style" panose="02050604050505020204" pitchFamily="18" charset="0"/>
              </a:rPr>
              <a:t>hase </a:t>
            </a:r>
            <a:r>
              <a:rPr lang="fr-FR" sz="2000" dirty="0">
                <a:latin typeface="Bookman Old Style" panose="02050604050505020204" pitchFamily="18" charset="0"/>
              </a:rPr>
              <a:t>de financement des initiatives locales d’adaptation aux </a:t>
            </a:r>
            <a:r>
              <a:rPr lang="fr-FR" sz="2000" dirty="0" smtClean="0">
                <a:latin typeface="Bookman Old Style" panose="02050604050505020204" pitchFamily="18" charset="0"/>
              </a:rPr>
              <a:t>CC;</a:t>
            </a:r>
            <a:endParaRPr lang="fr-FR" sz="1000" dirty="0" smtClean="0">
              <a:latin typeface="Bookman Old Style" panose="02050604050505020204" pitchFamily="18" charset="0"/>
            </a:endParaRPr>
          </a:p>
          <a:p>
            <a:pPr algn="just">
              <a:spcAft>
                <a:spcPts val="1000"/>
              </a:spcAft>
            </a:pPr>
            <a:r>
              <a:rPr lang="fr-FR" sz="2000" dirty="0" smtClean="0">
                <a:latin typeface="Bookman Old Style" panose="02050604050505020204" pitchFamily="18" charset="0"/>
              </a:rPr>
              <a:t>Opérationnalisation </a:t>
            </a:r>
            <a:r>
              <a:rPr lang="fr-FR" sz="2000" dirty="0">
                <a:latin typeface="Bookman Old Style" panose="02050604050505020204" pitchFamily="18" charset="0"/>
              </a:rPr>
              <a:t>et fonctionnement du </a:t>
            </a:r>
            <a:r>
              <a:rPr lang="fr-FR" sz="2000" dirty="0" smtClean="0">
                <a:latin typeface="Bookman Old Style" panose="02050604050505020204" pitchFamily="18" charset="0"/>
              </a:rPr>
              <a:t>CIRTA;</a:t>
            </a:r>
          </a:p>
          <a:p>
            <a:pPr marL="0" indent="0" algn="just">
              <a:spcAft>
                <a:spcPts val="1000"/>
              </a:spcAft>
              <a:buNone/>
            </a:pPr>
            <a:endParaRPr lang="fr-FR" sz="1000" dirty="0" smtClean="0">
              <a:latin typeface="Bookman Old Style" panose="02050604050505020204" pitchFamily="18" charset="0"/>
            </a:endParaRPr>
          </a:p>
          <a:p>
            <a:pPr algn="just">
              <a:spcAft>
                <a:spcPts val="1000"/>
              </a:spcAft>
            </a:pPr>
            <a:r>
              <a:rPr lang="fr-FR" sz="2000" dirty="0" smtClean="0">
                <a:latin typeface="Bookman Old Style" panose="02050604050505020204" pitchFamily="18" charset="0"/>
              </a:rPr>
              <a:t>Dynamisation </a:t>
            </a:r>
            <a:r>
              <a:rPr lang="fr-FR" sz="2000" dirty="0">
                <a:latin typeface="Bookman Old Style" panose="02050604050505020204" pitchFamily="18" charset="0"/>
              </a:rPr>
              <a:t>des Groupes T</a:t>
            </a:r>
            <a:r>
              <a:rPr lang="fr-FR" sz="2000" dirty="0" smtClean="0">
                <a:latin typeface="Bookman Old Style" panose="02050604050505020204" pitchFamily="18" charset="0"/>
              </a:rPr>
              <a:t>hématiques;</a:t>
            </a:r>
          </a:p>
          <a:p>
            <a:pPr algn="just">
              <a:spcAft>
                <a:spcPts val="1000"/>
              </a:spcAft>
            </a:pPr>
            <a:endParaRPr lang="fr-FR" sz="2000" dirty="0" smtClean="0">
              <a:latin typeface="Bookman Old Style" panose="02050604050505020204" pitchFamily="18" charset="0"/>
            </a:endParaRPr>
          </a:p>
          <a:p>
            <a:pPr algn="just">
              <a:spcAft>
                <a:spcPts val="1000"/>
              </a:spcAft>
            </a:pPr>
            <a:r>
              <a:rPr lang="fr-FR" sz="2000" dirty="0" smtClean="0">
                <a:latin typeface="Bookman Old Style" panose="02050604050505020204" pitchFamily="18" charset="0"/>
              </a:rPr>
              <a:t>Influence des </a:t>
            </a:r>
            <a:r>
              <a:rPr lang="fr-FR" sz="2000" dirty="0" smtClean="0">
                <a:latin typeface="Bookman Old Style" panose="02050604050505020204" pitchFamily="18" charset="0"/>
              </a:rPr>
              <a:t>politiques</a:t>
            </a:r>
          </a:p>
          <a:p>
            <a:pPr marL="0" indent="0" algn="just">
              <a:spcAft>
                <a:spcPts val="1000"/>
              </a:spcAft>
              <a:buNone/>
            </a:pPr>
            <a:endParaRPr lang="fr-FR" sz="1000" dirty="0" smtClean="0">
              <a:latin typeface="Bookman Old Style" panose="02050604050505020204" pitchFamily="18" charset="0"/>
            </a:endParaRPr>
          </a:p>
          <a:p>
            <a:pPr marL="0" indent="0" algn="just">
              <a:spcAft>
                <a:spcPts val="1000"/>
              </a:spcAft>
              <a:buNone/>
            </a:pPr>
            <a:endParaRPr lang="fr-FR" sz="2000" dirty="0" smtClean="0">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67189428"/>
      </p:ext>
    </p:extLst>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Etat d’exécution</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400600"/>
          </a:xfrm>
          <a:solidFill>
            <a:schemeClr val="bg1"/>
          </a:solidFill>
        </p:spPr>
        <p:txBody>
          <a:bodyPr>
            <a:noAutofit/>
          </a:bodyPr>
          <a:lstStyle/>
          <a:p>
            <a:pPr marL="0" indent="0" algn="just">
              <a:spcAft>
                <a:spcPts val="1000"/>
              </a:spcAft>
              <a:buNone/>
            </a:pPr>
            <a:r>
              <a:rPr lang="fr-FR" sz="2000" b="1" dirty="0" smtClean="0">
                <a:solidFill>
                  <a:prstClr val="black"/>
                </a:solidFill>
                <a:latin typeface="Bookman Old Style" panose="02050604050505020204" pitchFamily="18" charset="0"/>
              </a:rPr>
              <a:t>Phase de démarrage :</a:t>
            </a:r>
          </a:p>
          <a:p>
            <a:pPr algn="just">
              <a:spcAft>
                <a:spcPts val="1000"/>
              </a:spcAft>
            </a:pPr>
            <a:r>
              <a:rPr lang="fr-FR" sz="2000" dirty="0" smtClean="0">
                <a:solidFill>
                  <a:prstClr val="black"/>
                </a:solidFill>
                <a:latin typeface="Bookman Old Style" panose="02050604050505020204" pitchFamily="18" charset="0"/>
              </a:rPr>
              <a:t>Elaboration des documents sur :</a:t>
            </a:r>
          </a:p>
          <a:p>
            <a:pPr lvl="1" algn="just">
              <a:spcAft>
                <a:spcPts val="1000"/>
              </a:spcAft>
              <a:buFont typeface="Wingdings" panose="05000000000000000000" pitchFamily="2" charset="2"/>
              <a:buChar char="ü"/>
            </a:pPr>
            <a:r>
              <a:rPr lang="fr-FR" sz="2000" dirty="0" smtClean="0">
                <a:solidFill>
                  <a:prstClr val="black"/>
                </a:solidFill>
                <a:latin typeface="Bookman Old Style" panose="02050604050505020204" pitchFamily="18" charset="0"/>
              </a:rPr>
              <a:t>Approche Genre</a:t>
            </a:r>
          </a:p>
          <a:p>
            <a:pPr lvl="1" algn="just">
              <a:spcAft>
                <a:spcPts val="1000"/>
              </a:spcAft>
              <a:buFont typeface="Wingdings" panose="05000000000000000000" pitchFamily="2" charset="2"/>
              <a:buChar char="ü"/>
            </a:pPr>
            <a:r>
              <a:rPr lang="fr-FR" sz="2000" dirty="0" smtClean="0">
                <a:solidFill>
                  <a:prstClr val="black"/>
                </a:solidFill>
                <a:latin typeface="Bookman Old Style" panose="02050604050505020204" pitchFamily="18" charset="0"/>
              </a:rPr>
              <a:t>Sensibilité aux conflits </a:t>
            </a:r>
          </a:p>
          <a:p>
            <a:pPr lvl="1" algn="just">
              <a:spcAft>
                <a:spcPts val="1000"/>
              </a:spcAft>
              <a:buFont typeface="Wingdings" panose="05000000000000000000" pitchFamily="2" charset="2"/>
              <a:buChar char="ü"/>
            </a:pPr>
            <a:r>
              <a:rPr lang="fr-FR" sz="2000" dirty="0" smtClean="0">
                <a:solidFill>
                  <a:prstClr val="black"/>
                </a:solidFill>
                <a:latin typeface="Bookman Old Style" panose="02050604050505020204" pitchFamily="18" charset="0"/>
              </a:rPr>
              <a:t>Capitalisation et </a:t>
            </a:r>
            <a:r>
              <a:rPr lang="fr-FR" sz="2000" dirty="0">
                <a:solidFill>
                  <a:prstClr val="black"/>
                </a:solidFill>
                <a:latin typeface="Bookman Old Style" panose="02050604050505020204" pitchFamily="18" charset="0"/>
              </a:rPr>
              <a:t>L</a:t>
            </a:r>
            <a:r>
              <a:rPr lang="fr-FR" sz="2000" dirty="0" smtClean="0">
                <a:solidFill>
                  <a:prstClr val="black"/>
                </a:solidFill>
                <a:latin typeface="Bookman Old Style" panose="02050604050505020204" pitchFamily="18" charset="0"/>
              </a:rPr>
              <a:t>eçons Apprises</a:t>
            </a:r>
          </a:p>
          <a:p>
            <a:pPr marL="457200" lvl="1" indent="0" algn="just">
              <a:spcAft>
                <a:spcPts val="1000"/>
              </a:spcAft>
              <a:buNone/>
            </a:pPr>
            <a:endParaRPr lang="fr-FR" sz="2000" dirty="0" smtClean="0">
              <a:solidFill>
                <a:prstClr val="black"/>
              </a:solidFill>
              <a:latin typeface="Bookman Old Style" panose="02050604050505020204" pitchFamily="18" charset="0"/>
            </a:endParaRPr>
          </a:p>
          <a:p>
            <a:pPr algn="just">
              <a:spcAft>
                <a:spcPts val="1000"/>
              </a:spcAft>
            </a:pPr>
            <a:r>
              <a:rPr lang="fr-FR" sz="2000" dirty="0" smtClean="0">
                <a:solidFill>
                  <a:prstClr val="black"/>
                </a:solidFill>
                <a:latin typeface="Bookman Old Style" panose="02050604050505020204" pitchFamily="18" charset="0"/>
              </a:rPr>
              <a:t>Formation des membres du Reso Climat Mali sur les trois documents stratégiques</a:t>
            </a:r>
          </a:p>
          <a:p>
            <a:pPr marL="0" indent="0" algn="just">
              <a:spcAft>
                <a:spcPts val="1000"/>
              </a:spcAft>
              <a:buNone/>
            </a:pPr>
            <a:endParaRPr lang="fr-FR" sz="2000" dirty="0" smtClean="0">
              <a:solidFill>
                <a:prstClr val="black"/>
              </a:solidFill>
              <a:latin typeface="Bookman Old Style" panose="02050604050505020204" pitchFamily="18" charset="0"/>
            </a:endParaRPr>
          </a:p>
          <a:p>
            <a:pPr algn="just">
              <a:spcAft>
                <a:spcPts val="1000"/>
              </a:spcAft>
            </a:pPr>
            <a:r>
              <a:rPr lang="fr-FR" sz="2000" dirty="0" smtClean="0">
                <a:solidFill>
                  <a:prstClr val="black"/>
                </a:solidFill>
                <a:latin typeface="Bookman Old Style" panose="02050604050505020204" pitchFamily="18" charset="0"/>
              </a:rPr>
              <a:t>Formation des membres du Reso Climat Mali sur la GAR</a:t>
            </a:r>
          </a:p>
          <a:p>
            <a:pPr algn="just">
              <a:spcAft>
                <a:spcPts val="1000"/>
              </a:spcAft>
            </a:pPr>
            <a:endParaRPr lang="fr-FR" sz="2000" dirty="0" smtClean="0">
              <a:solidFill>
                <a:prstClr val="black"/>
              </a:solidFill>
              <a:latin typeface="Bookman Old Style" panose="02050604050505020204" pitchFamily="18" charset="0"/>
            </a:endParaRPr>
          </a:p>
          <a:p>
            <a:pPr marL="0" indent="0" algn="just">
              <a:spcAft>
                <a:spcPts val="1000"/>
              </a:spcAft>
              <a:buNone/>
            </a:pPr>
            <a:endParaRPr lang="fr-FR" sz="1000" dirty="0" smtClean="0">
              <a:solidFill>
                <a:prstClr val="black"/>
              </a:solidFill>
              <a:latin typeface="Bookman Old Style" panose="02050604050505020204" pitchFamily="18" charset="0"/>
            </a:endParaRPr>
          </a:p>
          <a:p>
            <a:pPr marL="0" indent="0" algn="just">
              <a:spcAft>
                <a:spcPts val="1000"/>
              </a:spcAft>
              <a:buNone/>
            </a:pPr>
            <a:endParaRPr lang="fr-FR" sz="1000" dirty="0" smtClean="0">
              <a:latin typeface="Bookman Old Style" panose="02050604050505020204" pitchFamily="18" charset="0"/>
            </a:endParaRPr>
          </a:p>
          <a:p>
            <a:pPr marL="0" indent="0" algn="just">
              <a:spcAft>
                <a:spcPts val="1000"/>
              </a:spcAft>
              <a:buNone/>
            </a:pPr>
            <a:endParaRPr lang="fr-FR" sz="2000" dirty="0" smtClean="0">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3523741046"/>
      </p:ext>
    </p:extLst>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Etat d’exécution</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400600"/>
          </a:xfrm>
          <a:solidFill>
            <a:schemeClr val="bg1"/>
          </a:solidFill>
        </p:spPr>
        <p:txBody>
          <a:bodyPr>
            <a:noAutofit/>
          </a:bodyPr>
          <a:lstStyle/>
          <a:p>
            <a:pPr marL="0" indent="0" algn="just">
              <a:spcAft>
                <a:spcPts val="1000"/>
              </a:spcAft>
              <a:buNone/>
            </a:pPr>
            <a:r>
              <a:rPr lang="fr-FR" sz="2000" b="1" dirty="0">
                <a:solidFill>
                  <a:prstClr val="black"/>
                </a:solidFill>
                <a:latin typeface="Bookman Old Style" panose="02050604050505020204" pitchFamily="18" charset="0"/>
              </a:rPr>
              <a:t>Phase </a:t>
            </a:r>
            <a:r>
              <a:rPr lang="fr-FR" sz="2000" b="1" dirty="0" smtClean="0">
                <a:solidFill>
                  <a:prstClr val="black"/>
                </a:solidFill>
                <a:latin typeface="Bookman Old Style" panose="02050604050505020204" pitchFamily="18" charset="0"/>
              </a:rPr>
              <a:t>opérationnelle</a:t>
            </a:r>
          </a:p>
          <a:p>
            <a:pPr marL="0" indent="0" algn="just">
              <a:spcAft>
                <a:spcPts val="1000"/>
              </a:spcAft>
              <a:buNone/>
            </a:pPr>
            <a:endParaRPr lang="fr-FR" sz="2000" b="1" dirty="0" smtClean="0">
              <a:solidFill>
                <a:prstClr val="black"/>
              </a:solidFill>
              <a:latin typeface="Bookman Old Style" panose="02050604050505020204" pitchFamily="18" charset="0"/>
            </a:endParaRPr>
          </a:p>
          <a:p>
            <a:pPr algn="just">
              <a:spcAft>
                <a:spcPts val="1000"/>
              </a:spcAft>
            </a:pPr>
            <a:r>
              <a:rPr lang="fr-FR" sz="2000" dirty="0" smtClean="0">
                <a:solidFill>
                  <a:prstClr val="black"/>
                </a:solidFill>
                <a:latin typeface="Bookman Old Style" panose="02050604050505020204" pitchFamily="18" charset="0"/>
              </a:rPr>
              <a:t>Sélection des </a:t>
            </a:r>
            <a:r>
              <a:rPr lang="fr-FR" sz="2000" dirty="0" smtClean="0">
                <a:solidFill>
                  <a:prstClr val="black"/>
                </a:solidFill>
                <a:latin typeface="Bookman Old Style" panose="02050604050505020204" pitchFamily="18" charset="0"/>
              </a:rPr>
              <a:t>25</a:t>
            </a:r>
            <a:r>
              <a:rPr lang="fr-FR" sz="2000" dirty="0" smtClean="0">
                <a:solidFill>
                  <a:prstClr val="black"/>
                </a:solidFill>
                <a:latin typeface="Bookman Old Style" panose="02050604050505020204" pitchFamily="18" charset="0"/>
              </a:rPr>
              <a:t> microprojets </a:t>
            </a:r>
            <a:r>
              <a:rPr lang="fr-FR" sz="2000" dirty="0" smtClean="0">
                <a:solidFill>
                  <a:prstClr val="black"/>
                </a:solidFill>
                <a:latin typeface="Bookman Old Style" panose="02050604050505020204" pitchFamily="18" charset="0"/>
              </a:rPr>
              <a:t>( dont </a:t>
            </a:r>
            <a:r>
              <a:rPr lang="fr-FR" sz="2000" dirty="0">
                <a:solidFill>
                  <a:prstClr val="black"/>
                </a:solidFill>
                <a:latin typeface="Bookman Old Style" panose="02050604050505020204" pitchFamily="18" charset="0"/>
              </a:rPr>
              <a:t>5</a:t>
            </a:r>
            <a:r>
              <a:rPr lang="fr-FR" sz="2000" dirty="0" smtClean="0">
                <a:solidFill>
                  <a:prstClr val="black"/>
                </a:solidFill>
                <a:latin typeface="Bookman Old Style" panose="02050604050505020204" pitchFamily="18" charset="0"/>
              </a:rPr>
              <a:t> </a:t>
            </a:r>
            <a:r>
              <a:rPr lang="fr-FR" sz="2000" dirty="0" smtClean="0">
                <a:solidFill>
                  <a:prstClr val="black"/>
                </a:solidFill>
                <a:latin typeface="Bookman Old Style" panose="02050604050505020204" pitchFamily="18" charset="0"/>
              </a:rPr>
              <a:t>consortiums)</a:t>
            </a:r>
          </a:p>
          <a:p>
            <a:pPr marL="0" indent="0" algn="just">
              <a:spcAft>
                <a:spcPts val="1000"/>
              </a:spcAft>
              <a:buNone/>
            </a:pPr>
            <a:endParaRPr lang="fr-FR" sz="2000" dirty="0" smtClean="0">
              <a:solidFill>
                <a:prstClr val="black"/>
              </a:solidFill>
              <a:latin typeface="Bookman Old Style" panose="02050604050505020204" pitchFamily="18" charset="0"/>
            </a:endParaRPr>
          </a:p>
          <a:p>
            <a:pPr algn="just">
              <a:spcAft>
                <a:spcPts val="1000"/>
              </a:spcAft>
            </a:pPr>
            <a:r>
              <a:rPr lang="fr-FR" sz="2000" dirty="0" smtClean="0">
                <a:solidFill>
                  <a:prstClr val="black"/>
                </a:solidFill>
                <a:latin typeface="Bookman Old Style" panose="02050604050505020204" pitchFamily="18" charset="0"/>
              </a:rPr>
              <a:t>Dynamisation des groupes thématiques</a:t>
            </a:r>
          </a:p>
          <a:p>
            <a:pPr marL="0" indent="0" algn="just">
              <a:spcAft>
                <a:spcPts val="1000"/>
              </a:spcAft>
              <a:buNone/>
            </a:pPr>
            <a:endParaRPr lang="fr-FR" sz="2000" dirty="0" smtClean="0">
              <a:solidFill>
                <a:prstClr val="black"/>
              </a:solidFill>
              <a:latin typeface="Bookman Old Style" panose="02050604050505020204" pitchFamily="18" charset="0"/>
            </a:endParaRPr>
          </a:p>
          <a:p>
            <a:pPr algn="just">
              <a:spcAft>
                <a:spcPts val="1000"/>
              </a:spcAft>
            </a:pPr>
            <a:r>
              <a:rPr lang="fr-FR" sz="2000" dirty="0" smtClean="0">
                <a:latin typeface="Bookman Old Style" panose="02050604050505020204" pitchFamily="18" charset="0"/>
              </a:rPr>
              <a:t>Opérationnalisation </a:t>
            </a:r>
            <a:r>
              <a:rPr lang="fr-FR" sz="2000" dirty="0">
                <a:latin typeface="Bookman Old Style" panose="02050604050505020204" pitchFamily="18" charset="0"/>
              </a:rPr>
              <a:t>et fonctionnement du </a:t>
            </a:r>
            <a:r>
              <a:rPr lang="fr-FR" sz="2000" dirty="0" smtClean="0">
                <a:latin typeface="Bookman Old Style" panose="02050604050505020204" pitchFamily="18" charset="0"/>
              </a:rPr>
              <a:t>CIRTA</a:t>
            </a:r>
          </a:p>
          <a:p>
            <a:pPr marL="0" indent="0" algn="just">
              <a:spcAft>
                <a:spcPts val="1000"/>
              </a:spcAft>
              <a:buNone/>
            </a:pPr>
            <a:endParaRPr lang="fr-FR" sz="1000" dirty="0" smtClean="0">
              <a:latin typeface="Bookman Old Style" panose="02050604050505020204" pitchFamily="18" charset="0"/>
            </a:endParaRPr>
          </a:p>
          <a:p>
            <a:pPr marL="0" indent="0" algn="just">
              <a:spcAft>
                <a:spcPts val="1000"/>
              </a:spcAft>
              <a:buNone/>
            </a:pPr>
            <a:endParaRPr lang="fr-FR" sz="2000" dirty="0" smtClean="0">
              <a:latin typeface="Bookman Old Style" panose="02050604050505020204" pitchFamily="18" charset="0"/>
            </a:endParaRPr>
          </a:p>
          <a:p>
            <a:pPr marL="0" indent="0">
              <a:buNone/>
            </a:pPr>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2632480596"/>
      </p:ext>
    </p:extLst>
  </p:cSld>
  <p:clrMapOvr>
    <a:masterClrMapping/>
  </p:clrMapOvr>
  <p:transition spd="med">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36912"/>
            <a:ext cx="8229600" cy="994122"/>
          </a:xfrm>
        </p:spPr>
        <p:txBody>
          <a:bodyPr>
            <a:normAutofit fontScale="90000"/>
          </a:bodyPr>
          <a:lstStyle/>
          <a:p>
            <a:r>
              <a:rPr lang="fr-FR" dirty="0" smtClean="0">
                <a:latin typeface="Bookman Old Style" panose="02050604050505020204" pitchFamily="18" charset="0"/>
              </a:rPr>
              <a:t>MERCI DE VOTRE ATTENTION</a:t>
            </a:r>
            <a:endParaRPr lang="fr-FR" dirty="0">
              <a:latin typeface="Bookman Old Style" panose="02050604050505020204" pitchFamily="18" charset="0"/>
            </a:endParaRPr>
          </a:p>
        </p:txBody>
      </p:sp>
    </p:spTree>
    <p:extLst>
      <p:ext uri="{BB962C8B-B14F-4D97-AF65-F5344CB8AC3E}">
        <p14:creationId xmlns:p14="http://schemas.microsoft.com/office/powerpoint/2010/main" val="322845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6572" cy="6858000"/>
          </a:xfrm>
          <a:prstGeom prst="rect">
            <a:avLst/>
          </a:prstGeom>
        </p:spPr>
      </p:pic>
    </p:spTree>
    <p:extLst>
      <p:ext uri="{BB962C8B-B14F-4D97-AF65-F5344CB8AC3E}">
        <p14:creationId xmlns:p14="http://schemas.microsoft.com/office/powerpoint/2010/main" val="421135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Points abordés</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658603" y="1628800"/>
            <a:ext cx="8472518" cy="5087488"/>
          </a:xfrm>
          <a:solidFill>
            <a:schemeClr val="bg1"/>
          </a:solidFill>
        </p:spPr>
        <p:txBody>
          <a:bodyPr>
            <a:noAutofit/>
          </a:bodyPr>
          <a:lstStyle/>
          <a:p>
            <a:pPr marL="0" indent="0" algn="just">
              <a:buNone/>
            </a:pPr>
            <a:endParaRPr lang="fr-FR" sz="2300" dirty="0" smtClean="0">
              <a:latin typeface="Bookman Old Style" panose="02050604050505020204" pitchFamily="18" charset="0"/>
            </a:endParaRPr>
          </a:p>
          <a:p>
            <a:pPr algn="just"/>
            <a:r>
              <a:rPr lang="fr-FR" sz="2300" dirty="0" smtClean="0">
                <a:latin typeface="Bookman Old Style" panose="02050604050505020204" pitchFamily="18" charset="0"/>
              </a:rPr>
              <a:t>Contexte </a:t>
            </a:r>
            <a:r>
              <a:rPr lang="fr-FR" sz="2300" dirty="0" smtClean="0">
                <a:latin typeface="Bookman Old Style" panose="02050604050505020204" pitchFamily="18" charset="0"/>
              </a:rPr>
              <a:t>de </a:t>
            </a:r>
            <a:r>
              <a:rPr lang="fr-FR" sz="2300" dirty="0" smtClean="0">
                <a:latin typeface="Bookman Old Style" panose="02050604050505020204" pitchFamily="18" charset="0"/>
              </a:rPr>
              <a:t>formulation</a:t>
            </a:r>
            <a:endParaRPr lang="fr-FR" sz="2300" dirty="0" smtClean="0">
              <a:latin typeface="Bookman Old Style" panose="02050604050505020204" pitchFamily="18" charset="0"/>
            </a:endParaRPr>
          </a:p>
          <a:p>
            <a:pPr marL="0" indent="0" algn="just">
              <a:buNone/>
            </a:pPr>
            <a:endParaRPr lang="fr-FR" sz="1000" dirty="0" smtClean="0">
              <a:latin typeface="Bookman Old Style" panose="02050604050505020204" pitchFamily="18" charset="0"/>
            </a:endParaRPr>
          </a:p>
          <a:p>
            <a:pPr algn="just"/>
            <a:r>
              <a:rPr lang="fr-FR" sz="2300" dirty="0" smtClean="0">
                <a:latin typeface="Bookman Old Style" panose="02050604050505020204" pitchFamily="18" charset="0"/>
              </a:rPr>
              <a:t>Objectifs </a:t>
            </a:r>
          </a:p>
          <a:p>
            <a:pPr marL="0" indent="0" algn="just">
              <a:buNone/>
            </a:pPr>
            <a:endParaRPr lang="fr-FR" sz="1000" dirty="0" smtClean="0">
              <a:latin typeface="Bookman Old Style" panose="02050604050505020204" pitchFamily="18" charset="0"/>
            </a:endParaRPr>
          </a:p>
          <a:p>
            <a:pPr algn="just"/>
            <a:r>
              <a:rPr lang="fr-FR" sz="2300" dirty="0" smtClean="0">
                <a:latin typeface="Bookman Old Style" panose="02050604050505020204" pitchFamily="18" charset="0"/>
              </a:rPr>
              <a:t>Résultats attendus</a:t>
            </a:r>
          </a:p>
          <a:p>
            <a:pPr marL="0" indent="0" algn="just">
              <a:buNone/>
            </a:pPr>
            <a:endParaRPr lang="fr-FR" sz="1000" dirty="0" smtClean="0">
              <a:latin typeface="Bookman Old Style" panose="02050604050505020204" pitchFamily="18" charset="0"/>
            </a:endParaRPr>
          </a:p>
          <a:p>
            <a:pPr algn="just"/>
            <a:r>
              <a:rPr lang="fr-FR" sz="2300" dirty="0" smtClean="0">
                <a:latin typeface="Bookman Old Style" panose="02050604050505020204" pitchFamily="18" charset="0"/>
              </a:rPr>
              <a:t>Domaines d’intervention </a:t>
            </a:r>
          </a:p>
          <a:p>
            <a:pPr marL="0" indent="0" algn="just">
              <a:buNone/>
            </a:pPr>
            <a:endParaRPr lang="fr-FR" sz="1000" dirty="0" smtClean="0">
              <a:latin typeface="Bookman Old Style" panose="02050604050505020204" pitchFamily="18" charset="0"/>
            </a:endParaRPr>
          </a:p>
          <a:p>
            <a:pPr algn="just"/>
            <a:r>
              <a:rPr lang="fr-FR" sz="2300" dirty="0" smtClean="0">
                <a:latin typeface="Bookman Old Style" panose="02050604050505020204" pitchFamily="18" charset="0"/>
              </a:rPr>
              <a:t>Bénéficiaires/durée </a:t>
            </a:r>
          </a:p>
          <a:p>
            <a:pPr marL="0" indent="0" algn="just">
              <a:buNone/>
            </a:pPr>
            <a:endParaRPr lang="fr-FR" sz="1000" dirty="0" smtClean="0">
              <a:latin typeface="Bookman Old Style" panose="02050604050505020204" pitchFamily="18" charset="0"/>
            </a:endParaRPr>
          </a:p>
          <a:p>
            <a:pPr algn="just"/>
            <a:r>
              <a:rPr lang="fr-FR" sz="2300" dirty="0" smtClean="0">
                <a:latin typeface="Bookman Old Style" panose="02050604050505020204" pitchFamily="18" charset="0"/>
              </a:rPr>
              <a:t>Phase du programme </a:t>
            </a:r>
          </a:p>
          <a:p>
            <a:pPr marL="0" indent="0" algn="just">
              <a:buNone/>
            </a:pPr>
            <a:endParaRPr lang="fr-FR" sz="1100" dirty="0" smtClean="0">
              <a:latin typeface="Bookman Old Style" panose="02050604050505020204" pitchFamily="18" charset="0"/>
            </a:endParaRPr>
          </a:p>
          <a:p>
            <a:pPr algn="just"/>
            <a:r>
              <a:rPr lang="fr-FR" sz="2300" dirty="0" smtClean="0">
                <a:latin typeface="Bookman Old Style" panose="02050604050505020204" pitchFamily="18" charset="0"/>
              </a:rPr>
              <a:t>Etat d’exécution</a:t>
            </a:r>
          </a:p>
          <a:p>
            <a:endParaRPr lang="fr-FR" sz="2300" dirty="0" smtClean="0">
              <a:latin typeface="Bookman Old Style" panose="02050604050505020204" pitchFamily="18" charset="0"/>
            </a:endParaRPr>
          </a:p>
          <a:p>
            <a:pPr marL="0" indent="0" algn="just">
              <a:buNone/>
            </a:pPr>
            <a:endParaRPr lang="fr-FR" sz="2400" b="1" dirty="0" smtClean="0">
              <a:solidFill>
                <a:srgbClr val="002060"/>
              </a:solidFill>
            </a:endParaRPr>
          </a:p>
          <a:p>
            <a:pPr marL="0" indent="0" algn="just">
              <a:buNone/>
            </a:pPr>
            <a:endParaRPr lang="fr-FR" sz="2400" b="1" dirty="0">
              <a:solidFill>
                <a:schemeClr val="accent6">
                  <a:lumMod val="75000"/>
                </a:schemeClr>
              </a:solidFill>
            </a:endParaRPr>
          </a:p>
          <a:p>
            <a:pPr marL="0" indent="0" algn="just">
              <a:buNone/>
            </a:pPr>
            <a:endParaRPr lang="fr-FR" sz="2400" b="1" dirty="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890810938"/>
      </p:ext>
    </p:extLst>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Contexte de formulation</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606190" cy="5231504"/>
          </a:xfrm>
          <a:solidFill>
            <a:schemeClr val="bg1"/>
          </a:solidFill>
        </p:spPr>
        <p:txBody>
          <a:bodyPr>
            <a:noAutofit/>
          </a:bodyPr>
          <a:lstStyle/>
          <a:p>
            <a:pPr algn="just"/>
            <a:r>
              <a:rPr lang="fr-FR" sz="2000" dirty="0" smtClean="0">
                <a:latin typeface="Bookman Old Style" panose="02050604050505020204" pitchFamily="18" charset="0"/>
              </a:rPr>
              <a:t>Le PIL-ADCC intervient à la suite du programme d’appui aux Initiatives </a:t>
            </a:r>
            <a:r>
              <a:rPr lang="fr-FR" sz="2000" dirty="0" smtClean="0">
                <a:latin typeface="Bookman Old Style" panose="02050604050505020204" pitchFamily="18" charset="0"/>
              </a:rPr>
              <a:t>d’Adaptation aux </a:t>
            </a:r>
            <a:r>
              <a:rPr lang="fr-FR" sz="2000" dirty="0" smtClean="0">
                <a:latin typeface="Bookman Old Style" panose="02050604050505020204" pitchFamily="18" charset="0"/>
              </a:rPr>
              <a:t>Changements Climatiques (PAIRCC) mis en œuvre entre 2009 et </a:t>
            </a:r>
            <a:r>
              <a:rPr lang="fr-FR" sz="2000" dirty="0" smtClean="0">
                <a:latin typeface="Bookman Old Style" panose="02050604050505020204" pitchFamily="18" charset="0"/>
              </a:rPr>
              <a:t>2014</a:t>
            </a:r>
          </a:p>
          <a:p>
            <a:pPr marL="0" indent="0" algn="just">
              <a:buNone/>
            </a:pPr>
            <a:endParaRPr lang="fr-FR" sz="2000" dirty="0" smtClean="0">
              <a:latin typeface="Bookman Old Style" panose="02050604050505020204" pitchFamily="18" charset="0"/>
            </a:endParaRPr>
          </a:p>
          <a:p>
            <a:pPr marL="0" indent="0" algn="just">
              <a:buNone/>
            </a:pPr>
            <a:endParaRPr lang="fr-FR" sz="2000" dirty="0" smtClean="0">
              <a:latin typeface="Bookman Old Style" panose="02050604050505020204" pitchFamily="18" charset="0"/>
            </a:endParaRPr>
          </a:p>
          <a:p>
            <a:pPr algn="just"/>
            <a:r>
              <a:rPr lang="fr-FR" sz="2000" dirty="0" smtClean="0">
                <a:solidFill>
                  <a:srgbClr val="000000"/>
                </a:solidFill>
                <a:latin typeface="Bookman Old Style" panose="02050604050505020204" pitchFamily="18" charset="0"/>
              </a:rPr>
              <a:t>L’évaluation </a:t>
            </a:r>
            <a:r>
              <a:rPr lang="fr-FR" sz="2000" dirty="0">
                <a:solidFill>
                  <a:srgbClr val="000000"/>
                </a:solidFill>
                <a:latin typeface="Bookman Old Style" panose="02050604050505020204" pitchFamily="18" charset="0"/>
              </a:rPr>
              <a:t>finale externe </a:t>
            </a:r>
            <a:r>
              <a:rPr lang="fr-FR" sz="2000" dirty="0" smtClean="0">
                <a:solidFill>
                  <a:srgbClr val="000000"/>
                </a:solidFill>
                <a:latin typeface="Bookman Old Style" panose="02050604050505020204" pitchFamily="18" charset="0"/>
              </a:rPr>
              <a:t>a </a:t>
            </a:r>
            <a:r>
              <a:rPr lang="fr-FR" sz="2000" dirty="0">
                <a:solidFill>
                  <a:srgbClr val="000000"/>
                </a:solidFill>
                <a:latin typeface="Bookman Old Style" panose="02050604050505020204" pitchFamily="18" charset="0"/>
              </a:rPr>
              <a:t>relevé des acquis dans l’appui à la résilience des communautés rurales </a:t>
            </a:r>
            <a:r>
              <a:rPr lang="fr-FR" sz="2000" dirty="0" smtClean="0">
                <a:solidFill>
                  <a:srgbClr val="000000"/>
                </a:solidFill>
                <a:latin typeface="Bookman Old Style" panose="02050604050505020204" pitchFamily="18" charset="0"/>
              </a:rPr>
              <a:t>bénéficiaires</a:t>
            </a:r>
          </a:p>
          <a:p>
            <a:pPr marL="0" indent="0" algn="just">
              <a:buNone/>
            </a:pPr>
            <a:endParaRPr lang="fr-FR" sz="2000" dirty="0" smtClean="0">
              <a:solidFill>
                <a:srgbClr val="000000"/>
              </a:solidFill>
              <a:latin typeface="Bookman Old Style" panose="02050604050505020204" pitchFamily="18" charset="0"/>
            </a:endParaRPr>
          </a:p>
          <a:p>
            <a:pPr marL="0" indent="0" algn="just">
              <a:buNone/>
            </a:pPr>
            <a:endParaRPr lang="fr-FR" sz="1000" dirty="0" smtClean="0">
              <a:solidFill>
                <a:srgbClr val="000000"/>
              </a:solidFill>
              <a:latin typeface="Bookman Old Style" panose="02050604050505020204" pitchFamily="18" charset="0"/>
            </a:endParaRPr>
          </a:p>
          <a:p>
            <a:pPr marL="0" indent="0" algn="just">
              <a:buNone/>
            </a:pPr>
            <a:endParaRPr lang="fr-FR" sz="2000" dirty="0" smtClean="0">
              <a:solidFill>
                <a:srgbClr val="000000"/>
              </a:solidFill>
              <a:latin typeface="Bookman Old Style" panose="02050604050505020204" pitchFamily="18" charset="0"/>
            </a:endParaRPr>
          </a:p>
          <a:p>
            <a:pPr algn="just"/>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L’évaluation a formulé </a:t>
            </a:r>
            <a:r>
              <a:rPr lang="fr-FR" sz="2000" dirty="0">
                <a:latin typeface="Bookman Old Style" panose="02050604050505020204" pitchFamily="18" charset="0"/>
                <a:ea typeface="Cambria" panose="02040503050406030204" pitchFamily="18" charset="0"/>
                <a:cs typeface="Times New Roman" panose="02020603050405020304" pitchFamily="18" charset="0"/>
              </a:rPr>
              <a:t>des recommandations pertinentes dans la perspective d’un nouveau </a:t>
            </a:r>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programme</a:t>
            </a:r>
            <a:endParaRPr lang="fr-FR" sz="2000" dirty="0">
              <a:solidFill>
                <a:srgbClr val="000000"/>
              </a:solidFill>
              <a:latin typeface="Bookman Old Style" panose="02050604050505020204" pitchFamily="18" charset="0"/>
            </a:endParaRPr>
          </a:p>
          <a:p>
            <a:pPr marL="0" indent="0">
              <a:buNone/>
            </a:pPr>
            <a:endParaRPr lang="fr-FR" sz="2000" dirty="0" smtClean="0">
              <a:solidFill>
                <a:srgbClr val="000000"/>
              </a:solidFill>
              <a:latin typeface="Bookman Old Style" panose="02050604050505020204" pitchFamily="18" charset="0"/>
            </a:endParaRPr>
          </a:p>
          <a:p>
            <a:endParaRPr lang="fr-FR" sz="2000" dirty="0" smtClean="0">
              <a:latin typeface="Bookman Old Style" panose="02050604050505020204" pitchFamily="18" charset="0"/>
            </a:endParaRPr>
          </a:p>
          <a:p>
            <a:pPr marL="0" indent="0">
              <a:buNone/>
            </a:pPr>
            <a:endParaRPr lang="fr-FR" sz="10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lgn="just">
              <a:buNone/>
            </a:pPr>
            <a:endParaRPr lang="fr-FR" sz="2400" b="1" dirty="0" smtClean="0">
              <a:solidFill>
                <a:srgbClr val="002060"/>
              </a:solidFill>
            </a:endParaRPr>
          </a:p>
          <a:p>
            <a:pPr marL="0" indent="0" algn="just">
              <a:buNone/>
            </a:pPr>
            <a:endParaRPr lang="fr-FR" sz="2400" b="1" dirty="0" smtClean="0">
              <a:solidFill>
                <a:schemeClr val="accent6">
                  <a:lumMod val="75000"/>
                </a:schemeClr>
              </a:solidFill>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cSld>
  <p:clrMapOvr>
    <a:masterClrMapping/>
  </p:clrMapOvr>
  <p:transition spd="med">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Contexte de formulation (suite)</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algn="just"/>
            <a:r>
              <a:rPr lang="fr-FR" sz="2000" dirty="0">
                <a:latin typeface="Bookman Old Style" panose="02050604050505020204" pitchFamily="18" charset="0"/>
              </a:rPr>
              <a:t>L’élaboration des documents stratégiques qui font défaut au </a:t>
            </a:r>
            <a:r>
              <a:rPr lang="fr-FR" sz="2000" dirty="0" smtClean="0">
                <a:latin typeface="Bookman Old Style" panose="02050604050505020204" pitchFamily="18" charset="0"/>
              </a:rPr>
              <a:t>RCM (l’approche Genre</a:t>
            </a:r>
            <a:r>
              <a:rPr lang="fr-FR" sz="2000" dirty="0">
                <a:latin typeface="Bookman Old Style" panose="02050604050505020204" pitchFamily="18" charset="0"/>
              </a:rPr>
              <a:t>,</a:t>
            </a:r>
            <a:r>
              <a:rPr lang="fr-FR" sz="2000" dirty="0" smtClean="0">
                <a:latin typeface="Bookman Old Style" panose="02050604050505020204" pitchFamily="18" charset="0"/>
              </a:rPr>
              <a:t> </a:t>
            </a:r>
            <a:r>
              <a:rPr lang="fr-FR" sz="2000" dirty="0">
                <a:latin typeface="Bookman Old Style" panose="02050604050505020204" pitchFamily="18" charset="0"/>
              </a:rPr>
              <a:t>la capitalisation et de la sensibilité au </a:t>
            </a:r>
            <a:r>
              <a:rPr lang="fr-FR" sz="2000" dirty="0" smtClean="0">
                <a:latin typeface="Bookman Old Style" panose="02050604050505020204" pitchFamily="18" charset="0"/>
              </a:rPr>
              <a:t>conflit</a:t>
            </a:r>
            <a:r>
              <a:rPr lang="fr-FR" sz="2000" dirty="0">
                <a:latin typeface="Bookman Old Style" panose="02050604050505020204" pitchFamily="18" charset="0"/>
              </a:rPr>
              <a:t>)</a:t>
            </a:r>
            <a:endParaRPr lang="fr-FR" sz="2000" dirty="0" smtClean="0">
              <a:latin typeface="Bookman Old Style" panose="02050604050505020204" pitchFamily="18" charset="0"/>
            </a:endParaRPr>
          </a:p>
          <a:p>
            <a:pPr marL="0" indent="0" algn="just">
              <a:buNone/>
            </a:pPr>
            <a:endParaRPr lang="fr-FR" sz="2000" dirty="0" smtClean="0">
              <a:latin typeface="Bookman Old Style" panose="02050604050505020204" pitchFamily="18" charset="0"/>
            </a:endParaRPr>
          </a:p>
          <a:p>
            <a:pPr algn="just"/>
            <a:r>
              <a:rPr lang="fr-FR" sz="2000" dirty="0">
                <a:latin typeface="Bookman Old Style" panose="02050604050505020204" pitchFamily="18" charset="0"/>
              </a:rPr>
              <a:t>Le renforcement des capacités de l’équipe de suivi-évaluation et des membres du RCM en Gestion Axée sur les Résultats (GAR</a:t>
            </a:r>
            <a:r>
              <a:rPr lang="fr-FR" sz="2000" dirty="0" smtClean="0">
                <a:latin typeface="Bookman Old Style" panose="02050604050505020204" pitchFamily="18" charset="0"/>
              </a:rPr>
              <a:t>)</a:t>
            </a:r>
            <a:endParaRPr lang="fr-FR" sz="2000" dirty="0" smtClean="0">
              <a:latin typeface="Bookman Old Style" panose="02050604050505020204" pitchFamily="18" charset="0"/>
            </a:endParaRPr>
          </a:p>
          <a:p>
            <a:pPr marL="0" indent="0" algn="just">
              <a:buNone/>
            </a:pPr>
            <a:endParaRPr lang="fr-FR" sz="2000" dirty="0" smtClean="0">
              <a:latin typeface="Bookman Old Style" panose="02050604050505020204" pitchFamily="18" charset="0"/>
            </a:endParaRPr>
          </a:p>
          <a:p>
            <a:pPr algn="just"/>
            <a:r>
              <a:rPr lang="fr-FR" sz="2000" dirty="0" smtClean="0">
                <a:latin typeface="Bookman Old Style" panose="02050604050505020204" pitchFamily="18" charset="0"/>
              </a:rPr>
              <a:t>L’ établissement </a:t>
            </a:r>
            <a:r>
              <a:rPr lang="fr-FR" sz="2000" dirty="0">
                <a:latin typeface="Bookman Old Style" panose="02050604050505020204" pitchFamily="18" charset="0"/>
              </a:rPr>
              <a:t>d’une situation de référence spécifique dans chaque zone d’intervention </a:t>
            </a:r>
          </a:p>
          <a:p>
            <a:pPr marL="0" indent="0" algn="just">
              <a:buNone/>
            </a:pPr>
            <a:endParaRPr lang="fr-FR" sz="2000" dirty="0" smtClean="0">
              <a:latin typeface="Bookman Old Style" panose="02050604050505020204" pitchFamily="18" charset="0"/>
            </a:endParaRPr>
          </a:p>
          <a:p>
            <a:pPr algn="just"/>
            <a:r>
              <a:rPr lang="fr-FR" sz="2000" dirty="0">
                <a:latin typeface="Bookman Old Style" panose="02050604050505020204" pitchFamily="18" charset="0"/>
              </a:rPr>
              <a:t>La formalisation d’une stratégie d’approche de mise en œuvre des initiatives avec les autorités </a:t>
            </a:r>
            <a:r>
              <a:rPr lang="fr-FR" sz="2000" dirty="0" smtClean="0">
                <a:latin typeface="Bookman Old Style" panose="02050604050505020204" pitchFamily="18" charset="0"/>
              </a:rPr>
              <a:t>locales (collectivités </a:t>
            </a:r>
            <a:r>
              <a:rPr lang="fr-FR" sz="2000" dirty="0">
                <a:latin typeface="Bookman Old Style" panose="02050604050505020204" pitchFamily="18" charset="0"/>
              </a:rPr>
              <a:t>territoriales</a:t>
            </a:r>
            <a:r>
              <a:rPr lang="fr-FR" sz="2000" dirty="0" smtClean="0">
                <a:latin typeface="Bookman Old Style" panose="02050604050505020204" pitchFamily="18" charset="0"/>
              </a:rPr>
              <a:t>)</a:t>
            </a:r>
            <a:endParaRPr lang="fr-FR" sz="2000" dirty="0">
              <a:latin typeface="Bookman Old Style" panose="02050604050505020204" pitchFamily="18" charset="0"/>
            </a:endParaRPr>
          </a:p>
          <a:p>
            <a:endParaRPr lang="fr-FR" sz="2000" dirty="0" smtClean="0">
              <a:latin typeface="Bookman Old Style" panose="02050604050505020204" pitchFamily="18" charset="0"/>
            </a:endParaRPr>
          </a:p>
          <a:p>
            <a:pPr marL="0" indent="0">
              <a:buNone/>
            </a:pPr>
            <a:endParaRPr lang="fr-FR" sz="10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lgn="just">
              <a:buNone/>
            </a:pPr>
            <a:endParaRPr lang="fr-FR" sz="2400" b="1" dirty="0" smtClean="0">
              <a:solidFill>
                <a:srgbClr val="002060"/>
              </a:solidFill>
            </a:endParaRPr>
          </a:p>
          <a:p>
            <a:pPr marL="0" indent="0" algn="just">
              <a:buNone/>
            </a:pPr>
            <a:endParaRPr lang="fr-FR" sz="2400" b="1" dirty="0" smtClean="0">
              <a:solidFill>
                <a:schemeClr val="accent6">
                  <a:lumMod val="75000"/>
                </a:schemeClr>
              </a:solidFill>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2141681405"/>
      </p:ext>
    </p:extLst>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Contexte et situation de référence</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31710" y="1484784"/>
            <a:ext cx="8568952" cy="5231504"/>
          </a:xfrm>
          <a:solidFill>
            <a:schemeClr val="bg1"/>
          </a:solidFill>
        </p:spPr>
        <p:txBody>
          <a:bodyPr>
            <a:noAutofit/>
          </a:bodyPr>
          <a:lstStyle/>
          <a:p>
            <a:pPr algn="just"/>
            <a:r>
              <a:rPr lang="fr-FR" sz="2000" dirty="0">
                <a:latin typeface="Bookman Old Style" panose="02050604050505020204" pitchFamily="18" charset="0"/>
              </a:rPr>
              <a:t>Le </a:t>
            </a:r>
            <a:r>
              <a:rPr lang="fr-FR" sz="2000" dirty="0" smtClean="0">
                <a:latin typeface="Bookman Old Style" panose="02050604050505020204" pitchFamily="18" charset="0"/>
              </a:rPr>
              <a:t>PIL-ADCC </a:t>
            </a:r>
            <a:r>
              <a:rPr lang="fr-FR" sz="2000" dirty="0">
                <a:latin typeface="Bookman Old Style" panose="02050604050505020204" pitchFamily="18" charset="0"/>
              </a:rPr>
              <a:t>est également en cohérence avec la politique nationale sur les changements </a:t>
            </a:r>
            <a:r>
              <a:rPr lang="fr-FR" sz="2000" dirty="0" smtClean="0">
                <a:latin typeface="Bookman Old Style" panose="02050604050505020204" pitchFamily="18" charset="0"/>
              </a:rPr>
              <a:t>climatiques</a:t>
            </a:r>
            <a:endParaRPr lang="fr-FR" sz="2000" dirty="0" smtClean="0">
              <a:latin typeface="Bookman Old Style" panose="02050604050505020204" pitchFamily="18" charset="0"/>
            </a:endParaRPr>
          </a:p>
          <a:p>
            <a:pPr marL="0" indent="0" algn="just">
              <a:buNone/>
            </a:pPr>
            <a:endParaRPr lang="fr-FR" sz="1000" dirty="0" smtClean="0">
              <a:latin typeface="Bookman Old Style" panose="02050604050505020204" pitchFamily="18" charset="0"/>
            </a:endParaRPr>
          </a:p>
          <a:p>
            <a:pPr marL="0" indent="0" algn="just">
              <a:buNone/>
            </a:pPr>
            <a:endParaRPr lang="fr-FR" sz="1000" dirty="0" smtClean="0">
              <a:latin typeface="Bookman Old Style" panose="02050604050505020204" pitchFamily="18" charset="0"/>
            </a:endParaRPr>
          </a:p>
          <a:p>
            <a:pPr marL="0" indent="0" algn="just">
              <a:buNone/>
            </a:pPr>
            <a:endParaRPr lang="fr-FR" sz="1000" dirty="0" smtClean="0">
              <a:latin typeface="Bookman Old Style" panose="02050604050505020204" pitchFamily="18" charset="0"/>
            </a:endParaRPr>
          </a:p>
          <a:p>
            <a:pPr algn="just"/>
            <a:r>
              <a:rPr lang="fr-FR" sz="2000" dirty="0">
                <a:latin typeface="Bookman Old Style" panose="02050604050505020204" pitchFamily="18" charset="0"/>
              </a:rPr>
              <a:t>Le Gouvernement Malien, en réponse à la crise politico-sécuritaire qui secoue le pays,  </a:t>
            </a:r>
            <a:r>
              <a:rPr lang="fr-FR" sz="2000" dirty="0" smtClean="0">
                <a:latin typeface="Bookman Old Style" panose="02050604050505020204" pitchFamily="18" charset="0"/>
              </a:rPr>
              <a:t>a engagé </a:t>
            </a:r>
            <a:r>
              <a:rPr lang="fr-FR" sz="2000" dirty="0">
                <a:latin typeface="Bookman Old Style" panose="02050604050505020204" pitchFamily="18" charset="0"/>
              </a:rPr>
              <a:t>d’importantes réformes qui renforceront la décentralisation </a:t>
            </a:r>
            <a:endParaRPr lang="fr-FR" sz="2000" dirty="0" smtClean="0">
              <a:latin typeface="Bookman Old Style" panose="02050604050505020204" pitchFamily="18" charset="0"/>
            </a:endParaRPr>
          </a:p>
          <a:p>
            <a:pPr marL="0" indent="0" algn="just">
              <a:buNone/>
            </a:pPr>
            <a:endParaRPr lang="fr-FR" sz="2000" dirty="0" smtClean="0">
              <a:latin typeface="Bookman Old Style" panose="02050604050505020204" pitchFamily="18" charset="0"/>
            </a:endParaRPr>
          </a:p>
          <a:p>
            <a:pPr marL="0" indent="0" algn="just">
              <a:buNone/>
            </a:pPr>
            <a:endParaRPr lang="fr-FR" sz="1000" dirty="0" smtClean="0">
              <a:latin typeface="Bookman Old Style" panose="02050604050505020204" pitchFamily="18" charset="0"/>
            </a:endParaRPr>
          </a:p>
          <a:p>
            <a:pPr algn="just"/>
            <a:r>
              <a:rPr lang="fr-FR" sz="2000" dirty="0">
                <a:latin typeface="Bookman Old Style" panose="02050604050505020204" pitchFamily="18" charset="0"/>
              </a:rPr>
              <a:t>Le </a:t>
            </a:r>
            <a:r>
              <a:rPr lang="fr-FR" sz="2000" dirty="0" smtClean="0">
                <a:latin typeface="Bookman Old Style" panose="02050604050505020204" pitchFamily="18" charset="0"/>
              </a:rPr>
              <a:t>RCM </a:t>
            </a:r>
            <a:r>
              <a:rPr lang="fr-FR" sz="2000" dirty="0">
                <a:latin typeface="Bookman Old Style" panose="02050604050505020204" pitchFamily="18" charset="0"/>
              </a:rPr>
              <a:t>entend saisir cette opportunité pour l’ancrage durable des initiatives locales d’adaptation aux changements climatiques</a:t>
            </a:r>
            <a:endParaRPr lang="fr-FR" sz="2000" dirty="0" smtClean="0">
              <a:latin typeface="Bookman Old Style" panose="02050604050505020204" pitchFamily="18" charset="0"/>
            </a:endParaRPr>
          </a:p>
          <a:p>
            <a:pPr marL="0" lvl="0" indent="0">
              <a:buNone/>
            </a:pPr>
            <a:endParaRPr lang="fr-FR" sz="2300" dirty="0">
              <a:solidFill>
                <a:prstClr val="black"/>
              </a:solidFill>
              <a:latin typeface="Bookman Old Style" panose="02050604050505020204" pitchFamily="18" charset="0"/>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443991807"/>
      </p:ext>
    </p:extLst>
  </p:cSld>
  <p:clrMapOvr>
    <a:masterClrMapping/>
  </p:clrMapOvr>
  <p:transition spd="med">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Objectifs du Programme</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marL="0" lvl="0" indent="0">
              <a:buNone/>
            </a:pPr>
            <a:r>
              <a:rPr lang="fr-FR" sz="2300" b="1" dirty="0">
                <a:solidFill>
                  <a:prstClr val="black"/>
                </a:solidFill>
                <a:latin typeface="Bookman Old Style" panose="02050604050505020204" pitchFamily="18" charset="0"/>
              </a:rPr>
              <a:t>O</a:t>
            </a:r>
            <a:r>
              <a:rPr lang="fr-FR" sz="2300" b="1" dirty="0" smtClean="0">
                <a:solidFill>
                  <a:prstClr val="black"/>
                </a:solidFill>
                <a:latin typeface="Bookman Old Style" panose="02050604050505020204" pitchFamily="18" charset="0"/>
              </a:rPr>
              <a:t>bjectif global</a:t>
            </a:r>
          </a:p>
          <a:p>
            <a:pPr marL="0" lvl="0" indent="0" algn="just">
              <a:buNone/>
            </a:pPr>
            <a:r>
              <a:rPr lang="fr-FR" sz="2300" dirty="0" smtClean="0">
                <a:solidFill>
                  <a:prstClr val="black"/>
                </a:solidFill>
                <a:latin typeface="Bookman Old Style" panose="02050604050505020204" pitchFamily="18" charset="0"/>
              </a:rPr>
              <a:t>Contribuer </a:t>
            </a:r>
            <a:r>
              <a:rPr lang="fr-FR" sz="2300" dirty="0">
                <a:solidFill>
                  <a:prstClr val="black"/>
                </a:solidFill>
                <a:latin typeface="Bookman Old Style" panose="02050604050505020204" pitchFamily="18" charset="0"/>
              </a:rPr>
              <a:t>à l’amélioration des conditions de vie des populations rurales au </a:t>
            </a:r>
            <a:r>
              <a:rPr lang="fr-FR" sz="2300" dirty="0" smtClean="0">
                <a:solidFill>
                  <a:prstClr val="black"/>
                </a:solidFill>
                <a:latin typeface="Bookman Old Style" panose="02050604050505020204" pitchFamily="18" charset="0"/>
              </a:rPr>
              <a:t>Mali</a:t>
            </a:r>
          </a:p>
          <a:p>
            <a:pPr marL="0" lvl="0" indent="0">
              <a:buNone/>
            </a:pPr>
            <a:endParaRPr lang="fr-FR" sz="2300" dirty="0">
              <a:solidFill>
                <a:prstClr val="black"/>
              </a:solidFill>
              <a:latin typeface="Bookman Old Style" panose="02050604050505020204" pitchFamily="18" charset="0"/>
            </a:endParaRPr>
          </a:p>
          <a:p>
            <a:pPr marL="0" lvl="0" indent="0">
              <a:buNone/>
            </a:pPr>
            <a:r>
              <a:rPr lang="fr-FR" sz="2300" b="1" dirty="0" smtClean="0">
                <a:solidFill>
                  <a:prstClr val="black"/>
                </a:solidFill>
                <a:latin typeface="Bookman Old Style" panose="02050604050505020204" pitchFamily="18" charset="0"/>
              </a:rPr>
              <a:t>Objectifs spécifiques</a:t>
            </a:r>
            <a:endParaRPr lang="fr-FR" sz="2300" dirty="0">
              <a:solidFill>
                <a:prstClr val="black"/>
              </a:solidFill>
              <a:latin typeface="Bookman Old Style" panose="02050604050505020204" pitchFamily="18" charset="0"/>
            </a:endParaRPr>
          </a:p>
          <a:p>
            <a:pPr lvl="0" algn="just"/>
            <a:r>
              <a:rPr lang="fr-FR" sz="2300" dirty="0" smtClean="0">
                <a:solidFill>
                  <a:prstClr val="black"/>
                </a:solidFill>
                <a:latin typeface="Bookman Old Style" panose="02050604050505020204" pitchFamily="18" charset="0"/>
              </a:rPr>
              <a:t>Les </a:t>
            </a:r>
            <a:r>
              <a:rPr lang="fr-FR" sz="2300" dirty="0">
                <a:solidFill>
                  <a:prstClr val="black"/>
                </a:solidFill>
                <a:latin typeface="Bookman Old Style" panose="02050604050505020204" pitchFamily="18" charset="0"/>
              </a:rPr>
              <a:t>capacités de résilience des communautés sont davantage renforcées face aux effets du changement climatique </a:t>
            </a:r>
            <a:endParaRPr lang="fr-FR" sz="2300" dirty="0" smtClean="0">
              <a:solidFill>
                <a:prstClr val="black"/>
              </a:solidFill>
              <a:latin typeface="Bookman Old Style" panose="02050604050505020204" pitchFamily="18" charset="0"/>
            </a:endParaRPr>
          </a:p>
          <a:p>
            <a:pPr marL="0" lvl="0" indent="0" algn="just">
              <a:buNone/>
            </a:pPr>
            <a:endParaRPr lang="fr-FR" sz="2300" dirty="0">
              <a:solidFill>
                <a:prstClr val="black"/>
              </a:solidFill>
              <a:latin typeface="Bookman Old Style" panose="02050604050505020204" pitchFamily="18" charset="0"/>
            </a:endParaRPr>
          </a:p>
          <a:p>
            <a:pPr lvl="0" algn="just"/>
            <a:r>
              <a:rPr lang="fr-FR" sz="2300" dirty="0" smtClean="0">
                <a:solidFill>
                  <a:prstClr val="black"/>
                </a:solidFill>
                <a:latin typeface="Bookman Old Style" panose="02050604050505020204" pitchFamily="18" charset="0"/>
              </a:rPr>
              <a:t>Les </a:t>
            </a:r>
            <a:r>
              <a:rPr lang="fr-FR" sz="2300" dirty="0">
                <a:solidFill>
                  <a:prstClr val="black"/>
                </a:solidFill>
                <a:latin typeface="Bookman Old Style" panose="02050604050505020204" pitchFamily="18" charset="0"/>
              </a:rPr>
              <a:t>questions de résilience sont mieux prises en charge dans les communes d’intervention </a:t>
            </a: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757493733"/>
      </p:ext>
    </p:extLst>
  </p:cSld>
  <p:clrMapOvr>
    <a:masterClrMapping/>
  </p:clrMapOvr>
  <p:transition spd="med">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Résultats attendus </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marL="0" lvl="0" indent="0">
              <a:buNone/>
            </a:pPr>
            <a:r>
              <a:rPr lang="fr-FR" sz="2300" b="1" dirty="0" smtClean="0">
                <a:solidFill>
                  <a:prstClr val="black"/>
                </a:solidFill>
                <a:latin typeface="Bookman Old Style" panose="02050604050505020204" pitchFamily="18" charset="0"/>
              </a:rPr>
              <a:t> Résultats liés au premier objectif spécifique</a:t>
            </a:r>
          </a:p>
          <a:p>
            <a:pPr marL="0" lvl="0" indent="0">
              <a:buNone/>
            </a:pPr>
            <a:endParaRPr lang="fr-FR" sz="2300" b="1" dirty="0">
              <a:solidFill>
                <a:prstClr val="black"/>
              </a:solidFill>
              <a:latin typeface="Bookman Old Style" panose="02050604050505020204" pitchFamily="18" charset="0"/>
            </a:endParaRPr>
          </a:p>
          <a:p>
            <a:pPr lvl="0" algn="just"/>
            <a:r>
              <a:rPr lang="fr-FR" sz="2000" dirty="0">
                <a:solidFill>
                  <a:prstClr val="black"/>
                </a:solidFill>
                <a:latin typeface="Bookman Old Style" panose="02050604050505020204" pitchFamily="18" charset="0"/>
              </a:rPr>
              <a:t>Les conditions de production </a:t>
            </a:r>
            <a:r>
              <a:rPr lang="fr-FR" sz="2000" dirty="0" smtClean="0">
                <a:solidFill>
                  <a:prstClr val="black"/>
                </a:solidFill>
                <a:latin typeface="Bookman Old Style" panose="02050604050505020204" pitchFamily="18" charset="0"/>
              </a:rPr>
              <a:t>agricole </a:t>
            </a:r>
            <a:r>
              <a:rPr lang="fr-FR" sz="2000" dirty="0">
                <a:solidFill>
                  <a:prstClr val="black"/>
                </a:solidFill>
                <a:latin typeface="Bookman Old Style" panose="02050604050505020204" pitchFamily="18" charset="0"/>
              </a:rPr>
              <a:t>sont améliorées à travers des actions d’adaptation aux </a:t>
            </a:r>
            <a:r>
              <a:rPr lang="fr-FR" sz="2000" dirty="0" smtClean="0">
                <a:solidFill>
                  <a:prstClr val="black"/>
                </a:solidFill>
                <a:latin typeface="Bookman Old Style" panose="02050604050505020204" pitchFamily="18" charset="0"/>
              </a:rPr>
              <a:t>CC</a:t>
            </a:r>
          </a:p>
          <a:p>
            <a:pPr marL="0" lvl="0" indent="0" algn="just">
              <a:buNone/>
            </a:pPr>
            <a:endParaRPr lang="fr-FR" sz="2000" dirty="0" smtClean="0">
              <a:solidFill>
                <a:prstClr val="black"/>
              </a:solidFill>
              <a:latin typeface="Bookman Old Style" panose="02050604050505020204" pitchFamily="18" charset="0"/>
            </a:endParaRPr>
          </a:p>
          <a:p>
            <a:pPr lvl="0" algn="just"/>
            <a:r>
              <a:rPr lang="fr-FR" sz="2000" dirty="0">
                <a:solidFill>
                  <a:prstClr val="black"/>
                </a:solidFill>
                <a:latin typeface="Bookman Old Style" panose="02050604050505020204" pitchFamily="18" charset="0"/>
              </a:rPr>
              <a:t>Les productions végétales et animales sont améliorées à partir d’initiatives d’adaptation aux </a:t>
            </a:r>
            <a:r>
              <a:rPr lang="fr-FR" sz="2000" dirty="0" smtClean="0">
                <a:solidFill>
                  <a:prstClr val="black"/>
                </a:solidFill>
                <a:latin typeface="Bookman Old Style" panose="02050604050505020204" pitchFamily="18" charset="0"/>
              </a:rPr>
              <a:t>CC</a:t>
            </a:r>
          </a:p>
          <a:p>
            <a:pPr marL="0" lvl="0" indent="0" algn="just">
              <a:buNone/>
            </a:pPr>
            <a:endParaRPr lang="fr-FR" sz="2000" dirty="0" smtClean="0">
              <a:solidFill>
                <a:prstClr val="black"/>
              </a:solidFill>
              <a:latin typeface="Bookman Old Style" panose="02050604050505020204" pitchFamily="18" charset="0"/>
            </a:endParaRPr>
          </a:p>
          <a:p>
            <a:pPr lvl="0" algn="just"/>
            <a:r>
              <a:rPr lang="fr-FR" sz="2000" dirty="0">
                <a:solidFill>
                  <a:prstClr val="black"/>
                </a:solidFill>
                <a:latin typeface="Bookman Old Style" panose="02050604050505020204" pitchFamily="18" charset="0"/>
              </a:rPr>
              <a:t>Les revenus des ménages ruraux sont améliorés par une valorisation des  sources alternatives </a:t>
            </a:r>
            <a:r>
              <a:rPr lang="fr-FR" sz="2000" dirty="0" smtClean="0">
                <a:solidFill>
                  <a:prstClr val="black"/>
                </a:solidFill>
                <a:latin typeface="Bookman Old Style" panose="02050604050505020204" pitchFamily="18" charset="0"/>
              </a:rPr>
              <a:t>diversifiées</a:t>
            </a:r>
          </a:p>
          <a:p>
            <a:pPr marL="0" lvl="0" indent="0" algn="just">
              <a:buNone/>
            </a:pPr>
            <a:endParaRPr lang="fr-FR" sz="2000" dirty="0" smtClean="0">
              <a:solidFill>
                <a:prstClr val="black"/>
              </a:solidFill>
              <a:latin typeface="Bookman Old Style" panose="02050604050505020204" pitchFamily="18" charset="0"/>
            </a:endParaRPr>
          </a:p>
          <a:p>
            <a:pPr lvl="0" algn="just"/>
            <a:r>
              <a:rPr lang="fr-FR" sz="2000" dirty="0">
                <a:solidFill>
                  <a:prstClr val="black"/>
                </a:solidFill>
                <a:latin typeface="Bookman Old Style" panose="02050604050505020204" pitchFamily="18" charset="0"/>
              </a:rPr>
              <a:t>L’expertise du CIRTA est valorisée pour le renforcement des capacités des producteurs locaux dont des hommes, des femmes, et des jeunes</a:t>
            </a:r>
            <a:endParaRPr lang="fr-FR" sz="2000" dirty="0" smtClean="0">
              <a:solidFill>
                <a:prstClr val="black"/>
              </a:solidFill>
              <a:latin typeface="Bookman Old Style" panose="02050604050505020204" pitchFamily="18" charset="0"/>
            </a:endParaRPr>
          </a:p>
          <a:p>
            <a:pPr lvl="0"/>
            <a:endParaRPr lang="fr-FR" sz="2000" dirty="0" smtClean="0">
              <a:solidFill>
                <a:prstClr val="black"/>
              </a:solidFill>
              <a:latin typeface="Bookman Old Style" panose="02050604050505020204" pitchFamily="18" charset="0"/>
            </a:endParaRPr>
          </a:p>
          <a:p>
            <a:pPr lvl="0"/>
            <a:endParaRPr lang="fr-FR" sz="2000" dirty="0" smtClean="0">
              <a:solidFill>
                <a:prstClr val="black"/>
              </a:solidFill>
              <a:latin typeface="Bookman Old Style" panose="02050604050505020204" pitchFamily="18" charset="0"/>
            </a:endParaRPr>
          </a:p>
          <a:p>
            <a:pPr marL="0" lvl="0" indent="0">
              <a:buNone/>
            </a:pPr>
            <a:endParaRPr lang="fr-FR" sz="2000" dirty="0">
              <a:solidFill>
                <a:prstClr val="black"/>
              </a:solidFill>
              <a:latin typeface="Bookman Old Style" panose="02050604050505020204" pitchFamily="18" charset="0"/>
            </a:endParaRPr>
          </a:p>
          <a:p>
            <a:pPr marL="0" lvl="0" indent="0">
              <a:buNone/>
            </a:pPr>
            <a:endParaRPr lang="fr-FR" sz="2300" b="1" dirty="0" smtClean="0">
              <a:solidFill>
                <a:prstClr val="black"/>
              </a:solidFill>
              <a:latin typeface="Bookman Old Style" panose="02050604050505020204" pitchFamily="18" charset="0"/>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2633863893"/>
      </p:ext>
    </p:extLst>
  </p:cSld>
  <p:clrMapOvr>
    <a:masterClrMapping/>
  </p:clrMapOvr>
  <p:transition spd="med">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Résultats attendus (suite)</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marL="0" lvl="0" indent="0">
              <a:buNone/>
            </a:pPr>
            <a:r>
              <a:rPr lang="fr-FR" sz="2300" b="1" dirty="0" smtClean="0">
                <a:solidFill>
                  <a:prstClr val="black"/>
                </a:solidFill>
                <a:latin typeface="Bookman Old Style" panose="02050604050505020204" pitchFamily="18" charset="0"/>
              </a:rPr>
              <a:t>  Résultats liés au second objectif spécifique</a:t>
            </a:r>
          </a:p>
          <a:p>
            <a:pPr marL="0" lvl="0" indent="0">
              <a:buNone/>
            </a:pPr>
            <a:endParaRPr lang="fr-FR" sz="2300" b="1" dirty="0">
              <a:solidFill>
                <a:prstClr val="black"/>
              </a:solidFill>
              <a:latin typeface="Bookman Old Style" panose="02050604050505020204" pitchFamily="18" charset="0"/>
            </a:endParaRPr>
          </a:p>
          <a:p>
            <a:pPr lvl="0" algn="just"/>
            <a:r>
              <a:rPr lang="fr-FR" sz="2000" dirty="0" smtClean="0">
                <a:solidFill>
                  <a:prstClr val="black"/>
                </a:solidFill>
                <a:latin typeface="Bookman Old Style" panose="02050604050505020204" pitchFamily="18" charset="0"/>
              </a:rPr>
              <a:t>Les </a:t>
            </a:r>
            <a:r>
              <a:rPr lang="fr-FR" sz="2000" dirty="0">
                <a:solidFill>
                  <a:prstClr val="black"/>
                </a:solidFill>
                <a:latin typeface="Bookman Old Style" panose="02050604050505020204" pitchFamily="18" charset="0"/>
              </a:rPr>
              <a:t>bonnes pratiques locales d’adaptation aux CC sont diffusées dans les communes d’intervention avec l’appui des groupes thématiques du </a:t>
            </a:r>
            <a:r>
              <a:rPr lang="fr-FR" sz="2000" dirty="0" smtClean="0">
                <a:solidFill>
                  <a:prstClr val="black"/>
                </a:solidFill>
                <a:latin typeface="Bookman Old Style" panose="02050604050505020204" pitchFamily="18" charset="0"/>
              </a:rPr>
              <a:t>RCM;</a:t>
            </a:r>
          </a:p>
          <a:p>
            <a:pPr marL="0" lvl="0" indent="0" algn="just">
              <a:buNone/>
            </a:pPr>
            <a:endParaRPr lang="fr-FR" sz="2000" dirty="0" smtClean="0">
              <a:solidFill>
                <a:prstClr val="black"/>
              </a:solidFill>
              <a:latin typeface="Bookman Old Style" panose="02050604050505020204" pitchFamily="18" charset="0"/>
            </a:endParaRPr>
          </a:p>
          <a:p>
            <a:pPr lvl="0"/>
            <a:r>
              <a:rPr lang="fr-FR" sz="2000" dirty="0">
                <a:solidFill>
                  <a:prstClr val="black"/>
                </a:solidFill>
                <a:latin typeface="Bookman Old Style" panose="02050604050505020204" pitchFamily="18" charset="0"/>
              </a:rPr>
              <a:t>Les communes ont mieux intégré des aspects de CC dans leurs </a:t>
            </a:r>
            <a:r>
              <a:rPr lang="fr-FR" sz="2000" dirty="0" smtClean="0">
                <a:solidFill>
                  <a:prstClr val="black"/>
                </a:solidFill>
                <a:latin typeface="Bookman Old Style" panose="02050604050505020204" pitchFamily="18" charset="0"/>
              </a:rPr>
              <a:t>PDESC;</a:t>
            </a:r>
          </a:p>
          <a:p>
            <a:pPr marL="0" lvl="0" indent="0">
              <a:buNone/>
            </a:pPr>
            <a:endParaRPr lang="fr-FR" sz="2000" dirty="0" smtClean="0">
              <a:solidFill>
                <a:prstClr val="black"/>
              </a:solidFill>
              <a:latin typeface="Bookman Old Style" panose="02050604050505020204" pitchFamily="18" charset="0"/>
            </a:endParaRPr>
          </a:p>
          <a:p>
            <a:pPr lvl="0"/>
            <a:r>
              <a:rPr lang="fr-FR" sz="2000" dirty="0">
                <a:solidFill>
                  <a:prstClr val="black"/>
                </a:solidFill>
                <a:latin typeface="Bookman Old Style" panose="02050604050505020204" pitchFamily="18" charset="0"/>
              </a:rPr>
              <a:t>Les politiques locales, régionales, nationales sont influencées par les élus locaux en relation avec les groupes thématiques du RCM</a:t>
            </a:r>
            <a:endParaRPr lang="fr-FR" sz="2000" dirty="0" smtClean="0">
              <a:solidFill>
                <a:prstClr val="black"/>
              </a:solidFill>
              <a:latin typeface="Bookman Old Style" panose="02050604050505020204" pitchFamily="18" charset="0"/>
            </a:endParaRPr>
          </a:p>
          <a:p>
            <a:pPr marL="0" lvl="0" indent="0">
              <a:buNone/>
            </a:pPr>
            <a:endParaRPr lang="fr-FR" sz="2000" dirty="0">
              <a:solidFill>
                <a:prstClr val="black"/>
              </a:solidFill>
              <a:latin typeface="Bookman Old Style" panose="02050604050505020204" pitchFamily="18" charset="0"/>
            </a:endParaRPr>
          </a:p>
          <a:p>
            <a:pPr marL="0" lvl="0" indent="0">
              <a:buNone/>
            </a:pPr>
            <a:endParaRPr lang="fr-FR" sz="2300" b="1" dirty="0" smtClean="0">
              <a:solidFill>
                <a:prstClr val="black"/>
              </a:solidFill>
              <a:latin typeface="Bookman Old Style" panose="02050604050505020204" pitchFamily="18" charset="0"/>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432731325"/>
      </p:ext>
    </p:extLst>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9690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fr-FR" sz="3200" b="1" dirty="0" smtClean="0">
                <a:latin typeface="Bookman Old Style" panose="02050604050505020204" pitchFamily="18" charset="0"/>
              </a:rPr>
              <a:t>Domaine d’intervention </a:t>
            </a:r>
            <a:endParaRPr lang="fr-FR" sz="3200" b="1" dirty="0">
              <a:latin typeface="Bookman Old Style" panose="02050604050505020204" pitchFamily="18" charset="0"/>
            </a:endParaRPr>
          </a:p>
        </p:txBody>
      </p:sp>
      <p:sp>
        <p:nvSpPr>
          <p:cNvPr id="3" name="Espace réservé du contenu 2"/>
          <p:cNvSpPr>
            <a:spLocks noGrp="1"/>
          </p:cNvSpPr>
          <p:nvPr>
            <p:ph idx="1"/>
          </p:nvPr>
        </p:nvSpPr>
        <p:spPr>
          <a:xfrm>
            <a:off x="323528" y="1340768"/>
            <a:ext cx="8568952" cy="5231504"/>
          </a:xfrm>
          <a:solidFill>
            <a:schemeClr val="bg1"/>
          </a:solidFill>
        </p:spPr>
        <p:txBody>
          <a:bodyPr>
            <a:noAutofit/>
          </a:bodyPr>
          <a:lstStyle/>
          <a:p>
            <a:pPr marL="0" lvl="0" indent="0">
              <a:buNone/>
            </a:pPr>
            <a:endParaRPr lang="fr-FR" sz="2300" b="1" dirty="0" smtClean="0">
              <a:solidFill>
                <a:prstClr val="black"/>
              </a:solidFill>
              <a:latin typeface="Bookman Old Style" panose="02050604050505020204" pitchFamily="18" charset="0"/>
            </a:endParaRPr>
          </a:p>
          <a:p>
            <a:pPr algn="just">
              <a:spcAft>
                <a:spcPts val="1000"/>
              </a:spcAft>
            </a:pPr>
            <a:r>
              <a:rPr lang="fr-FR" sz="2000" b="1" dirty="0">
                <a:latin typeface="Bookman Old Style" panose="02050604050505020204" pitchFamily="18" charset="0"/>
                <a:ea typeface="Cambria" panose="02040503050406030204" pitchFamily="18" charset="0"/>
                <a:cs typeface="Times New Roman" panose="02020603050405020304" pitchFamily="18" charset="0"/>
              </a:rPr>
              <a:t>Agriculture</a:t>
            </a:r>
            <a:r>
              <a:rPr lang="fr-FR" sz="2000" dirty="0">
                <a:latin typeface="Bookman Old Style" panose="02050604050505020204" pitchFamily="18" charset="0"/>
                <a:ea typeface="Cambria" panose="02040503050406030204" pitchFamily="18" charset="0"/>
                <a:cs typeface="Times New Roman" panose="02020603050405020304" pitchFamily="18" charset="0"/>
              </a:rPr>
              <a:t> (autosuffisance alimentaire à travers les techniques d’amélioration des rendements des </a:t>
            </a:r>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cultures, </a:t>
            </a:r>
            <a:r>
              <a:rPr lang="fr-FR" sz="2000" dirty="0">
                <a:latin typeface="Bookman Old Style" panose="02050604050505020204" pitchFamily="18" charset="0"/>
                <a:ea typeface="Cambria" panose="02040503050406030204" pitchFamily="18" charset="0"/>
                <a:cs typeface="Times New Roman" panose="02020603050405020304" pitchFamily="18" charset="0"/>
              </a:rPr>
              <a:t>amélioration de la fertilité des sols ; production des semences améliorés, etc</a:t>
            </a:r>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a:t>
            </a:r>
            <a:endParaRPr lang="fr-FR" sz="2000" dirty="0">
              <a:latin typeface="Bookman Old Style" panose="02050604050505020204" pitchFamily="18" charset="0"/>
              <a:ea typeface="Cambria" panose="02040503050406030204" pitchFamily="18" charset="0"/>
              <a:cs typeface="Times New Roman" panose="02020603050405020304" pitchFamily="18" charset="0"/>
            </a:endParaRPr>
          </a:p>
          <a:p>
            <a:pPr marL="0" indent="0" algn="just">
              <a:spcAft>
                <a:spcPts val="1000"/>
              </a:spcAft>
              <a:buNone/>
            </a:pPr>
            <a:endParaRPr lang="fr-FR" sz="2000" dirty="0">
              <a:latin typeface="Bookman Old Style" panose="02050604050505020204" pitchFamily="18" charset="0"/>
              <a:ea typeface="Cambria" panose="02040503050406030204" pitchFamily="18" charset="0"/>
              <a:cs typeface="Times New Roman" panose="02020603050405020304" pitchFamily="18" charset="0"/>
            </a:endParaRPr>
          </a:p>
          <a:p>
            <a:pPr algn="just">
              <a:spcAft>
                <a:spcPts val="1000"/>
              </a:spcAft>
            </a:pPr>
            <a:r>
              <a:rPr lang="fr-FR" sz="2000" b="1" dirty="0">
                <a:latin typeface="Bookman Old Style" panose="02050604050505020204" pitchFamily="18" charset="0"/>
                <a:ea typeface="Cambria" panose="02040503050406030204" pitchFamily="18" charset="0"/>
                <a:cs typeface="Times New Roman" panose="02020603050405020304" pitchFamily="18" charset="0"/>
              </a:rPr>
              <a:t>Eau</a:t>
            </a:r>
            <a:r>
              <a:rPr lang="fr-FR" sz="2000" dirty="0">
                <a:latin typeface="Bookman Old Style" panose="02050604050505020204" pitchFamily="18" charset="0"/>
                <a:ea typeface="Cambria" panose="02040503050406030204" pitchFamily="18" charset="0"/>
                <a:cs typeface="Times New Roman" panose="02020603050405020304" pitchFamily="18" charset="0"/>
              </a:rPr>
              <a:t> (Maitrise des eaux de surface et souterraine pour alléger les tâches des femmes et la santé des enfants, gestion des eaux à travers les micro-barrages et les systèmes d’irrigation innovants</a:t>
            </a:r>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a:t>
            </a:r>
          </a:p>
          <a:p>
            <a:pPr marL="0" indent="0" algn="just">
              <a:spcAft>
                <a:spcPts val="1000"/>
              </a:spcAft>
              <a:buNone/>
            </a:pPr>
            <a:endParaRPr lang="fr-FR" sz="2000" dirty="0">
              <a:latin typeface="Bookman Old Style" panose="02050604050505020204" pitchFamily="18" charset="0"/>
              <a:ea typeface="Cambria" panose="02040503050406030204" pitchFamily="18" charset="0"/>
              <a:cs typeface="Times New Roman" panose="02020603050405020304" pitchFamily="18" charset="0"/>
            </a:endParaRPr>
          </a:p>
          <a:p>
            <a:pPr algn="just">
              <a:spcAft>
                <a:spcPts val="1000"/>
              </a:spcAft>
            </a:pPr>
            <a:r>
              <a:rPr lang="fr-FR" sz="2000" b="1" dirty="0">
                <a:latin typeface="Bookman Old Style" panose="02050604050505020204" pitchFamily="18" charset="0"/>
                <a:ea typeface="Cambria" panose="02040503050406030204" pitchFamily="18" charset="0"/>
                <a:cs typeface="Times New Roman" panose="02020603050405020304" pitchFamily="18" charset="0"/>
              </a:rPr>
              <a:t>Foresterie</a:t>
            </a:r>
            <a:r>
              <a:rPr lang="fr-FR" sz="2000" dirty="0">
                <a:latin typeface="Bookman Old Style" panose="02050604050505020204" pitchFamily="18" charset="0"/>
                <a:ea typeface="Cambria" panose="02040503050406030204" pitchFamily="18" charset="0"/>
                <a:cs typeface="Times New Roman" panose="02020603050405020304" pitchFamily="18" charset="0"/>
              </a:rPr>
              <a:t> (Gestion durable des forêts par les communautés, valorisation </a:t>
            </a:r>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des PNF, </a:t>
            </a:r>
            <a:r>
              <a:rPr lang="fr-FR" sz="2000" dirty="0">
                <a:latin typeface="Bookman Old Style" panose="02050604050505020204" pitchFamily="18" charset="0"/>
                <a:ea typeface="Cambria" panose="02040503050406030204" pitchFamily="18" charset="0"/>
                <a:cs typeface="Times New Roman" panose="02020603050405020304" pitchFamily="18" charset="0"/>
              </a:rPr>
              <a:t>l’apiculture, innovations dans le secteur forestier favorisant l’utilisation durable des forêts par les communautés tout en les préservant</a:t>
            </a:r>
            <a:r>
              <a:rPr lang="fr-FR" sz="2000" dirty="0" smtClean="0">
                <a:latin typeface="Bookman Old Style" panose="02050604050505020204" pitchFamily="18" charset="0"/>
                <a:ea typeface="Cambria" panose="02040503050406030204" pitchFamily="18" charset="0"/>
                <a:cs typeface="Times New Roman" panose="02020603050405020304" pitchFamily="18" charset="0"/>
              </a:rPr>
              <a:t>)</a:t>
            </a:r>
            <a:endParaRPr lang="fr-FR" sz="2000" dirty="0">
              <a:latin typeface="Bookman Old Style" panose="02050604050505020204" pitchFamily="18" charset="0"/>
              <a:ea typeface="Cambria" panose="02040503050406030204" pitchFamily="18" charset="0"/>
              <a:cs typeface="Times New Roman" panose="02020603050405020304" pitchFamily="18" charset="0"/>
            </a:endParaRPr>
          </a:p>
          <a:p>
            <a:pPr marL="0" lvl="0" indent="0">
              <a:buNone/>
            </a:pPr>
            <a:endParaRPr lang="fr-FR" sz="2000" dirty="0" smtClean="0">
              <a:solidFill>
                <a:prstClr val="black"/>
              </a:solidFill>
              <a:latin typeface="Bookman Old Style" panose="02050604050505020204" pitchFamily="18" charset="0"/>
            </a:endParaRPr>
          </a:p>
          <a:p>
            <a:pPr marL="0" lvl="0" indent="0">
              <a:buNone/>
            </a:pPr>
            <a:endParaRPr lang="fr-FR" sz="2300" b="1" dirty="0" smtClean="0">
              <a:solidFill>
                <a:prstClr val="black"/>
              </a:solidFill>
              <a:latin typeface="Bookman Old Style" panose="02050604050505020204" pitchFamily="18" charset="0"/>
            </a:endParaRPr>
          </a:p>
          <a:p>
            <a:pPr marL="0" indent="0" algn="just">
              <a:buNone/>
            </a:pPr>
            <a:endParaRPr lang="fr-FR" sz="2400" b="1" dirty="0" smtClean="0">
              <a:solidFill>
                <a:srgbClr val="002060"/>
              </a:solidFill>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endParaRPr lang="fr-FR" sz="2300" dirty="0" smtClean="0">
              <a:latin typeface="Bookman Old Style" panose="02050604050505020204" pitchFamily="18" charset="0"/>
            </a:endParaRPr>
          </a:p>
          <a:p>
            <a:pPr marL="0" indent="0">
              <a:buNone/>
            </a:pPr>
            <a:endParaRPr lang="fr-FR" sz="2300" dirty="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a:p>
            <a:pPr marL="0" lvl="0" indent="0" algn="just">
              <a:buNone/>
            </a:pPr>
            <a:endParaRPr lang="fr-FR" sz="2800" b="1" dirty="0">
              <a:solidFill>
                <a:srgbClr val="00B050"/>
              </a:solidFill>
            </a:endParaRPr>
          </a:p>
          <a:p>
            <a:endParaRPr lang="fr-FR" sz="2300" b="1" dirty="0" smtClean="0">
              <a:latin typeface="Bookman Old Style" panose="02050604050505020204" pitchFamily="18" charset="0"/>
            </a:endParaRPr>
          </a:p>
          <a:p>
            <a:endParaRPr lang="fr-FR" sz="2300" b="1" dirty="0" smtClean="0">
              <a:latin typeface="Bookman Old Style" panose="02050604050505020204" pitchFamily="18" charset="0"/>
            </a:endParaRPr>
          </a:p>
          <a:p>
            <a:endParaRPr lang="fr-FR" sz="2300" b="1" dirty="0">
              <a:latin typeface="Bookman Old Style" panose="02050604050505020204" pitchFamily="18" charset="0"/>
            </a:endParaRPr>
          </a:p>
        </p:txBody>
      </p:sp>
    </p:spTree>
    <p:extLst>
      <p:ext uri="{BB962C8B-B14F-4D97-AF65-F5344CB8AC3E}">
        <p14:creationId xmlns:p14="http://schemas.microsoft.com/office/powerpoint/2010/main" val="300771823"/>
      </p:ext>
    </p:extLst>
  </p:cSld>
  <p:clrMapOvr>
    <a:masterClrMapping/>
  </p:clrMapOvr>
  <p:transition spd="med">
    <p:cover dir="d"/>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8110</TotalTime>
  <Words>705</Words>
  <Application>Microsoft Office PowerPoint</Application>
  <PresentationFormat>On-screen Show (4:3)</PresentationFormat>
  <Paragraphs>314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Bookman Old Style</vt:lpstr>
      <vt:lpstr>Calibri</vt:lpstr>
      <vt:lpstr>Cambria</vt:lpstr>
      <vt:lpstr>Courier New</vt:lpstr>
      <vt:lpstr>Times New Roman</vt:lpstr>
      <vt:lpstr>Wingdings</vt:lpstr>
      <vt:lpstr>Thème Office</vt:lpstr>
      <vt:lpstr>RESO CLIMAT MALI</vt:lpstr>
      <vt:lpstr>Points abordés</vt:lpstr>
      <vt:lpstr>Contexte de formulation</vt:lpstr>
      <vt:lpstr>Contexte de formulation (suite)</vt:lpstr>
      <vt:lpstr>Contexte et situation de référence</vt:lpstr>
      <vt:lpstr>Objectifs du Programme</vt:lpstr>
      <vt:lpstr>Résultats attendus </vt:lpstr>
      <vt:lpstr>Résultats attendus (suite)</vt:lpstr>
      <vt:lpstr>Domaine d’intervention </vt:lpstr>
      <vt:lpstr>Domaine d’intervention ( suite)</vt:lpstr>
      <vt:lpstr>Bénéficiaires </vt:lpstr>
      <vt:lpstr>Durée/Montant</vt:lpstr>
      <vt:lpstr>Modalités d’accès au financement</vt:lpstr>
      <vt:lpstr>Principales actions du programme</vt:lpstr>
      <vt:lpstr>Etat d’exécution</vt:lpstr>
      <vt:lpstr>Etat d’exécution</vt:lpstr>
      <vt:lpstr>MERCI DE VOTRE ATTENTION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Elaboration des objectifs</dc:title>
  <dc:creator>SANOU</dc:creator>
  <cp:lastModifiedBy>ZAKARA</cp:lastModifiedBy>
  <cp:revision>315</cp:revision>
  <cp:lastPrinted>2016-08-12T06:33:25Z</cp:lastPrinted>
  <dcterms:created xsi:type="dcterms:W3CDTF">2015-04-11T12:31:13Z</dcterms:created>
  <dcterms:modified xsi:type="dcterms:W3CDTF">2018-06-22T09:09:14Z</dcterms:modified>
</cp:coreProperties>
</file>