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5" r:id="rId4"/>
    <p:sldId id="258" r:id="rId5"/>
    <p:sldId id="259" r:id="rId6"/>
    <p:sldId id="260" r:id="rId7"/>
    <p:sldId id="267" r:id="rId8"/>
    <p:sldId id="261" r:id="rId9"/>
    <p:sldId id="268" r:id="rId10"/>
    <p:sldId id="270" r:id="rId11"/>
    <p:sldId id="271"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3910348A-1EE2-4828-B113-B44FDB0F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49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6305A3D-6C8E-4382-B4CE-BB1433D8CEC4}" type="datetimeFigureOut">
              <a:rPr lang="fr-FR" smtClean="0"/>
              <a:t>09/10/2015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10348A-1EE2-4828-B113-B44FDB0F638A}" type="slidenum">
              <a:rPr lang="fr-FR" smtClean="0"/>
              <a:t>‹N°›</a:t>
            </a:fld>
            <a:endParaRPr lang="fr-FR"/>
          </a:p>
        </p:txBody>
      </p:sp>
    </p:spTree>
    <p:extLst>
      <p:ext uri="{BB962C8B-B14F-4D97-AF65-F5344CB8AC3E}">
        <p14:creationId xmlns:p14="http://schemas.microsoft.com/office/powerpoint/2010/main" val="387415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10348A-1EE2-4828-B113-B44FDB0F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623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10348A-1EE2-4828-B113-B44FDB0F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13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10348A-1EE2-4828-B113-B44FDB0F638A}" type="slidenum">
              <a:rPr lang="fr-FR" smtClean="0"/>
              <a:t>‹N°›</a:t>
            </a:fld>
            <a:endParaRPr lang="fr-FR"/>
          </a:p>
        </p:txBody>
      </p:sp>
    </p:spTree>
    <p:extLst>
      <p:ext uri="{BB962C8B-B14F-4D97-AF65-F5344CB8AC3E}">
        <p14:creationId xmlns:p14="http://schemas.microsoft.com/office/powerpoint/2010/main" val="934459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10348A-1EE2-4828-B113-B44FDB0F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69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10348A-1EE2-4828-B113-B44FDB0F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69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10348A-1EE2-4828-B113-B44FDB0F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938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10348A-1EE2-4828-B113-B44FDB0F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10348A-1EE2-4828-B113-B44FDB0F638A}" type="slidenum">
              <a:rPr lang="fr-FR" smtClean="0"/>
              <a:t>‹N°›</a:t>
            </a:fld>
            <a:endParaRPr lang="fr-FR"/>
          </a:p>
        </p:txBody>
      </p:sp>
    </p:spTree>
    <p:extLst>
      <p:ext uri="{BB962C8B-B14F-4D97-AF65-F5344CB8AC3E}">
        <p14:creationId xmlns:p14="http://schemas.microsoft.com/office/powerpoint/2010/main" val="164434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6305A3D-6C8E-4382-B4CE-BB1433D8CEC4}" type="datetimeFigureOut">
              <a:rPr lang="fr-FR" smtClean="0"/>
              <a:t>09/10/2015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910348A-1EE2-4828-B113-B44FDB0F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6305A3D-6C8E-4382-B4CE-BB1433D8CEC4}" type="datetimeFigureOut">
              <a:rPr lang="fr-FR" smtClean="0"/>
              <a:t>09/10/2015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10348A-1EE2-4828-B113-B44FDB0F638A}" type="slidenum">
              <a:rPr lang="fr-FR" smtClean="0"/>
              <a:t>‹N°›</a:t>
            </a:fld>
            <a:endParaRPr lang="fr-FR"/>
          </a:p>
        </p:txBody>
      </p:sp>
    </p:spTree>
    <p:extLst>
      <p:ext uri="{BB962C8B-B14F-4D97-AF65-F5344CB8AC3E}">
        <p14:creationId xmlns:p14="http://schemas.microsoft.com/office/powerpoint/2010/main" val="134916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6305A3D-6C8E-4382-B4CE-BB1433D8CEC4}" type="datetimeFigureOut">
              <a:rPr lang="fr-FR" smtClean="0"/>
              <a:t>09/10/2015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910348A-1EE2-4828-B113-B44FDB0F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50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6305A3D-6C8E-4382-B4CE-BB1433D8CEC4}" type="datetimeFigureOut">
              <a:rPr lang="fr-FR" smtClean="0"/>
              <a:t>09/10/2015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910348A-1EE2-4828-B113-B44FDB0F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30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05A3D-6C8E-4382-B4CE-BB1433D8CEC4}" type="datetimeFigureOut">
              <a:rPr lang="fr-FR" smtClean="0"/>
              <a:t>09/10/2015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910348A-1EE2-4828-B113-B44FDB0F638A}" type="slidenum">
              <a:rPr lang="fr-FR" smtClean="0"/>
              <a:t>‹N°›</a:t>
            </a:fld>
            <a:endParaRPr lang="fr-FR"/>
          </a:p>
        </p:txBody>
      </p:sp>
    </p:spTree>
    <p:extLst>
      <p:ext uri="{BB962C8B-B14F-4D97-AF65-F5344CB8AC3E}">
        <p14:creationId xmlns:p14="http://schemas.microsoft.com/office/powerpoint/2010/main" val="39488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6305A3D-6C8E-4382-B4CE-BB1433D8CEC4}" type="datetimeFigureOut">
              <a:rPr lang="fr-FR" smtClean="0"/>
              <a:t>09/10/2015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10348A-1EE2-4828-B113-B44FDB0F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21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6305A3D-6C8E-4382-B4CE-BB1433D8CEC4}" type="datetimeFigureOut">
              <a:rPr lang="fr-FR" smtClean="0"/>
              <a:t>09/10/2015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910348A-1EE2-4828-B113-B44FDB0F638A}" type="slidenum">
              <a:rPr lang="fr-FR" smtClean="0"/>
              <a:t>‹N°›</a:t>
            </a:fld>
            <a:endParaRPr lang="fr-FR"/>
          </a:p>
        </p:txBody>
      </p:sp>
    </p:spTree>
    <p:extLst>
      <p:ext uri="{BB962C8B-B14F-4D97-AF65-F5344CB8AC3E}">
        <p14:creationId xmlns:p14="http://schemas.microsoft.com/office/powerpoint/2010/main" val="271899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305A3D-6C8E-4382-B4CE-BB1433D8CEC4}" type="datetimeFigureOut">
              <a:rPr lang="fr-FR" smtClean="0"/>
              <a:t>09/10/2015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10348A-1EE2-4828-B113-B44FDB0F638A}" type="slidenum">
              <a:rPr lang="fr-FR" smtClean="0"/>
              <a:t>‹N°›</a:t>
            </a:fld>
            <a:endParaRPr lang="fr-FR"/>
          </a:p>
        </p:txBody>
      </p:sp>
    </p:spTree>
    <p:extLst>
      <p:ext uri="{BB962C8B-B14F-4D97-AF65-F5344CB8AC3E}">
        <p14:creationId xmlns:p14="http://schemas.microsoft.com/office/powerpoint/2010/main" val="1179500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2398" y="1858252"/>
            <a:ext cx="6815669" cy="1515533"/>
          </a:xfrm>
          <a:scene3d>
            <a:camera prst="isometricOffAxis2Top"/>
            <a:lightRig rig="threePt" dir="t"/>
          </a:scene3d>
        </p:spPr>
        <p:style>
          <a:lnRef idx="2">
            <a:schemeClr val="accent2"/>
          </a:lnRef>
          <a:fillRef idx="1">
            <a:schemeClr val="lt1"/>
          </a:fillRef>
          <a:effectRef idx="0">
            <a:schemeClr val="accent2"/>
          </a:effectRef>
          <a:fontRef idx="minor">
            <a:schemeClr val="dk1"/>
          </a:fontRef>
        </p:style>
        <p:txBody>
          <a:bodyPr/>
          <a:lstStyle/>
          <a:p>
            <a:r>
              <a:rPr lang="fr-FR" sz="2400" b="1" dirty="0" smtClean="0">
                <a:latin typeface="Arial" panose="020B0604020202020204" pitchFamily="34" charset="0"/>
                <a:cs typeface="Arial" panose="020B0604020202020204" pitchFamily="34" charset="0"/>
              </a:rPr>
              <a:t>VERS LA COP21</a:t>
            </a:r>
            <a:br>
              <a:rPr lang="fr-FR" sz="2400" b="1" dirty="0" smtClean="0">
                <a:latin typeface="Arial" panose="020B0604020202020204" pitchFamily="34" charset="0"/>
                <a:cs typeface="Arial" panose="020B0604020202020204" pitchFamily="34" charset="0"/>
              </a:rPr>
            </a:br>
            <a:r>
              <a:rPr lang="fr-FR" sz="2400" b="1" dirty="0" smtClean="0">
                <a:latin typeface="Arial" panose="020B0604020202020204" pitchFamily="34" charset="0"/>
                <a:cs typeface="Arial" panose="020B0604020202020204" pitchFamily="34" charset="0"/>
              </a:rPr>
              <a:t>QUELS ENJEUX FINANCIERS POUR L’AFRIQUE</a:t>
            </a:r>
            <a:br>
              <a:rPr lang="fr-FR" sz="2400" b="1" dirty="0" smtClean="0">
                <a:latin typeface="Arial" panose="020B0604020202020204" pitchFamily="34" charset="0"/>
                <a:cs typeface="Arial" panose="020B0604020202020204" pitchFamily="34" charset="0"/>
              </a:rPr>
            </a:br>
            <a:r>
              <a:rPr lang="fr-FR" sz="2400" b="1" dirty="0" smtClean="0">
                <a:latin typeface="Arial" panose="020B0604020202020204" pitchFamily="34" charset="0"/>
                <a:cs typeface="Arial" panose="020B0604020202020204" pitchFamily="34" charset="0"/>
              </a:rPr>
              <a:t>PARIS CLIMAT 2015</a:t>
            </a:r>
            <a:endParaRPr lang="fr-FR" sz="2400" b="1" dirty="0">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2692398" y="3657597"/>
            <a:ext cx="6815669" cy="1751530"/>
          </a:xfrm>
        </p:spPr>
        <p:txBody>
          <a:bodyPr>
            <a:normAutofit fontScale="92500" lnSpcReduction="20000"/>
          </a:bodyPr>
          <a:lstStyle/>
          <a:p>
            <a:r>
              <a:rPr lang="fr-FR" dirty="0" smtClean="0"/>
              <a:t>MAIGA MOUHAMADOU FARKA</a:t>
            </a:r>
          </a:p>
          <a:p>
            <a:r>
              <a:rPr lang="fr-BE" dirty="0" smtClean="0"/>
              <a:t>Atelier Stratégique sur la Position de la SC Malienne face aux Enjeux de la COP21</a:t>
            </a:r>
            <a:endParaRPr lang="fr-FR" dirty="0" smtClean="0"/>
          </a:p>
          <a:p>
            <a:r>
              <a:rPr lang="fr-BE" dirty="0" smtClean="0"/>
              <a:t>Vendredi 9 Octobre 2015</a:t>
            </a:r>
          </a:p>
          <a:p>
            <a:r>
              <a:rPr lang="fr-BE" dirty="0" smtClean="0"/>
              <a:t>Maison du Partenariat  Bamako</a:t>
            </a:r>
            <a:endParaRPr lang="fr-FR" dirty="0"/>
          </a:p>
        </p:txBody>
      </p:sp>
    </p:spTree>
    <p:extLst>
      <p:ext uri="{BB962C8B-B14F-4D97-AF65-F5344CB8AC3E}">
        <p14:creationId xmlns:p14="http://schemas.microsoft.com/office/powerpoint/2010/main" val="3519234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795153"/>
          </a:xfrm>
        </p:spPr>
        <p:txBody>
          <a:bodyPr>
            <a:normAutofit/>
          </a:bodyPr>
          <a:lstStyle/>
          <a:p>
            <a:r>
              <a:rPr lang="fr-BE" sz="4000" dirty="0" smtClean="0">
                <a:latin typeface="Calibri" panose="020F0502020204030204" pitchFamily="34" charset="0"/>
              </a:rPr>
              <a:t>Recommandations</a:t>
            </a:r>
            <a:endParaRPr lang="fr-FR" sz="4000" dirty="0">
              <a:latin typeface="Calibri" panose="020F0502020204030204" pitchFamily="34" charset="0"/>
            </a:endParaRPr>
          </a:p>
        </p:txBody>
      </p:sp>
      <p:sp>
        <p:nvSpPr>
          <p:cNvPr id="3" name="Espace réservé du contenu 2"/>
          <p:cNvSpPr>
            <a:spLocks noGrp="1"/>
          </p:cNvSpPr>
          <p:nvPr>
            <p:ph idx="1"/>
          </p:nvPr>
        </p:nvSpPr>
        <p:spPr>
          <a:xfrm>
            <a:off x="1295401" y="2112135"/>
            <a:ext cx="9601196" cy="4159875"/>
          </a:xfrm>
        </p:spPr>
        <p:txBody>
          <a:bodyPr>
            <a:normAutofit fontScale="62500" lnSpcReduction="20000"/>
          </a:bodyPr>
          <a:lstStyle/>
          <a:p>
            <a:pPr algn="just"/>
            <a:r>
              <a:rPr lang="fr-FR" b="1" u="sng" dirty="0">
                <a:latin typeface="Calibri" panose="020F0502020204030204" pitchFamily="34" charset="0"/>
              </a:rPr>
              <a:t>Les bailleurs peuvent et doivent :</a:t>
            </a:r>
            <a:endParaRPr lang="fr-FR" dirty="0">
              <a:latin typeface="Calibri" panose="020F0502020204030204" pitchFamily="34" charset="0"/>
            </a:endParaRPr>
          </a:p>
          <a:p>
            <a:pPr lvl="0" algn="just" fontAlgn="base"/>
            <a:r>
              <a:rPr lang="fr-FR" dirty="0">
                <a:latin typeface="Calibri" panose="020F0502020204030204" pitchFamily="34" charset="0"/>
              </a:rPr>
              <a:t>Garantir et opérationnaliser l’accessibilité directe des financements, en priorisant les populations les plus vulnérables notamment les populations autochtones et les femmes.</a:t>
            </a:r>
          </a:p>
          <a:p>
            <a:pPr lvl="0" algn="just" fontAlgn="base"/>
            <a:r>
              <a:rPr lang="fr-FR" dirty="0">
                <a:latin typeface="Calibri" panose="020F0502020204030204" pitchFamily="34" charset="0"/>
              </a:rPr>
              <a:t>Encourager et développer une gouvernance des financements par et pour l’Afrique via le soutien à la création ou le renforcement d’entités nationales, l’accès direct aux financements et la participation active de la société civile africaine.</a:t>
            </a:r>
          </a:p>
          <a:p>
            <a:pPr lvl="0" algn="just" fontAlgn="base"/>
            <a:r>
              <a:rPr lang="fr-FR" dirty="0">
                <a:latin typeface="Calibri" panose="020F0502020204030204" pitchFamily="34" charset="0"/>
              </a:rPr>
              <a:t>Élaborer une liste d’exclusion en matière de financements climat et développement pour les énergies fossiles, les « fausses solutions » telles que le nucléaire, les OGM, le captage et stockage de carbone (CCS), l’agriculture intelligente face au climat (CSA) ainsi que les projets nuisibles aux droits sociaux et environnementaux.</a:t>
            </a:r>
          </a:p>
          <a:p>
            <a:pPr lvl="0" algn="just" fontAlgn="base"/>
            <a:r>
              <a:rPr lang="fr-FR" b="1" u="sng" dirty="0">
                <a:latin typeface="Calibri" panose="020F0502020204030204" pitchFamily="34" charset="0"/>
              </a:rPr>
              <a:t>Les gouvernements africains peuvent et doivent :</a:t>
            </a:r>
            <a:endParaRPr lang="fr-FR" dirty="0">
              <a:latin typeface="Calibri" panose="020F0502020204030204" pitchFamily="34" charset="0"/>
            </a:endParaRPr>
          </a:p>
          <a:p>
            <a:pPr lvl="0" algn="just" fontAlgn="base"/>
            <a:r>
              <a:rPr lang="fr-FR" dirty="0">
                <a:latin typeface="Calibri" panose="020F0502020204030204" pitchFamily="34" charset="0"/>
              </a:rPr>
              <a:t>Consolider le cadre institutionnel, les entités et les politiques nationales et renforcer les capacités pour élaborer des projets finançables et accéder aux financements internationaux.</a:t>
            </a:r>
          </a:p>
          <a:p>
            <a:pPr lvl="0" algn="just" fontAlgn="base"/>
            <a:r>
              <a:rPr lang="fr-FR" dirty="0">
                <a:latin typeface="Calibri" panose="020F0502020204030204" pitchFamily="34" charset="0"/>
              </a:rPr>
              <a:t>Intégrer les budgets climat dans les programmes de développement et de planification nationaux, locaux et communaux.</a:t>
            </a:r>
          </a:p>
          <a:p>
            <a:pPr lvl="0" algn="just" fontAlgn="base"/>
            <a:r>
              <a:rPr lang="fr-FR" dirty="0">
                <a:latin typeface="Calibri" panose="020F0502020204030204" pitchFamily="34" charset="0"/>
              </a:rPr>
              <a:t>Instaurer et renforcer un mécanisme de suivi et d’évaluation des flux financiers et des besoins au niveau des États</a:t>
            </a:r>
            <a:r>
              <a:rPr lang="fr-FR" dirty="0" smtClean="0">
                <a:latin typeface="Calibri" panose="020F0502020204030204" pitchFamily="34" charset="0"/>
              </a:rPr>
              <a:t>.</a:t>
            </a:r>
          </a:p>
          <a:p>
            <a:pPr lvl="0" algn="just" fontAlgn="base"/>
            <a:r>
              <a:rPr lang="fr-FR" dirty="0" smtClean="0">
                <a:latin typeface="Calibri" panose="020F0502020204030204" pitchFamily="34" charset="0"/>
              </a:rPr>
              <a:t>.</a:t>
            </a:r>
            <a:endParaRPr lang="fr-FR" dirty="0">
              <a:latin typeface="Calibri" panose="020F0502020204030204" pitchFamily="34" charset="0"/>
            </a:endParaRPr>
          </a:p>
          <a:p>
            <a:endParaRPr lang="fr-FR" dirty="0"/>
          </a:p>
        </p:txBody>
      </p:sp>
    </p:spTree>
    <p:extLst>
      <p:ext uri="{BB962C8B-B14F-4D97-AF65-F5344CB8AC3E}">
        <p14:creationId xmlns:p14="http://schemas.microsoft.com/office/powerpoint/2010/main" val="318408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743637"/>
          </a:xfrm>
        </p:spPr>
        <p:txBody>
          <a:bodyPr>
            <a:normAutofit fontScale="90000"/>
          </a:bodyPr>
          <a:lstStyle/>
          <a:p>
            <a:r>
              <a:rPr lang="fr-BE" dirty="0" smtClean="0">
                <a:latin typeface="Calibri" panose="020F0502020204030204" pitchFamily="34" charset="0"/>
              </a:rPr>
              <a:t>Recommandations</a:t>
            </a:r>
            <a:endParaRPr lang="fr-FR" dirty="0">
              <a:latin typeface="Calibri" panose="020F0502020204030204" pitchFamily="34" charset="0"/>
            </a:endParaRPr>
          </a:p>
        </p:txBody>
      </p:sp>
      <p:sp>
        <p:nvSpPr>
          <p:cNvPr id="3" name="Espace réservé du contenu 2"/>
          <p:cNvSpPr>
            <a:spLocks noGrp="1"/>
          </p:cNvSpPr>
          <p:nvPr>
            <p:ph idx="1"/>
          </p:nvPr>
        </p:nvSpPr>
        <p:spPr>
          <a:xfrm>
            <a:off x="862885" y="1893195"/>
            <a:ext cx="10419008" cy="4340180"/>
          </a:xfrm>
        </p:spPr>
        <p:txBody>
          <a:bodyPr>
            <a:normAutofit fontScale="47500" lnSpcReduction="20000"/>
          </a:bodyPr>
          <a:lstStyle/>
          <a:p>
            <a:pPr marL="0" lvl="0" indent="0" fontAlgn="base">
              <a:buNone/>
            </a:pPr>
            <a:r>
              <a:rPr lang="fr-FR" b="1" u="sng" dirty="0" smtClean="0">
                <a:latin typeface="Calibri" panose="020F0502020204030204" pitchFamily="34" charset="0"/>
              </a:rPr>
              <a:t>La </a:t>
            </a:r>
            <a:r>
              <a:rPr lang="fr-FR" b="1" u="sng" dirty="0">
                <a:latin typeface="Calibri" panose="020F0502020204030204" pitchFamily="34" charset="0"/>
              </a:rPr>
              <a:t>COP21 peut et doit :</a:t>
            </a:r>
            <a:endParaRPr lang="fr-FR" dirty="0">
              <a:latin typeface="Calibri" panose="020F0502020204030204" pitchFamily="34" charset="0"/>
            </a:endParaRPr>
          </a:p>
          <a:p>
            <a:pPr lvl="0" algn="just" fontAlgn="base"/>
            <a:r>
              <a:rPr lang="fr-FR" sz="2900" dirty="0">
                <a:latin typeface="Calibri" panose="020F0502020204030204" pitchFamily="34" charset="0"/>
              </a:rPr>
              <a:t>Consacrer a minima 50% des financements publics à l’adaptation, sous forme de dons et additionnels à l’Aide Publique au Développement.</a:t>
            </a:r>
          </a:p>
          <a:p>
            <a:pPr lvl="0" algn="just" fontAlgn="base"/>
            <a:r>
              <a:rPr lang="fr-FR" sz="2900" dirty="0">
                <a:latin typeface="Calibri" panose="020F0502020204030204" pitchFamily="34" charset="0"/>
              </a:rPr>
              <a:t>Augmenter le volume des financements climat qui transitent par les fonds de la CCNUCC, notamment le Fonds Vert et le Fonds pour l’Adaptation. </a:t>
            </a:r>
          </a:p>
          <a:p>
            <a:pPr lvl="0" algn="just" fontAlgn="base"/>
            <a:r>
              <a:rPr lang="fr-FR" sz="2900" dirty="0">
                <a:latin typeface="Calibri" panose="020F0502020204030204" pitchFamily="34" charset="0"/>
              </a:rPr>
              <a:t>Garantir l’additionnalité des engagements et la priorisation des financements publics et des dons en actant une définition et comptabilisation claire et précise des financements publics et leur articulation avec les financements </a:t>
            </a:r>
            <a:r>
              <a:rPr lang="fr-FR" sz="2900" dirty="0" smtClean="0">
                <a:latin typeface="Calibri" panose="020F0502020204030204" pitchFamily="34" charset="0"/>
              </a:rPr>
              <a:t>privés</a:t>
            </a:r>
          </a:p>
          <a:p>
            <a:pPr lvl="0" algn="just" fontAlgn="base"/>
            <a:r>
              <a:rPr lang="fr-FR" sz="2900" dirty="0" smtClean="0">
                <a:latin typeface="Calibri" panose="020F0502020204030204" pitchFamily="34" charset="0"/>
              </a:rPr>
              <a:t>Créer </a:t>
            </a:r>
            <a:r>
              <a:rPr lang="fr-FR" sz="2900" dirty="0">
                <a:latin typeface="Calibri" panose="020F0502020204030204" pitchFamily="34" charset="0"/>
              </a:rPr>
              <a:t>des financements innovants tels que la taxation sur les transactions financières et celle des émissions maritimes et aériennes.</a:t>
            </a:r>
          </a:p>
          <a:p>
            <a:pPr lvl="0" algn="just" fontAlgn="base"/>
            <a:r>
              <a:rPr lang="fr-FR" sz="2900" dirty="0">
                <a:latin typeface="Calibri" panose="020F0502020204030204" pitchFamily="34" charset="0"/>
              </a:rPr>
              <a:t>Mettre un terme à tous les financements </a:t>
            </a:r>
            <a:r>
              <a:rPr lang="fr-FR" sz="2900" dirty="0" err="1">
                <a:latin typeface="Calibri" panose="020F0502020204030204" pitchFamily="34" charset="0"/>
              </a:rPr>
              <a:t>climaticides</a:t>
            </a:r>
            <a:r>
              <a:rPr lang="fr-FR" sz="2900" dirty="0">
                <a:latin typeface="Calibri" panose="020F0502020204030204" pitchFamily="34" charset="0"/>
              </a:rPr>
              <a:t> des institutions financières publiques et rediriger ces financements vers le développement sobre en carbone et résilient, générant des impacts sociaux et environnementaux positifs mesurés et vérifiés.</a:t>
            </a:r>
          </a:p>
          <a:p>
            <a:pPr lvl="0" algn="just" fontAlgn="base"/>
            <a:r>
              <a:rPr lang="fr-FR" sz="2900" dirty="0">
                <a:latin typeface="Calibri" panose="020F0502020204030204" pitchFamily="34" charset="0"/>
              </a:rPr>
              <a:t>Adopter d’ici la COP21 une feuille de route permettant de clarifier comment sera atteint l’engagement des 100 milliards de dollars par an d’ici 2020, et selon quels jalons intermédiaires. Cette feuille de route doit démontrer que les financements seront majoritairement publics et prioriseront l’adaptation.</a:t>
            </a:r>
          </a:p>
          <a:p>
            <a:pPr lvl="0" algn="just" fontAlgn="base"/>
            <a:r>
              <a:rPr lang="fr-FR" sz="2900" dirty="0">
                <a:latin typeface="Calibri" panose="020F0502020204030204" pitchFamily="34" charset="0"/>
              </a:rPr>
              <a:t>Pour les pays développés, garantir que leurs engagements financiers concernant l’après-2020 seront publics et prioriseront l’adaptation. Ces engagements doivent être séparés de ceux dédiés au mécanisme financier sur les pertes et dommages.</a:t>
            </a:r>
          </a:p>
          <a:p>
            <a:pPr algn="just"/>
            <a:r>
              <a:rPr lang="fr-FR" sz="2900" dirty="0">
                <a:latin typeface="Calibri" panose="020F0502020204030204" pitchFamily="34" charset="0"/>
              </a:rPr>
              <a:t>Instaurer un mécanisme de suivi et d’évaluation des flux et des besoins financiers dans l’accord de Paris ainsi qu’au niveau national – dans les </a:t>
            </a:r>
            <a:r>
              <a:rPr lang="fr-FR" sz="2900" dirty="0" err="1">
                <a:latin typeface="Calibri" panose="020F0502020204030204" pitchFamily="34" charset="0"/>
              </a:rPr>
              <a:t>PANAs</a:t>
            </a:r>
            <a:r>
              <a:rPr lang="fr-FR" sz="2900" dirty="0">
                <a:latin typeface="Calibri" panose="020F0502020204030204" pitchFamily="34" charset="0"/>
              </a:rPr>
              <a:t>, les </a:t>
            </a:r>
            <a:r>
              <a:rPr lang="fr-FR" sz="2900" dirty="0" err="1">
                <a:latin typeface="Calibri" panose="020F0502020204030204" pitchFamily="34" charset="0"/>
              </a:rPr>
              <a:t>PANs</a:t>
            </a:r>
            <a:r>
              <a:rPr lang="fr-FR" sz="2900" dirty="0">
                <a:latin typeface="Calibri" panose="020F0502020204030204" pitchFamily="34" charset="0"/>
              </a:rPr>
              <a:t> et les « contributions nationales » (</a:t>
            </a:r>
            <a:r>
              <a:rPr lang="fr-FR" sz="2900" dirty="0" err="1">
                <a:latin typeface="Calibri" panose="020F0502020204030204" pitchFamily="34" charset="0"/>
              </a:rPr>
              <a:t>iNDC</a:t>
            </a:r>
            <a:r>
              <a:rPr lang="fr-FR" sz="2900" dirty="0">
                <a:latin typeface="Calibri" panose="020F0502020204030204" pitchFamily="34" charset="0"/>
              </a:rPr>
              <a:t>) notamment – et garantir leur révision périodique en fonction de la trajectoire d’atténuation et des scénarios de changement climatique</a:t>
            </a:r>
          </a:p>
        </p:txBody>
      </p:sp>
    </p:spTree>
    <p:extLst>
      <p:ext uri="{BB962C8B-B14F-4D97-AF65-F5344CB8AC3E}">
        <p14:creationId xmlns:p14="http://schemas.microsoft.com/office/powerpoint/2010/main" val="326687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dirty="0" smtClean="0">
                <a:latin typeface="Calibri" panose="020F0502020204030204" pitchFamily="34" charset="0"/>
              </a:rPr>
              <a:t>Introduction</a:t>
            </a:r>
            <a:endParaRPr lang="fr-FR" sz="4000" dirty="0">
              <a:latin typeface="Calibri" panose="020F0502020204030204" pitchFamily="34" charset="0"/>
            </a:endParaRPr>
          </a:p>
        </p:txBody>
      </p:sp>
      <p:sp>
        <p:nvSpPr>
          <p:cNvPr id="3" name="Espace réservé du contenu 2"/>
          <p:cNvSpPr>
            <a:spLocks noGrp="1"/>
          </p:cNvSpPr>
          <p:nvPr>
            <p:ph idx="1"/>
          </p:nvPr>
        </p:nvSpPr>
        <p:spPr/>
        <p:txBody>
          <a:bodyPr/>
          <a:lstStyle/>
          <a:p>
            <a:pPr algn="just"/>
            <a:r>
              <a:rPr lang="fr-BE" dirty="0" smtClean="0">
                <a:latin typeface="Calibri" panose="020F0502020204030204" pitchFamily="34" charset="0"/>
              </a:rPr>
              <a:t>L’influence de l’homme sur le système climatique est clairement établie</a:t>
            </a:r>
          </a:p>
          <a:p>
            <a:pPr algn="just"/>
            <a:r>
              <a:rPr lang="fr-BE" dirty="0" smtClean="0">
                <a:latin typeface="Calibri" panose="020F0502020204030204" pitchFamily="34" charset="0"/>
              </a:rPr>
              <a:t>Plus nous perturbons notre climat plus nous risquons des répercussions sévères, dominants et irréversibles</a:t>
            </a:r>
          </a:p>
          <a:p>
            <a:pPr algn="just"/>
            <a:r>
              <a:rPr lang="fr-BE" dirty="0" smtClean="0">
                <a:latin typeface="Calibri" panose="020F0502020204030204" pitchFamily="34" charset="0"/>
              </a:rPr>
              <a:t>Nous avons les moyens de limiter les changements climatiques et de construire un avenir durable et plus prospère</a:t>
            </a:r>
            <a:endParaRPr lang="fr-FR" dirty="0">
              <a:latin typeface="Calibri" panose="020F0502020204030204" pitchFamily="34" charset="0"/>
            </a:endParaRPr>
          </a:p>
        </p:txBody>
      </p:sp>
    </p:spTree>
    <p:extLst>
      <p:ext uri="{BB962C8B-B14F-4D97-AF65-F5344CB8AC3E}">
        <p14:creationId xmlns:p14="http://schemas.microsoft.com/office/powerpoint/2010/main" val="2297860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59" y="1004552"/>
            <a:ext cx="4316807" cy="1755582"/>
          </a:xfrm>
        </p:spPr>
        <p:txBody>
          <a:bodyPr>
            <a:normAutofit/>
          </a:bodyPr>
          <a:lstStyle/>
          <a:p>
            <a:r>
              <a:rPr lang="fr-BE" sz="2000" dirty="0" smtClean="0">
                <a:latin typeface="Calibri" panose="020F0502020204030204" pitchFamily="34" charset="0"/>
              </a:rPr>
              <a:t>L’Accord de Paris 2015 doit être celui  </a:t>
            </a:r>
            <a:r>
              <a:rPr lang="fr-BE" sz="2000" dirty="0">
                <a:latin typeface="Calibri" panose="020F0502020204030204" pitchFamily="34" charset="0"/>
              </a:rPr>
              <a:t>qui finance la lutte contre les changements climatiques dans les pays les plus pauvres et les plus vulnérables</a:t>
            </a:r>
            <a:endParaRPr lang="fr-FR" sz="2000" dirty="0"/>
          </a:p>
        </p:txBody>
      </p:sp>
      <p:pic>
        <p:nvPicPr>
          <p:cNvPr id="5" name="Espace réservé du contenu 4"/>
          <p:cNvPicPr>
            <a:picLocks noGrp="1" noChangeAspect="1"/>
          </p:cNvPicPr>
          <p:nvPr>
            <p:ph idx="1"/>
          </p:nvPr>
        </p:nvPicPr>
        <p:blipFill>
          <a:blip r:embed="rId2"/>
          <a:stretch>
            <a:fillRect/>
          </a:stretch>
        </p:blipFill>
        <p:spPr>
          <a:xfrm>
            <a:off x="5344732" y="824248"/>
            <a:ext cx="6027313" cy="5164428"/>
          </a:xfrm>
          <a:prstGeom prst="rect">
            <a:avLst/>
          </a:prstGeom>
        </p:spPr>
      </p:pic>
      <p:sp>
        <p:nvSpPr>
          <p:cNvPr id="4" name="Espace réservé du texte 3"/>
          <p:cNvSpPr>
            <a:spLocks noGrp="1"/>
          </p:cNvSpPr>
          <p:nvPr>
            <p:ph type="body" sz="half" idx="2"/>
          </p:nvPr>
        </p:nvSpPr>
        <p:spPr/>
        <p:txBody>
          <a:bodyPr>
            <a:normAutofit/>
          </a:bodyPr>
          <a:lstStyle/>
          <a:p>
            <a:pPr algn="just"/>
            <a:r>
              <a:rPr lang="fr-BE" sz="2000" dirty="0" smtClean="0">
                <a:latin typeface="Calibri" panose="020F0502020204030204" pitchFamily="34" charset="0"/>
              </a:rPr>
              <a:t>Le rapport du Comité Permanent  Finances du CCNUCC à Lima</a:t>
            </a:r>
            <a:endParaRPr lang="fr-FR" sz="2000" dirty="0">
              <a:latin typeface="Calibri" panose="020F0502020204030204" pitchFamily="34" charset="0"/>
            </a:endParaRPr>
          </a:p>
        </p:txBody>
      </p:sp>
    </p:spTree>
    <p:extLst>
      <p:ext uri="{BB962C8B-B14F-4D97-AF65-F5344CB8AC3E}">
        <p14:creationId xmlns:p14="http://schemas.microsoft.com/office/powerpoint/2010/main" val="389300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smtClean="0">
                <a:latin typeface="Calibri" panose="020F0502020204030204" pitchFamily="34" charset="0"/>
                <a:cs typeface="Arial" panose="020B0604020202020204" pitchFamily="34" charset="0"/>
              </a:rPr>
              <a:t>LES BESOINS FINANCIERS POUR LUTTER CONTRE LE DÉREGLEMENT CLIMATIQUE EN AFRIQUE</a:t>
            </a:r>
            <a:endParaRPr lang="fr-FR" sz="2000" dirty="0">
              <a:latin typeface="Calibri" panose="020F0502020204030204" pitchFamily="34" charset="0"/>
              <a:cs typeface="Arial" panose="020B0604020202020204" pitchFamily="34" charset="0"/>
            </a:endParaRPr>
          </a:p>
        </p:txBody>
      </p:sp>
      <p:sp>
        <p:nvSpPr>
          <p:cNvPr id="3" name="Espace réservé du contenu 2"/>
          <p:cNvSpPr>
            <a:spLocks noGrp="1"/>
          </p:cNvSpPr>
          <p:nvPr>
            <p:ph idx="1"/>
          </p:nvPr>
        </p:nvSpPr>
        <p:spPr/>
        <p:txBody>
          <a:bodyPr>
            <a:noAutofit/>
          </a:bodyPr>
          <a:lstStyle/>
          <a:p>
            <a:pPr algn="just"/>
            <a:r>
              <a:rPr lang="fr-FR" sz="1800" dirty="0">
                <a:latin typeface="Calibri" panose="020F0502020204030204" pitchFamily="34" charset="0"/>
                <a:cs typeface="Arial" panose="020B0604020202020204" pitchFamily="34" charset="0"/>
              </a:rPr>
              <a:t>L</a:t>
            </a:r>
            <a:r>
              <a:rPr lang="fr-FR" sz="1800" b="1" dirty="0">
                <a:latin typeface="Calibri" panose="020F0502020204030204" pitchFamily="34" charset="0"/>
                <a:cs typeface="Arial" panose="020B0604020202020204" pitchFamily="34" charset="0"/>
              </a:rPr>
              <a:t>e coût et la nécessité de l’adaptation </a:t>
            </a:r>
          </a:p>
          <a:p>
            <a:pPr marL="0" indent="0" algn="just">
              <a:buNone/>
            </a:pPr>
            <a:endParaRPr lang="fr-FR" sz="1800" b="1" dirty="0">
              <a:latin typeface="Calibri" panose="020F0502020204030204" pitchFamily="34" charset="0"/>
              <a:cs typeface="Arial" panose="020B0604020202020204" pitchFamily="34" charset="0"/>
            </a:endParaRPr>
          </a:p>
          <a:p>
            <a:pPr lvl="1" algn="just"/>
            <a:r>
              <a:rPr lang="fr-FR" sz="1800" dirty="0">
                <a:latin typeface="Calibri" panose="020F0502020204030204" pitchFamily="34" charset="0"/>
                <a:ea typeface="ＭＳ Ｐゴシック" charset="0"/>
                <a:cs typeface="Arial" panose="020B0604020202020204" pitchFamily="34" charset="0"/>
              </a:rPr>
              <a:t>Un coût existant: Déjà, </a:t>
            </a:r>
            <a:r>
              <a:rPr lang="fr-FR" sz="1800" b="1" dirty="0">
                <a:solidFill>
                  <a:srgbClr val="FF0000"/>
                </a:solidFill>
                <a:latin typeface="Calibri" panose="020F0502020204030204" pitchFamily="34" charset="0"/>
                <a:ea typeface="ＭＳ Ｐゴシック" charset="0"/>
                <a:cs typeface="Arial" panose="020B0604020202020204" pitchFamily="34" charset="0"/>
              </a:rPr>
              <a:t>7 à 15 milliards/an aujourd’hui  </a:t>
            </a:r>
          </a:p>
          <a:p>
            <a:pPr lvl="1" algn="just"/>
            <a:r>
              <a:rPr lang="fr-FR" sz="1800" dirty="0">
                <a:latin typeface="Calibri" panose="020F0502020204030204" pitchFamily="34" charset="0"/>
                <a:ea typeface="ＭＳ Ｐゴシック" charset="0"/>
                <a:cs typeface="Arial" panose="020B0604020202020204" pitchFamily="34" charset="0"/>
              </a:rPr>
              <a:t>En 2030: </a:t>
            </a:r>
            <a:r>
              <a:rPr lang="fr-FR" sz="1800" b="1" dirty="0">
                <a:solidFill>
                  <a:srgbClr val="FF0000"/>
                </a:solidFill>
                <a:latin typeface="Calibri" panose="020F0502020204030204" pitchFamily="34" charset="0"/>
                <a:ea typeface="ＭＳ Ｐゴシック" charset="0"/>
                <a:cs typeface="Arial" panose="020B0604020202020204" pitchFamily="34" charset="0"/>
              </a:rPr>
              <a:t>35 milliards/an </a:t>
            </a:r>
            <a:r>
              <a:rPr lang="fr-FR" sz="1800" dirty="0">
                <a:latin typeface="Calibri" panose="020F0502020204030204" pitchFamily="34" charset="0"/>
                <a:ea typeface="ＭＳ Ｐゴシック" charset="0"/>
                <a:cs typeface="Arial" panose="020B0604020202020204" pitchFamily="34" charset="0"/>
              </a:rPr>
              <a:t>avec un </a:t>
            </a:r>
            <a:r>
              <a:rPr lang="fr-FR" sz="1800" b="1" dirty="0">
                <a:solidFill>
                  <a:srgbClr val="FF0000"/>
                </a:solidFill>
                <a:latin typeface="Calibri" panose="020F0502020204030204" pitchFamily="34" charset="0"/>
                <a:ea typeface="ＭＳ Ｐゴシック" charset="0"/>
                <a:cs typeface="Arial" panose="020B0604020202020204" pitchFamily="34" charset="0"/>
              </a:rPr>
              <a:t>réchauffement – de 2°C</a:t>
            </a:r>
          </a:p>
          <a:p>
            <a:pPr lvl="1" algn="just"/>
            <a:r>
              <a:rPr lang="fr-FR" sz="1800" dirty="0">
                <a:latin typeface="Calibri" panose="020F0502020204030204" pitchFamily="34" charset="0"/>
                <a:ea typeface="ＭＳ Ｐゴシック" charset="0"/>
                <a:cs typeface="Arial" panose="020B0604020202020204" pitchFamily="34" charset="0"/>
              </a:rPr>
              <a:t>Des pertes très importantes : </a:t>
            </a:r>
            <a:r>
              <a:rPr lang="fr-FR" sz="1800" b="1" dirty="0">
                <a:solidFill>
                  <a:srgbClr val="FF0000"/>
                </a:solidFill>
                <a:latin typeface="Calibri" panose="020F0502020204030204" pitchFamily="34" charset="0"/>
                <a:ea typeface="ＭＳ Ｐゴシック" charset="0"/>
                <a:cs typeface="Arial" panose="020B0604020202020204" pitchFamily="34" charset="0"/>
              </a:rPr>
              <a:t>jusqu’à 7% PIB </a:t>
            </a:r>
            <a:r>
              <a:rPr lang="fr-FR" sz="1800" dirty="0">
                <a:latin typeface="Calibri" panose="020F0502020204030204" pitchFamily="34" charset="0"/>
                <a:ea typeface="ＭＳ Ｐゴシック" charset="0"/>
                <a:cs typeface="Arial" panose="020B0604020202020204" pitchFamily="34" charset="0"/>
              </a:rPr>
              <a:t>du Continent sans politiques d’adaptation</a:t>
            </a:r>
          </a:p>
          <a:p>
            <a:pPr lvl="1" algn="just"/>
            <a:r>
              <a:rPr lang="fr-FR" sz="1800" dirty="0">
                <a:latin typeface="Calibri" panose="020F0502020204030204" pitchFamily="34" charset="0"/>
                <a:ea typeface="ＭＳ Ｐゴシック" charset="0"/>
                <a:cs typeface="Arial" panose="020B0604020202020204" pitchFamily="34" charset="0"/>
              </a:rPr>
              <a:t>Des coûts qui peuvent être évités grâce aux politiques d’adaptation nationales et locales </a:t>
            </a:r>
          </a:p>
          <a:p>
            <a:pPr lvl="1" algn="just"/>
            <a:r>
              <a:rPr lang="fr-FR" sz="1800" dirty="0">
                <a:latin typeface="Calibri" panose="020F0502020204030204" pitchFamily="34" charset="0"/>
                <a:ea typeface="ＭＳ Ｐゴシック" charset="0"/>
                <a:cs typeface="Arial" panose="020B0604020202020204" pitchFamily="34" charset="0"/>
              </a:rPr>
              <a:t>Des couts qui peuvent être évités grâce à un financement conséquent: respect des engagements et adoptions de  sources nouvelles de financement du climat</a:t>
            </a:r>
          </a:p>
          <a:p>
            <a:pPr algn="just"/>
            <a:r>
              <a:rPr lang="fr-FR" sz="1800" dirty="0" smtClean="0">
                <a:latin typeface="Arial" panose="020B0604020202020204" pitchFamily="34" charset="0"/>
                <a:cs typeface="Arial" panose="020B0604020202020204" pitchFamily="34" charset="0"/>
              </a:rPr>
              <a:t> </a:t>
            </a: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363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98183"/>
          </a:xfrm>
        </p:spPr>
        <p:txBody>
          <a:bodyPr>
            <a:normAutofit/>
          </a:bodyPr>
          <a:lstStyle/>
          <a:p>
            <a:r>
              <a:rPr lang="fr-FR" sz="2000" dirty="0" smtClean="0">
                <a:latin typeface="Calibri" panose="020F0502020204030204" pitchFamily="34" charset="0"/>
              </a:rPr>
              <a:t>BESOINS (SUITE)</a:t>
            </a:r>
            <a:endParaRPr lang="fr-FR" sz="2000" dirty="0">
              <a:latin typeface="Calibri" panose="020F0502020204030204" pitchFamily="34" charset="0"/>
            </a:endParaRPr>
          </a:p>
        </p:txBody>
      </p:sp>
      <p:sp>
        <p:nvSpPr>
          <p:cNvPr id="3" name="Espace réservé du contenu 2"/>
          <p:cNvSpPr>
            <a:spLocks noGrp="1"/>
          </p:cNvSpPr>
          <p:nvPr>
            <p:ph idx="1"/>
          </p:nvPr>
        </p:nvSpPr>
        <p:spPr/>
        <p:txBody>
          <a:bodyPr>
            <a:normAutofit/>
          </a:bodyPr>
          <a:lstStyle/>
          <a:p>
            <a:pPr algn="just"/>
            <a:r>
              <a:rPr lang="fr-FR" sz="1800" b="1" dirty="0">
                <a:latin typeface="Arial" panose="020B0604020202020204" pitchFamily="34" charset="0"/>
                <a:cs typeface="Arial" panose="020B0604020202020204" pitchFamily="34" charset="0"/>
              </a:rPr>
              <a:t>Le coût et la nécessité d’un développement sobre en carbone</a:t>
            </a:r>
          </a:p>
          <a:p>
            <a:pPr marL="0" indent="0" algn="just">
              <a:buNone/>
            </a:pPr>
            <a:endParaRPr lang="fr-FR" sz="1800" b="1" dirty="0">
              <a:latin typeface="Arial" panose="020B0604020202020204" pitchFamily="34" charset="0"/>
              <a:cs typeface="Arial" panose="020B0604020202020204" pitchFamily="34" charset="0"/>
            </a:endParaRPr>
          </a:p>
          <a:p>
            <a:pPr lvl="1" algn="just"/>
            <a:r>
              <a:rPr lang="fr-FR" sz="1800" dirty="0">
                <a:latin typeface="Arial" panose="020B0604020202020204" pitchFamily="34" charset="0"/>
                <a:cs typeface="Arial" panose="020B0604020202020204" pitchFamily="34" charset="0"/>
              </a:rPr>
              <a:t>Le surcoût du développement sobre en carbone en Afrique représente </a:t>
            </a:r>
            <a:r>
              <a:rPr lang="fr-FR" sz="1800" b="1" dirty="0">
                <a:solidFill>
                  <a:srgbClr val="FF0000"/>
                </a:solidFill>
                <a:latin typeface="Arial" panose="020B0604020202020204" pitchFamily="34" charset="0"/>
                <a:cs typeface="Arial" panose="020B0604020202020204" pitchFamily="34" charset="0"/>
              </a:rPr>
              <a:t>$22-30 milliards/an en 2015</a:t>
            </a:r>
            <a:r>
              <a:rPr lang="fr-FR" sz="1800" dirty="0">
                <a:latin typeface="Arial" panose="020B0604020202020204" pitchFamily="34" charset="0"/>
                <a:cs typeface="Arial" panose="020B0604020202020204" pitchFamily="34" charset="0"/>
              </a:rPr>
              <a:t>, et </a:t>
            </a:r>
            <a:r>
              <a:rPr lang="fr-FR" sz="1800" b="1" dirty="0">
                <a:solidFill>
                  <a:srgbClr val="FF0000"/>
                </a:solidFill>
                <a:latin typeface="Arial" panose="020B0604020202020204" pitchFamily="34" charset="0"/>
                <a:cs typeface="Arial" panose="020B0604020202020204" pitchFamily="34" charset="0"/>
              </a:rPr>
              <a:t>$52-68 milliards/an d’ici 2030</a:t>
            </a:r>
          </a:p>
          <a:p>
            <a:pPr lvl="1" algn="just"/>
            <a:r>
              <a:rPr lang="fr-FR" sz="1800" dirty="0">
                <a:latin typeface="Arial" panose="020B0604020202020204" pitchFamily="34" charset="0"/>
                <a:cs typeface="Arial" panose="020B0604020202020204" pitchFamily="34" charset="0"/>
              </a:rPr>
              <a:t>Un intérêt économique et financier à investir dans le potentiel en matière d’énergies renouvelables et dans les secteurs bas-carbone: </a:t>
            </a:r>
            <a:r>
              <a:rPr lang="fr-FR" sz="1800" b="1" dirty="0">
                <a:solidFill>
                  <a:srgbClr val="FF0000"/>
                </a:solidFill>
                <a:latin typeface="Arial" panose="020B0604020202020204" pitchFamily="34" charset="0"/>
                <a:cs typeface="Arial" panose="020B0604020202020204" pitchFamily="34" charset="0"/>
              </a:rPr>
              <a:t>création d’emplois</a:t>
            </a:r>
            <a:r>
              <a:rPr lang="fr-FR" sz="1800" dirty="0">
                <a:latin typeface="Arial" panose="020B0604020202020204" pitchFamily="34" charset="0"/>
                <a:cs typeface="Arial" panose="020B0604020202020204" pitchFamily="34" charset="0"/>
              </a:rPr>
              <a:t>, </a:t>
            </a:r>
            <a:r>
              <a:rPr lang="fr-FR" sz="1800" b="1" dirty="0">
                <a:solidFill>
                  <a:srgbClr val="FF0000"/>
                </a:solidFill>
                <a:latin typeface="Arial" panose="020B0604020202020204" pitchFamily="34" charset="0"/>
                <a:cs typeface="Arial" panose="020B0604020202020204" pitchFamily="34" charset="0"/>
              </a:rPr>
              <a:t>accès à l’énergie en milieu rural</a:t>
            </a:r>
            <a:r>
              <a:rPr lang="fr-FR" sz="1800" dirty="0">
                <a:latin typeface="Arial" panose="020B0604020202020204" pitchFamily="34" charset="0"/>
                <a:cs typeface="Arial" panose="020B0604020202020204" pitchFamily="34" charset="0"/>
              </a:rPr>
              <a:t>, moins de pollution atmosphérique et urbaine, gestion rationnelle des ressources naturelles</a:t>
            </a:r>
          </a:p>
          <a:p>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697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653485"/>
          </a:xfrm>
        </p:spPr>
        <p:txBody>
          <a:bodyPr>
            <a:normAutofit/>
          </a:bodyPr>
          <a:lstStyle/>
          <a:p>
            <a:r>
              <a:rPr lang="fr-FR" sz="2000" b="1" dirty="0" smtClean="0">
                <a:latin typeface="Calibri" panose="020F0502020204030204" pitchFamily="34" charset="0"/>
                <a:cs typeface="Arial" panose="020B0604020202020204" pitchFamily="34" charset="0"/>
              </a:rPr>
              <a:t>LES FLUX FINANCIERS VERS L’AFRIQUE SUBSAHARIENNE</a:t>
            </a:r>
            <a:endParaRPr lang="fr-FR" sz="2000" dirty="0">
              <a:latin typeface="Calibri" panose="020F0502020204030204" pitchFamily="34" charset="0"/>
              <a:cs typeface="Arial" panose="020B0604020202020204" pitchFamily="34" charset="0"/>
            </a:endParaRPr>
          </a:p>
        </p:txBody>
      </p:sp>
      <p:sp>
        <p:nvSpPr>
          <p:cNvPr id="3" name="Espace réservé du contenu 2"/>
          <p:cNvSpPr>
            <a:spLocks noGrp="1"/>
          </p:cNvSpPr>
          <p:nvPr>
            <p:ph idx="1"/>
          </p:nvPr>
        </p:nvSpPr>
        <p:spPr>
          <a:xfrm>
            <a:off x="1295401" y="1764406"/>
            <a:ext cx="9601196" cy="4111462"/>
          </a:xfrm>
        </p:spPr>
        <p:txBody>
          <a:bodyPr>
            <a:normAutofit fontScale="92500" lnSpcReduction="20000"/>
          </a:bodyPr>
          <a:lstStyle/>
          <a:p>
            <a:pPr algn="just"/>
            <a:r>
              <a:rPr lang="fr-FR" sz="2100" b="1" dirty="0">
                <a:solidFill>
                  <a:srgbClr val="FF0000"/>
                </a:solidFill>
                <a:latin typeface="Calibri" panose="020F0502020204030204" pitchFamily="34" charset="0"/>
                <a:cs typeface="Arial" panose="020B0604020202020204" pitchFamily="34" charset="0"/>
              </a:rPr>
              <a:t>35% des financements multilatéraux </a:t>
            </a:r>
            <a:r>
              <a:rPr lang="fr-FR" sz="2100" dirty="0">
                <a:latin typeface="Calibri" panose="020F0502020204030204" pitchFamily="34" charset="0"/>
                <a:cs typeface="Arial" panose="020B0604020202020204" pitchFamily="34" charset="0"/>
              </a:rPr>
              <a:t>« climat » </a:t>
            </a:r>
          </a:p>
          <a:p>
            <a:pPr algn="just"/>
            <a:r>
              <a:rPr lang="fr-FR" sz="2100" b="1" dirty="0">
                <a:solidFill>
                  <a:srgbClr val="FF0000"/>
                </a:solidFill>
                <a:latin typeface="Calibri" panose="020F0502020204030204" pitchFamily="34" charset="0"/>
                <a:cs typeface="Arial" panose="020B0604020202020204" pitchFamily="34" charset="0"/>
              </a:rPr>
              <a:t>1,73 milliards de dollars approuvés en Afrique subsaharienne </a:t>
            </a:r>
            <a:r>
              <a:rPr lang="fr-FR" sz="2100" dirty="0">
                <a:latin typeface="Calibri" panose="020F0502020204030204" pitchFamily="34" charset="0"/>
                <a:cs typeface="Arial" panose="020B0604020202020204" pitchFamily="34" charset="0"/>
              </a:rPr>
              <a:t>(chiffre de 2013), dont 93 millions $ décaissés en 2012</a:t>
            </a:r>
          </a:p>
          <a:p>
            <a:pPr lvl="1" algn="just"/>
            <a:r>
              <a:rPr lang="fr-FR" sz="2100" dirty="0">
                <a:latin typeface="Calibri" panose="020F0502020204030204" pitchFamily="34" charset="0"/>
                <a:cs typeface="Arial" panose="020B0604020202020204" pitchFamily="34" charset="0"/>
              </a:rPr>
              <a:t>Via 381 projets et programmes</a:t>
            </a:r>
          </a:p>
          <a:p>
            <a:pPr lvl="1" algn="just"/>
            <a:r>
              <a:rPr lang="fr-FR" sz="2100" dirty="0">
                <a:latin typeface="Calibri" panose="020F0502020204030204" pitchFamily="34" charset="0"/>
                <a:cs typeface="Arial" panose="020B0604020202020204" pitchFamily="34" charset="0"/>
              </a:rPr>
              <a:t>Notamment via le Fonds pour les Technologies Propres de la Banque Mondiale</a:t>
            </a:r>
          </a:p>
          <a:p>
            <a:pPr lvl="1" algn="just"/>
            <a:r>
              <a:rPr lang="fr-FR" sz="2100" dirty="0">
                <a:latin typeface="Calibri" panose="020F0502020204030204" pitchFamily="34" charset="0"/>
                <a:cs typeface="Arial" panose="020B0604020202020204" pitchFamily="34" charset="0"/>
              </a:rPr>
              <a:t>40 millions de dollars pour 6 projets via le Fonds pour l’Adaptation </a:t>
            </a:r>
          </a:p>
          <a:p>
            <a:pPr lvl="1" algn="just"/>
            <a:r>
              <a:rPr lang="fr-FR" sz="2100" dirty="0">
                <a:latin typeface="Calibri" panose="020F0502020204030204" pitchFamily="34" charset="0"/>
                <a:cs typeface="Arial" panose="020B0604020202020204" pitchFamily="34" charset="0"/>
              </a:rPr>
              <a:t>320 millions de dollars via le Fonds pour les PMA</a:t>
            </a:r>
          </a:p>
          <a:p>
            <a:pPr algn="just"/>
            <a:r>
              <a:rPr lang="fr-FR" sz="2100" b="1" dirty="0">
                <a:solidFill>
                  <a:srgbClr val="FF0000"/>
                </a:solidFill>
                <a:latin typeface="Calibri" panose="020F0502020204030204" pitchFamily="34" charset="0"/>
                <a:cs typeface="Arial" panose="020B0604020202020204" pitchFamily="34" charset="0"/>
              </a:rPr>
              <a:t>2,6 milliards/an d’APD </a:t>
            </a:r>
            <a:r>
              <a:rPr lang="fr-FR" sz="2100" dirty="0">
                <a:latin typeface="Calibri" panose="020F0502020204030204" pitchFamily="34" charset="0"/>
                <a:cs typeface="Arial" panose="020B0604020202020204" pitchFamily="34" charset="0"/>
              </a:rPr>
              <a:t>climat en moyenne via l’aide bilatérale (OCDE) pour </a:t>
            </a:r>
            <a:r>
              <a:rPr lang="fr-FR" sz="2100" b="1" dirty="0">
                <a:solidFill>
                  <a:srgbClr val="FF0000"/>
                </a:solidFill>
                <a:latin typeface="Calibri" panose="020F0502020204030204" pitchFamily="34" charset="0"/>
                <a:cs typeface="Arial" panose="020B0604020202020204" pitchFamily="34" charset="0"/>
              </a:rPr>
              <a:t>l’adaptation</a:t>
            </a:r>
          </a:p>
          <a:p>
            <a:pPr algn="just"/>
            <a:r>
              <a:rPr lang="fr-BE" sz="2100" dirty="0">
                <a:latin typeface="Calibri" panose="020F0502020204030204" pitchFamily="34" charset="0"/>
              </a:rPr>
              <a:t>Les financements climat destines aux pays les plus vulnérables et pauvres reste le parent pauvre de la négociation sur les changements climatiques. Il est impératif que la COP21 démontre que les engagements pris seront tenus et que de nouveaux seront pris pour répondre à l’urgence climatique dans les pays les plus en difficultés.</a:t>
            </a:r>
            <a:endParaRPr lang="fr-FR" sz="2100" dirty="0">
              <a:latin typeface="Calibri" panose="020F0502020204030204" pitchFamily="34" charset="0"/>
            </a:endParaRPr>
          </a:p>
          <a:p>
            <a:endParaRPr lang="fr-FR" dirty="0"/>
          </a:p>
        </p:txBody>
      </p:sp>
    </p:spTree>
    <p:extLst>
      <p:ext uri="{BB962C8B-B14F-4D97-AF65-F5344CB8AC3E}">
        <p14:creationId xmlns:p14="http://schemas.microsoft.com/office/powerpoint/2010/main" val="1356606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631064"/>
            <a:ext cx="8229600" cy="511935"/>
          </a:xfrm>
        </p:spPr>
        <p:txBody>
          <a:bodyPr>
            <a:noAutofit/>
          </a:bodyPr>
          <a:lstStyle/>
          <a:p>
            <a:r>
              <a:rPr lang="fr-FR" sz="2000" b="1" dirty="0">
                <a:latin typeface="Calibri" panose="020F0502020204030204" pitchFamily="34" charset="0"/>
              </a:rPr>
              <a:t>Les questions financières dans les négociations internationales</a:t>
            </a:r>
            <a:endParaRPr lang="fr-FR" sz="2000" dirty="0">
              <a:latin typeface="Calibri" panose="020F0502020204030204" pitchFamily="34" charset="0"/>
            </a:endParaRPr>
          </a:p>
        </p:txBody>
      </p:sp>
      <p:sp>
        <p:nvSpPr>
          <p:cNvPr id="3" name="Espace réservé du contenu 2"/>
          <p:cNvSpPr>
            <a:spLocks noGrp="1"/>
          </p:cNvSpPr>
          <p:nvPr>
            <p:ph idx="1"/>
          </p:nvPr>
        </p:nvSpPr>
        <p:spPr>
          <a:xfrm>
            <a:off x="798490" y="1142999"/>
            <a:ext cx="10650828" cy="5105401"/>
          </a:xfrm>
        </p:spPr>
        <p:txBody>
          <a:bodyPr>
            <a:noAutofit/>
          </a:bodyPr>
          <a:lstStyle/>
          <a:p>
            <a:pPr algn="just"/>
            <a:r>
              <a:rPr lang="fr-FR" sz="1600" b="1" dirty="0">
                <a:latin typeface="Calibri" panose="020F0502020204030204" pitchFamily="34" charset="0"/>
              </a:rPr>
              <a:t>Le Mandat de </a:t>
            </a:r>
            <a:r>
              <a:rPr lang="fr-FR" sz="1600" b="1" dirty="0" smtClean="0">
                <a:latin typeface="Calibri" panose="020F0502020204030204" pitchFamily="34" charset="0"/>
              </a:rPr>
              <a:t>Durban (2011)</a:t>
            </a:r>
            <a:endParaRPr lang="fr-FR" sz="1600" b="1" dirty="0">
              <a:latin typeface="Calibri" panose="020F0502020204030204" pitchFamily="34" charset="0"/>
            </a:endParaRPr>
          </a:p>
          <a:p>
            <a:pPr lvl="1" algn="just"/>
            <a:r>
              <a:rPr lang="fr-FR" sz="1600" dirty="0">
                <a:latin typeface="Calibri" panose="020F0502020204030204" pitchFamily="34" charset="0"/>
              </a:rPr>
              <a:t>Adopter un accord mondial sur les changements climatiques d’ici fin 2015, qui entrera en vigueur d’ici </a:t>
            </a:r>
            <a:r>
              <a:rPr lang="fr-FR" sz="1600" dirty="0" smtClean="0">
                <a:latin typeface="Calibri" panose="020F0502020204030204" pitchFamily="34" charset="0"/>
              </a:rPr>
              <a:t>2020</a:t>
            </a:r>
            <a:endParaRPr lang="fr-FR" sz="1600" dirty="0">
              <a:latin typeface="Calibri" panose="020F0502020204030204" pitchFamily="34" charset="0"/>
            </a:endParaRPr>
          </a:p>
          <a:p>
            <a:pPr lvl="1" algn="just"/>
            <a:r>
              <a:rPr lang="fr-FR" sz="1600" dirty="0">
                <a:latin typeface="Calibri" panose="020F0502020204030204" pitchFamily="34" charset="0"/>
              </a:rPr>
              <a:t>Cet accord doit comprendre un volet « finance </a:t>
            </a:r>
            <a:r>
              <a:rPr lang="fr-FR" sz="1600" dirty="0" smtClean="0">
                <a:latin typeface="Calibri" panose="020F0502020204030204" pitchFamily="34" charset="0"/>
              </a:rPr>
              <a:t>»</a:t>
            </a:r>
          </a:p>
          <a:p>
            <a:pPr lvl="1" algn="just"/>
            <a:endParaRPr lang="fr-FR" sz="1600" dirty="0">
              <a:latin typeface="Calibri" panose="020F0502020204030204" pitchFamily="34" charset="0"/>
            </a:endParaRPr>
          </a:p>
          <a:p>
            <a:pPr algn="just"/>
            <a:r>
              <a:rPr lang="fr-FR" sz="1600" b="1" dirty="0" smtClean="0">
                <a:latin typeface="Calibri" panose="020F0502020204030204" pitchFamily="34" charset="0"/>
              </a:rPr>
              <a:t>Le mandat de Varsovie (2013)</a:t>
            </a:r>
          </a:p>
          <a:p>
            <a:pPr lvl="1" algn="just"/>
            <a:r>
              <a:rPr lang="fr-FR" sz="1600" dirty="0" smtClean="0">
                <a:latin typeface="Calibri" panose="020F0502020204030204" pitchFamily="34" charset="0"/>
              </a:rPr>
              <a:t>Tous les Etats sont invités à proposer leur « contribution » à l’effort global de lutte contre le changement climatique (« INDC »)</a:t>
            </a:r>
          </a:p>
          <a:p>
            <a:pPr lvl="1" algn="just"/>
            <a:r>
              <a:rPr lang="fr-FR" sz="1600" dirty="0" smtClean="0">
                <a:latin typeface="Calibri" panose="020F0502020204030204" pitchFamily="34" charset="0"/>
              </a:rPr>
              <a:t>Dans le cas de l’Afrique et des PMA, il s’agit avant tout d’une opportunité pour valoriser le potentiel en matière de développement des solutions bas carbone, les plans d’adaptation et attirer des financements internationaux</a:t>
            </a:r>
          </a:p>
          <a:p>
            <a:pPr algn="just"/>
            <a:r>
              <a:rPr lang="fr-FR" sz="1600" b="1" dirty="0" smtClean="0">
                <a:latin typeface="Calibri" panose="020F0502020204030204" pitchFamily="34" charset="0"/>
              </a:rPr>
              <a:t>L’enjeu à Paris (2015) </a:t>
            </a:r>
            <a:r>
              <a:rPr lang="fr-FR" sz="1600" dirty="0" smtClean="0">
                <a:latin typeface="Calibri" panose="020F0502020204030204" pitchFamily="34" charset="0"/>
              </a:rPr>
              <a:t>Adopter un accord qui…</a:t>
            </a:r>
          </a:p>
          <a:p>
            <a:pPr lvl="1" algn="just"/>
            <a:r>
              <a:rPr lang="fr-FR" sz="1600" dirty="0" smtClean="0">
                <a:latin typeface="Calibri" panose="020F0502020204030204" pitchFamily="34" charset="0"/>
              </a:rPr>
              <a:t> </a:t>
            </a:r>
            <a:r>
              <a:rPr lang="fr-FR" sz="1600" dirty="0" smtClean="0">
                <a:latin typeface="Calibri" panose="020F0502020204030204" pitchFamily="34" charset="0"/>
              </a:rPr>
              <a:t>Etablit une feuille de route claire et crédible sur comment et quand l’objectif des 100 milliards va être atteint</a:t>
            </a:r>
          </a:p>
          <a:p>
            <a:pPr lvl="1" algn="just"/>
            <a:r>
              <a:rPr lang="fr-BE" sz="1600" dirty="0" smtClean="0">
                <a:latin typeface="Calibri" panose="020F0502020204030204" pitchFamily="34" charset="0"/>
              </a:rPr>
              <a:t>Prendre des engagements nouveaux et chiffrés pour le post 2020</a:t>
            </a:r>
          </a:p>
          <a:p>
            <a:pPr lvl="1" algn="just"/>
            <a:r>
              <a:rPr lang="fr-BE" sz="1600" dirty="0" smtClean="0">
                <a:latin typeface="Calibri" panose="020F0502020204030204" pitchFamily="34" charset="0"/>
              </a:rPr>
              <a:t>Rediriger les subventions aux combustibles conventionnels vers les solutions vertes créatrices d’emplois, accès à l’</a:t>
            </a:r>
            <a:r>
              <a:rPr lang="fr-BE" sz="1600" dirty="0">
                <a:latin typeface="Calibri" panose="020F0502020204030204" pitchFamily="34" charset="0"/>
              </a:rPr>
              <a:t>é</a:t>
            </a:r>
            <a:r>
              <a:rPr lang="fr-BE" sz="1600" dirty="0" smtClean="0">
                <a:latin typeface="Calibri" panose="020F0502020204030204" pitchFamily="34" charset="0"/>
              </a:rPr>
              <a:t>nergie en zone rurale, réduits la pollution etc.</a:t>
            </a:r>
            <a:endParaRPr lang="fr-FR" sz="1600" dirty="0" smtClean="0">
              <a:latin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97FC29A6-D079-5649-8283-9288A980372D}" type="slidenum">
              <a:rPr lang="fr-FR" smtClean="0"/>
              <a:t>7</a:t>
            </a:fld>
            <a:endParaRPr lang="fr-FR"/>
          </a:p>
        </p:txBody>
      </p:sp>
    </p:spTree>
    <p:extLst>
      <p:ext uri="{BB962C8B-B14F-4D97-AF65-F5344CB8AC3E}">
        <p14:creationId xmlns:p14="http://schemas.microsoft.com/office/powerpoint/2010/main" val="3256253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latin typeface="Calibri" panose="020F0502020204030204" pitchFamily="34" charset="0"/>
                <a:cs typeface="Arial" panose="020B0604020202020204" pitchFamily="34" charset="0"/>
              </a:rPr>
              <a:t>LES QUESTIONS FINANCIÈRES DANS LES NÉGOCIATIONS INTERNATIONALES</a:t>
            </a:r>
            <a:endParaRPr lang="fr-FR" sz="1800" dirty="0">
              <a:latin typeface="Calibri" panose="020F0502020204030204" pitchFamily="34" charset="0"/>
              <a:cs typeface="Arial" panose="020B0604020202020204" pitchFamily="34" charset="0"/>
            </a:endParaRPr>
          </a:p>
        </p:txBody>
      </p:sp>
      <p:sp>
        <p:nvSpPr>
          <p:cNvPr id="3" name="Espace réservé du contenu 2"/>
          <p:cNvSpPr>
            <a:spLocks noGrp="1"/>
          </p:cNvSpPr>
          <p:nvPr>
            <p:ph idx="1"/>
          </p:nvPr>
        </p:nvSpPr>
        <p:spPr>
          <a:xfrm>
            <a:off x="888642" y="2556932"/>
            <a:ext cx="10496281" cy="3689322"/>
          </a:xfrm>
        </p:spPr>
        <p:txBody>
          <a:bodyPr>
            <a:noAutofit/>
          </a:bodyPr>
          <a:lstStyle/>
          <a:p>
            <a:pPr algn="just"/>
            <a:r>
              <a:rPr lang="fr-FR" sz="1600" b="1" dirty="0">
                <a:latin typeface="Calibri" panose="020F0502020204030204" pitchFamily="34" charset="0"/>
                <a:cs typeface="Arial" panose="020B0604020202020204" pitchFamily="34" charset="0"/>
              </a:rPr>
              <a:t>La promesse des 100 milliards de dollars par an d’ici 2020 </a:t>
            </a:r>
            <a:r>
              <a:rPr lang="fr-FR" sz="1600" b="1" dirty="0" smtClean="0">
                <a:latin typeface="Calibri" panose="020F0502020204030204" pitchFamily="34" charset="0"/>
                <a:cs typeface="Arial" panose="020B0604020202020204" pitchFamily="34" charset="0"/>
              </a:rPr>
              <a:t>(Copenhague 2009)</a:t>
            </a:r>
            <a:endParaRPr lang="fr-FR" sz="1600" b="1" dirty="0">
              <a:latin typeface="Calibri" panose="020F0502020204030204" pitchFamily="34" charset="0"/>
              <a:cs typeface="Arial" panose="020B0604020202020204" pitchFamily="34" charset="0"/>
            </a:endParaRPr>
          </a:p>
          <a:p>
            <a:pPr lvl="1" algn="just"/>
            <a:r>
              <a:rPr lang="fr-FR" sz="1600" dirty="0">
                <a:latin typeface="Calibri" panose="020F0502020204030204" pitchFamily="34" charset="0"/>
                <a:cs typeface="Arial" panose="020B0604020202020204" pitchFamily="34" charset="0"/>
              </a:rPr>
              <a:t>Diverses sources: publiques, privées et innovantes</a:t>
            </a:r>
          </a:p>
          <a:p>
            <a:pPr lvl="1" algn="just"/>
            <a:r>
              <a:rPr lang="fr-FR" sz="1600" b="1" dirty="0">
                <a:solidFill>
                  <a:srgbClr val="FF0000"/>
                </a:solidFill>
                <a:latin typeface="Calibri" panose="020F0502020204030204" pitchFamily="34" charset="0"/>
                <a:cs typeface="Arial" panose="020B0604020202020204" pitchFamily="34" charset="0"/>
              </a:rPr>
              <a:t>Aucune certitude à ce jour sur la tenue des engagements</a:t>
            </a:r>
            <a:r>
              <a:rPr lang="fr-FR" sz="1600" dirty="0">
                <a:latin typeface="Calibri" panose="020F0502020204030204" pitchFamily="34" charset="0"/>
                <a:cs typeface="Arial" panose="020B0604020202020204" pitchFamily="34" charset="0"/>
              </a:rPr>
              <a:t> à 2020, et le contenu des 100 milliards (quelle partie de financements publics?)</a:t>
            </a:r>
          </a:p>
          <a:p>
            <a:pPr lvl="1" algn="just"/>
            <a:r>
              <a:rPr lang="fr-FR" sz="1600" dirty="0">
                <a:latin typeface="Calibri" panose="020F0502020204030204" pitchFamily="34" charset="0"/>
                <a:cs typeface="Arial" panose="020B0604020202020204" pitchFamily="34" charset="0"/>
              </a:rPr>
              <a:t>Des financements nouveaux mais surtout grâce à une </a:t>
            </a:r>
            <a:r>
              <a:rPr lang="fr-FR" sz="1600" b="1" dirty="0">
                <a:solidFill>
                  <a:srgbClr val="FF0000"/>
                </a:solidFill>
                <a:latin typeface="Calibri" panose="020F0502020204030204" pitchFamily="34" charset="0"/>
                <a:cs typeface="Arial" panose="020B0604020202020204" pitchFamily="34" charset="0"/>
              </a:rPr>
              <a:t>redirection de l’APD </a:t>
            </a:r>
            <a:r>
              <a:rPr lang="fr-FR" sz="1600" dirty="0">
                <a:latin typeface="Calibri" panose="020F0502020204030204" pitchFamily="34" charset="0"/>
                <a:cs typeface="Arial" panose="020B0604020202020204" pitchFamily="34" charset="0"/>
              </a:rPr>
              <a:t>(stagnante</a:t>
            </a:r>
            <a:r>
              <a:rPr lang="fr-FR" sz="1600" dirty="0" smtClean="0">
                <a:latin typeface="Calibri" panose="020F0502020204030204" pitchFamily="34" charset="0"/>
                <a:cs typeface="Arial" panose="020B0604020202020204" pitchFamily="34" charset="0"/>
              </a:rPr>
              <a:t>)</a:t>
            </a:r>
            <a:endParaRPr lang="fr-FR" sz="1600" dirty="0">
              <a:latin typeface="Calibri" panose="020F0502020204030204" pitchFamily="34" charset="0"/>
              <a:cs typeface="Arial" panose="020B0604020202020204" pitchFamily="34" charset="0"/>
            </a:endParaRPr>
          </a:p>
          <a:p>
            <a:pPr algn="just"/>
            <a:r>
              <a:rPr lang="fr-FR" sz="1600" b="1" dirty="0">
                <a:latin typeface="Calibri" panose="020F0502020204030204" pitchFamily="34" charset="0"/>
                <a:cs typeface="Arial" panose="020B0604020202020204" pitchFamily="34" charset="0"/>
              </a:rPr>
              <a:t>Le Fonds Vert Climat (GCF)</a:t>
            </a:r>
          </a:p>
          <a:p>
            <a:pPr lvl="1" algn="just"/>
            <a:r>
              <a:rPr lang="fr-FR" sz="1600" dirty="0">
                <a:latin typeface="Calibri" panose="020F0502020204030204" pitchFamily="34" charset="0"/>
                <a:cs typeface="Arial" panose="020B0604020202020204" pitchFamily="34" charset="0"/>
              </a:rPr>
              <a:t>Un fonds qui se veut innovant (CA équilibrée nord/sud, accès direct) </a:t>
            </a:r>
          </a:p>
          <a:p>
            <a:pPr lvl="1" algn="just"/>
            <a:r>
              <a:rPr lang="fr-FR" sz="1600" dirty="0">
                <a:latin typeface="Calibri" panose="020F0502020204030204" pitchFamily="34" charset="0"/>
                <a:cs typeface="Arial" panose="020B0604020202020204" pitchFamily="34" charset="0"/>
              </a:rPr>
              <a:t>Un fonds qui garantit l’allocation </a:t>
            </a:r>
            <a:r>
              <a:rPr lang="fr-FR" sz="1600" b="1" dirty="0">
                <a:solidFill>
                  <a:srgbClr val="FF0000"/>
                </a:solidFill>
                <a:latin typeface="Calibri" panose="020F0502020204030204" pitchFamily="34" charset="0"/>
                <a:cs typeface="Arial" panose="020B0604020202020204" pitchFamily="34" charset="0"/>
              </a:rPr>
              <a:t>de 50% pour l’adaptation dont 50% pour les PMA, îles et pays africains</a:t>
            </a:r>
            <a:r>
              <a:rPr lang="fr-FR" sz="1600" dirty="0">
                <a:latin typeface="Calibri" panose="020F0502020204030204" pitchFamily="34" charset="0"/>
                <a:cs typeface="Arial" panose="020B0604020202020204" pitchFamily="34" charset="0"/>
              </a:rPr>
              <a:t>)</a:t>
            </a:r>
          </a:p>
          <a:p>
            <a:pPr lvl="1" algn="just"/>
            <a:r>
              <a:rPr lang="fr-FR" sz="1600" dirty="0">
                <a:latin typeface="Calibri" panose="020F0502020204030204" pitchFamily="34" charset="0"/>
                <a:cs typeface="Arial" panose="020B0604020202020204" pitchFamily="34" charset="0"/>
              </a:rPr>
              <a:t>120 décisions depuis sa création + </a:t>
            </a:r>
            <a:r>
              <a:rPr lang="fr-FR" sz="1600" b="1" dirty="0">
                <a:solidFill>
                  <a:srgbClr val="FF0000"/>
                </a:solidFill>
                <a:latin typeface="Calibri" panose="020F0502020204030204" pitchFamily="34" charset="0"/>
                <a:cs typeface="Arial" panose="020B0604020202020204" pitchFamily="34" charset="0"/>
              </a:rPr>
              <a:t>USD 10.2 milliards de capitalisation </a:t>
            </a:r>
            <a:r>
              <a:rPr lang="fr-FR" sz="1600" dirty="0">
                <a:latin typeface="Calibri" panose="020F0502020204030204" pitchFamily="34" charset="0"/>
                <a:cs typeface="Arial" panose="020B0604020202020204" pitchFamily="34" charset="0"/>
              </a:rPr>
              <a:t>(Décembre 2014)</a:t>
            </a:r>
          </a:p>
          <a:p>
            <a:endParaRPr lang="fr-FR" sz="18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1158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latin typeface="Calibri" panose="020F0502020204030204" pitchFamily="34" charset="0"/>
              </a:rPr>
              <a:t>Les questions financières dans les négociations internationales</a:t>
            </a:r>
            <a:endParaRPr lang="fr-FR" sz="2000" dirty="0"/>
          </a:p>
        </p:txBody>
      </p:sp>
      <p:sp>
        <p:nvSpPr>
          <p:cNvPr id="3" name="Espace réservé du contenu 2"/>
          <p:cNvSpPr>
            <a:spLocks noGrp="1"/>
          </p:cNvSpPr>
          <p:nvPr>
            <p:ph idx="1"/>
          </p:nvPr>
        </p:nvSpPr>
        <p:spPr/>
        <p:txBody>
          <a:bodyPr/>
          <a:lstStyle/>
          <a:p>
            <a:pPr algn="just"/>
            <a:r>
              <a:rPr lang="fr-FR" b="1" dirty="0">
                <a:latin typeface="Calibri" panose="020F0502020204030204" pitchFamily="34" charset="0"/>
              </a:rPr>
              <a:t>Le Comité Permanent des Finances </a:t>
            </a:r>
          </a:p>
          <a:p>
            <a:pPr lvl="1" algn="just"/>
            <a:r>
              <a:rPr lang="fr-FR" sz="2400" dirty="0">
                <a:latin typeface="Calibri" panose="020F0502020204030204" pitchFamily="34" charset="0"/>
              </a:rPr>
              <a:t>Travaille sur la </a:t>
            </a:r>
            <a:r>
              <a:rPr lang="fr-FR" sz="2400" b="1" dirty="0">
                <a:solidFill>
                  <a:srgbClr val="FF0000"/>
                </a:solidFill>
                <a:latin typeface="Calibri" panose="020F0502020204030204" pitchFamily="34" charset="0"/>
              </a:rPr>
              <a:t>cohérence</a:t>
            </a:r>
            <a:r>
              <a:rPr lang="fr-FR" sz="2400" dirty="0">
                <a:latin typeface="Calibri" panose="020F0502020204030204" pitchFamily="34" charset="0"/>
              </a:rPr>
              <a:t> et </a:t>
            </a:r>
            <a:r>
              <a:rPr lang="fr-FR" sz="2400" b="1" dirty="0">
                <a:solidFill>
                  <a:srgbClr val="FF0000"/>
                </a:solidFill>
                <a:latin typeface="Calibri" panose="020F0502020204030204" pitchFamily="34" charset="0"/>
              </a:rPr>
              <a:t>la  coordination </a:t>
            </a:r>
            <a:r>
              <a:rPr lang="fr-FR" sz="2400" dirty="0">
                <a:latin typeface="Calibri" panose="020F0502020204030204" pitchFamily="34" charset="0"/>
              </a:rPr>
              <a:t>des flux</a:t>
            </a:r>
          </a:p>
          <a:p>
            <a:pPr lvl="1" algn="just"/>
            <a:r>
              <a:rPr lang="fr-FR" sz="2400" dirty="0">
                <a:latin typeface="Calibri" panose="020F0502020204030204" pitchFamily="34" charset="0"/>
              </a:rPr>
              <a:t>Travaille sur la </a:t>
            </a:r>
            <a:r>
              <a:rPr lang="fr-FR" sz="2400" b="1" dirty="0">
                <a:solidFill>
                  <a:srgbClr val="FF0000"/>
                </a:solidFill>
                <a:latin typeface="Calibri" panose="020F0502020204030204" pitchFamily="34" charset="0"/>
              </a:rPr>
              <a:t>comptabilisation</a:t>
            </a:r>
            <a:r>
              <a:rPr lang="fr-FR" sz="2400" dirty="0">
                <a:latin typeface="Calibri" panose="020F0502020204030204" pitchFamily="34" charset="0"/>
              </a:rPr>
              <a:t> et l’</a:t>
            </a:r>
            <a:r>
              <a:rPr lang="fr-FR" sz="2400" b="1" dirty="0">
                <a:solidFill>
                  <a:srgbClr val="FF0000"/>
                </a:solidFill>
                <a:latin typeface="Calibri" panose="020F0502020204030204" pitchFamily="34" charset="0"/>
              </a:rPr>
              <a:t>évaluation</a:t>
            </a:r>
            <a:r>
              <a:rPr lang="fr-FR" sz="2400" dirty="0">
                <a:latin typeface="Calibri" panose="020F0502020204030204" pitchFamily="34" charset="0"/>
              </a:rPr>
              <a:t> des flux</a:t>
            </a:r>
          </a:p>
          <a:p>
            <a:pPr lvl="1" algn="just"/>
            <a:r>
              <a:rPr lang="fr-FR" sz="2400" dirty="0">
                <a:latin typeface="Calibri" panose="020F0502020204030204" pitchFamily="34" charset="0"/>
              </a:rPr>
              <a:t>Travaille </a:t>
            </a:r>
            <a:r>
              <a:rPr lang="fr-FR" sz="2400" b="1" dirty="0">
                <a:latin typeface="Calibri" panose="020F0502020204030204" pitchFamily="34" charset="0"/>
              </a:rPr>
              <a:t>– bientôt  </a:t>
            </a:r>
            <a:r>
              <a:rPr lang="fr-FR" sz="2400" dirty="0">
                <a:latin typeface="Calibri" panose="020F0502020204030204" pitchFamily="34" charset="0"/>
              </a:rPr>
              <a:t>– sur la </a:t>
            </a:r>
            <a:r>
              <a:rPr lang="fr-FR" sz="2400" b="1" u="sng" dirty="0">
                <a:solidFill>
                  <a:srgbClr val="FF0000"/>
                </a:solidFill>
                <a:latin typeface="Calibri" panose="020F0502020204030204" pitchFamily="34" charset="0"/>
              </a:rPr>
              <a:t>mobilisation des ressources</a:t>
            </a:r>
          </a:p>
          <a:p>
            <a:r>
              <a:rPr lang="fr-BE" dirty="0" smtClean="0"/>
              <a:t> </a:t>
            </a:r>
            <a:endParaRPr lang="fr-FR" dirty="0"/>
          </a:p>
        </p:txBody>
      </p:sp>
    </p:spTree>
    <p:extLst>
      <p:ext uri="{BB962C8B-B14F-4D97-AF65-F5344CB8AC3E}">
        <p14:creationId xmlns:p14="http://schemas.microsoft.com/office/powerpoint/2010/main" val="14603540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274</TotalTime>
  <Words>974</Words>
  <Application>Microsoft Office PowerPoint</Application>
  <PresentationFormat>Grand écran</PresentationFormat>
  <Paragraphs>82</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ＭＳ Ｐゴシック</vt:lpstr>
      <vt:lpstr>Arial</vt:lpstr>
      <vt:lpstr>Calibri</vt:lpstr>
      <vt:lpstr>Garamond</vt:lpstr>
      <vt:lpstr>Organique</vt:lpstr>
      <vt:lpstr>VERS LA COP21 QUELS ENJEUX FINANCIERS POUR L’AFRIQUE PARIS CLIMAT 2015</vt:lpstr>
      <vt:lpstr>Introduction</vt:lpstr>
      <vt:lpstr>L’Accord de Paris 2015 doit être celui  qui finance la lutte contre les changements climatiques dans les pays les plus pauvres et les plus vulnérables</vt:lpstr>
      <vt:lpstr>LES BESOINS FINANCIERS POUR LUTTER CONTRE LE DÉREGLEMENT CLIMATIQUE EN AFRIQUE</vt:lpstr>
      <vt:lpstr>BESOINS (SUITE)</vt:lpstr>
      <vt:lpstr>LES FLUX FINANCIERS VERS L’AFRIQUE SUBSAHARIENNE</vt:lpstr>
      <vt:lpstr>Les questions financières dans les négociations internationales</vt:lpstr>
      <vt:lpstr>LES QUESTIONS FINANCIÈRES DANS LES NÉGOCIATIONS INTERNATIONALES</vt:lpstr>
      <vt:lpstr>Les questions financières dans les négociations internationales</vt:lpstr>
      <vt:lpstr>Recommandations</vt:lpstr>
      <vt:lpstr>Recommandations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 LA COP21 QUELS ENJEUX FINANCIERS POUR L’AFRIQUE</dc:title>
  <dc:creator>Windows User</dc:creator>
  <cp:lastModifiedBy>Maiga Mouhamadou</cp:lastModifiedBy>
  <cp:revision>33</cp:revision>
  <dcterms:created xsi:type="dcterms:W3CDTF">2015-06-23T14:19:22Z</dcterms:created>
  <dcterms:modified xsi:type="dcterms:W3CDTF">2015-10-09T06:41:02Z</dcterms:modified>
</cp:coreProperties>
</file>