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36"/>
  </p:notesMasterIdLst>
  <p:sldIdLst>
    <p:sldId id="256" r:id="rId2"/>
    <p:sldId id="258" r:id="rId3"/>
    <p:sldId id="28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7" r:id="rId23"/>
    <p:sldId id="277" r:id="rId24"/>
    <p:sldId id="280" r:id="rId25"/>
    <p:sldId id="281" r:id="rId26"/>
    <p:sldId id="282" r:id="rId27"/>
    <p:sldId id="283" r:id="rId28"/>
    <p:sldId id="284" r:id="rId29"/>
    <p:sldId id="285" r:id="rId30"/>
    <p:sldId id="288" r:id="rId31"/>
    <p:sldId id="289" r:id="rId32"/>
    <p:sldId id="290" r:id="rId33"/>
    <p:sldId id="291" r:id="rId34"/>
    <p:sldId id="27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611" autoAdjust="0"/>
  </p:normalViewPr>
  <p:slideViewPr>
    <p:cSldViewPr snapToGrid="0" snapToObjects="1">
      <p:cViewPr varScale="1">
        <p:scale>
          <a:sx n="62" d="100"/>
          <a:sy n="62" d="100"/>
        </p:scale>
        <p:origin x="-72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F83E11-B502-204A-B46E-B910D2C60797}" type="datetimeFigureOut">
              <a:rPr lang="en-US" smtClean="0"/>
              <a:pPr/>
              <a:t>10/9/2015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F6F19-A5A3-7944-A862-F4053DCEDE38}" type="slidenum">
              <a:rPr lang="en-US" smtClean="0"/>
              <a:pPr/>
              <a:t>‹N°›</a:t>
            </a:fld>
            <a:endParaRPr lang="en-US"/>
          </a:p>
        </p:txBody>
      </p:sp>
    </p:spTree>
    <p:extLst>
      <p:ext uri="{BB962C8B-B14F-4D97-AF65-F5344CB8AC3E}">
        <p14:creationId xmlns:p14="http://schemas.microsoft.com/office/powerpoint/2010/main" xmlns="" val="2847081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45333C-EDC1-AC4F-8598-8A1DBC8F62E1}" type="slidenum">
              <a:rPr lang="en-GB"/>
              <a:pPr>
                <a:defRPr/>
              </a:pPr>
              <a:t>34</a:t>
            </a:fld>
            <a:endParaRPr lang="en-GB"/>
          </a:p>
        </p:txBody>
      </p:sp>
      <p:sp>
        <p:nvSpPr>
          <p:cNvPr id="3194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19491" name="Rectangle 3"/>
          <p:cNvSpPr>
            <a:spLocks noGrp="1" noChangeArrowheads="1"/>
          </p:cNvSpPr>
          <p:nvPr>
            <p:ph type="body" idx="1"/>
          </p:nvPr>
        </p:nvSpPr>
        <p:spPr/>
        <p:txBody>
          <a:bodyPr/>
          <a:lstStyle/>
          <a:p>
            <a:pPr eaLnBrk="1" hangingPunct="1">
              <a:defRPr/>
            </a:pPr>
            <a:endParaRPr lang="da-DK" dirty="0" smtClean="0">
              <a:cs typeface="+mn-cs"/>
            </a:endParaRPr>
          </a:p>
        </p:txBody>
      </p:sp>
    </p:spTree>
    <p:extLst>
      <p:ext uri="{BB962C8B-B14F-4D97-AF65-F5344CB8AC3E}">
        <p14:creationId xmlns:p14="http://schemas.microsoft.com/office/powerpoint/2010/main" xmlns="" val="341661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C3B97D9-09F4-3944-9484-1C11A02DEE6F}"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8377C-EDF9-F248-B2A8-75C43B717A33}"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355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3B97D9-09F4-3944-9484-1C11A02DEE6F}"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174524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3B97D9-09F4-3944-9484-1C11A02DEE6F}"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130208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3B97D9-09F4-3944-9484-1C11A02DEE6F}"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215096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3B97D9-09F4-3944-9484-1C11A02DEE6F}"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8377C-EDF9-F248-B2A8-75C43B717A33}"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8487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C3B97D9-09F4-3944-9484-1C11A02DEE6F}"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257885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C3B97D9-09F4-3944-9484-1C11A02DEE6F}" type="datetimeFigureOut">
              <a:rPr lang="en-US" smtClean="0"/>
              <a:pPr/>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220310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C3B97D9-09F4-3944-9484-1C11A02DEE6F}" type="datetimeFigureOut">
              <a:rPr lang="en-US" smtClean="0"/>
              <a:pPr/>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3816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C3B97D9-09F4-3944-9484-1C11A02DEE6F}" type="datetimeFigureOut">
              <a:rPr lang="en-US" smtClean="0"/>
              <a:pPr/>
              <a:t>10/9/2015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301726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C3B97D9-09F4-3944-9484-1C11A02DEE6F}" type="datetimeFigureOut">
              <a:rPr lang="en-US" smtClean="0"/>
              <a:pPr/>
              <a:t>10/9/2015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109174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C3B97D9-09F4-3944-9484-1C11A02DEE6F}"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8377C-EDF9-F248-B2A8-75C43B717A33}" type="slidenum">
              <a:rPr lang="en-US" smtClean="0"/>
              <a:pPr/>
              <a:t>‹N°›</a:t>
            </a:fld>
            <a:endParaRPr lang="en-US"/>
          </a:p>
        </p:txBody>
      </p:sp>
    </p:spTree>
    <p:extLst>
      <p:ext uri="{BB962C8B-B14F-4D97-AF65-F5344CB8AC3E}">
        <p14:creationId xmlns:p14="http://schemas.microsoft.com/office/powerpoint/2010/main" xmlns="" val="374227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C3B97D9-09F4-3944-9484-1C11A02DEE6F}" type="datetimeFigureOut">
              <a:rPr lang="en-US" smtClean="0"/>
              <a:pPr/>
              <a:t>10/9/2015</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D88377C-EDF9-F248-B2A8-75C43B717A33}" type="slidenum">
              <a:rPr lang="en-US" smtClean="0"/>
              <a:pPr/>
              <a:t>‹N°›</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29165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524" y="2146792"/>
            <a:ext cx="7891480" cy="2301240"/>
          </a:xfrm>
        </p:spPr>
        <p:txBody>
          <a:bodyPr anchor="ctr">
            <a:noAutofit/>
          </a:bodyPr>
          <a:lstStyle/>
          <a:p>
            <a:pPr algn="ctr"/>
            <a:r>
              <a:rPr lang="fr-FR" sz="2400" dirty="0" smtClean="0"/>
              <a:t>Point sur le processus de négociation de l’accord de Paris et perspectives</a:t>
            </a:r>
            <a:br>
              <a:rPr lang="fr-FR" sz="2400" dirty="0" smtClean="0"/>
            </a:br>
            <a:r>
              <a:rPr lang="fr-FR" sz="2400" dirty="0"/>
              <a:t/>
            </a:r>
            <a:br>
              <a:rPr lang="fr-FR" sz="2400" dirty="0"/>
            </a:br>
            <a:r>
              <a:rPr lang="fr-FR" sz="2400" dirty="0" smtClean="0"/>
              <a:t>Lassina Coulibaly</a:t>
            </a:r>
            <a:endParaRPr lang="fr-FR" sz="2400" dirty="0"/>
          </a:p>
        </p:txBody>
      </p:sp>
      <p:sp>
        <p:nvSpPr>
          <p:cNvPr id="3" name="Subtitle 2"/>
          <p:cNvSpPr>
            <a:spLocks noGrp="1"/>
          </p:cNvSpPr>
          <p:nvPr>
            <p:ph type="subTitle" idx="1"/>
          </p:nvPr>
        </p:nvSpPr>
        <p:spPr>
          <a:xfrm>
            <a:off x="264564" y="1544812"/>
            <a:ext cx="8479283" cy="1752600"/>
          </a:xfrm>
        </p:spPr>
        <p:txBody>
          <a:bodyPr anchor="ctr">
            <a:normAutofit/>
          </a:bodyPr>
          <a:lstStyle/>
          <a:p>
            <a:pPr algn="ctr"/>
            <a:endParaRPr lang="fr-FR" sz="1600" dirty="0"/>
          </a:p>
        </p:txBody>
      </p:sp>
    </p:spTree>
    <p:extLst>
      <p:ext uri="{BB962C8B-B14F-4D97-AF65-F5344CB8AC3E}">
        <p14:creationId xmlns:p14="http://schemas.microsoft.com/office/powerpoint/2010/main" xmlns="" val="444181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Definitions</a:t>
            </a:r>
            <a:endParaRPr lang="en-US" dirty="0"/>
          </a:p>
        </p:txBody>
      </p:sp>
      <p:sp>
        <p:nvSpPr>
          <p:cNvPr id="8" name="Content Placeholder 7"/>
          <p:cNvSpPr>
            <a:spLocks noGrp="1"/>
          </p:cNvSpPr>
          <p:nvPr>
            <p:ph idx="1"/>
          </p:nvPr>
        </p:nvSpPr>
        <p:spPr/>
        <p:txBody>
          <a:bodyPr/>
          <a:lstStyle/>
          <a:p>
            <a:r>
              <a:rPr lang="fr-FR" dirty="0" smtClean="0"/>
              <a:t>Probablement à la fin</a:t>
            </a:r>
          </a:p>
          <a:p>
            <a:r>
              <a:rPr lang="fr-FR" dirty="0" smtClean="0"/>
              <a:t> Concepts possibles : Partie, finance climatique?</a:t>
            </a:r>
          </a:p>
          <a:p>
            <a:r>
              <a:rPr lang="fr-FR" dirty="0"/>
              <a:t>C</a:t>
            </a:r>
            <a:r>
              <a:rPr lang="fr-FR" dirty="0" smtClean="0"/>
              <a:t>larté nécessaire sur les concepts que NOUS voulons voir clarifier. </a:t>
            </a:r>
          </a:p>
          <a:p>
            <a:pPr marL="0" indent="0">
              <a:buNone/>
            </a:pPr>
            <a:endParaRPr lang="fr-FR" dirty="0"/>
          </a:p>
        </p:txBody>
      </p:sp>
    </p:spTree>
    <p:extLst>
      <p:ext uri="{BB962C8B-B14F-4D97-AF65-F5344CB8AC3E}">
        <p14:creationId xmlns:p14="http://schemas.microsoft.com/office/powerpoint/2010/main" xmlns="" val="18713227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5"/>
            <a:ext cx="7543800" cy="808666"/>
          </a:xfrm>
        </p:spPr>
        <p:txBody>
          <a:bodyPr/>
          <a:lstStyle/>
          <a:p>
            <a:r>
              <a:rPr lang="fr-FR" dirty="0" smtClean="0"/>
              <a:t>Objectif</a:t>
            </a:r>
            <a:endParaRPr lang="fr-FR" dirty="0"/>
          </a:p>
        </p:txBody>
      </p:sp>
      <p:sp>
        <p:nvSpPr>
          <p:cNvPr id="8" name="Content Placeholder 7"/>
          <p:cNvSpPr>
            <a:spLocks noGrp="1"/>
          </p:cNvSpPr>
          <p:nvPr>
            <p:ph idx="1"/>
          </p:nvPr>
        </p:nvSpPr>
        <p:spPr>
          <a:xfrm>
            <a:off x="250825" y="1313765"/>
            <a:ext cx="8776670" cy="4815535"/>
          </a:xfrm>
        </p:spPr>
        <p:txBody>
          <a:bodyPr>
            <a:normAutofit/>
          </a:bodyPr>
          <a:lstStyle/>
          <a:p>
            <a:r>
              <a:rPr lang="fr-FR" sz="1800" dirty="0" smtClean="0"/>
              <a:t>Section C “Objectifs/Généralités” ou pas? </a:t>
            </a:r>
          </a:p>
          <a:p>
            <a:r>
              <a:rPr lang="fr-FR" sz="1800" dirty="0" smtClean="0"/>
              <a:t>Section “Objectifs/Généralités” ou “Principes”</a:t>
            </a:r>
          </a:p>
          <a:p>
            <a:r>
              <a:rPr lang="fr-FR" sz="1800" dirty="0" smtClean="0"/>
              <a:t>Eléments de contenu :</a:t>
            </a:r>
          </a:p>
          <a:p>
            <a:pPr lvl="1"/>
            <a:r>
              <a:rPr lang="fr-FR" sz="1600" dirty="0" smtClean="0"/>
              <a:t>référence à l'article 2 de la Convention ou sa traduction dans des contextes plus spécifiques de l’accord de Paris, sans toutefois le reproduire textuellement. </a:t>
            </a:r>
          </a:p>
          <a:p>
            <a:pPr lvl="1"/>
            <a:r>
              <a:rPr lang="fr-FR" sz="1600" dirty="0"/>
              <a:t>r</a:t>
            </a:r>
            <a:r>
              <a:rPr lang="fr-FR" sz="1600" dirty="0" smtClean="0"/>
              <a:t>éférence explicite </a:t>
            </a:r>
            <a:r>
              <a:rPr lang="fr-FR" sz="1600" dirty="0"/>
              <a:t>au </a:t>
            </a:r>
            <a:r>
              <a:rPr lang="fr-FR" sz="1600" dirty="0" smtClean="0"/>
              <a:t>développement durable, l'éradication de la pauvreté et la sécurité alimentaire. </a:t>
            </a:r>
          </a:p>
          <a:p>
            <a:pPr lvl="1"/>
            <a:r>
              <a:rPr lang="fr-FR" sz="1600" dirty="0" smtClean="0"/>
              <a:t>référence à la limitation de l'augmentation de la température globale.</a:t>
            </a:r>
          </a:p>
          <a:p>
            <a:pPr lvl="1"/>
            <a:r>
              <a:rPr lang="fr-FR" sz="1600" dirty="0" smtClean="0"/>
              <a:t>établir un objectif pour l'action et décrire une voie vers la réalisation de cet objectif et reconnaître les liens entre les domaines de l'action et du soutien. </a:t>
            </a:r>
          </a:p>
          <a:p>
            <a:pPr lvl="1"/>
            <a:r>
              <a:rPr lang="fr-FR" sz="1600" dirty="0" smtClean="0"/>
              <a:t>souligner l'importance de l'action et transmettre une vision transformationnelle à l'action pour lutter contre les changements climatiques. </a:t>
            </a:r>
          </a:p>
          <a:p>
            <a:r>
              <a:rPr lang="fr-FR" sz="1800" dirty="0" smtClean="0"/>
              <a:t>Préoccupations que la longue liste de questions proposées pourrait se traduire par une disposition de chevauchement trop complexe avec d'autres dispositions opérationnelles de l’accord susceptible de conduire à des interprétations contradictoires.</a:t>
            </a:r>
          </a:p>
          <a:p>
            <a:endParaRPr lang="fr-FR" sz="1800" dirty="0" smtClean="0"/>
          </a:p>
          <a:p>
            <a:pPr marL="0" indent="0">
              <a:buNone/>
            </a:pPr>
            <a:endParaRPr lang="fr-FR" sz="1800" dirty="0" smtClean="0"/>
          </a:p>
        </p:txBody>
      </p:sp>
    </p:spTree>
    <p:extLst>
      <p:ext uri="{BB962C8B-B14F-4D97-AF65-F5344CB8AC3E}">
        <p14:creationId xmlns:p14="http://schemas.microsoft.com/office/powerpoint/2010/main" xmlns="" val="2874596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5"/>
            <a:ext cx="7543800" cy="858908"/>
          </a:xfrm>
        </p:spPr>
        <p:txBody>
          <a:bodyPr/>
          <a:lstStyle/>
          <a:p>
            <a:r>
              <a:rPr lang="fr-FR" dirty="0" smtClean="0"/>
              <a:t>Atténuation</a:t>
            </a:r>
            <a:endParaRPr lang="fr-FR" dirty="0"/>
          </a:p>
        </p:txBody>
      </p:sp>
      <p:sp>
        <p:nvSpPr>
          <p:cNvPr id="8" name="Content Placeholder 7"/>
          <p:cNvSpPr>
            <a:spLocks noGrp="1"/>
          </p:cNvSpPr>
          <p:nvPr>
            <p:ph sz="half" idx="1"/>
          </p:nvPr>
        </p:nvSpPr>
        <p:spPr>
          <a:xfrm>
            <a:off x="228600" y="1403774"/>
            <a:ext cx="4267200" cy="5018289"/>
          </a:xfrm>
        </p:spPr>
        <p:txBody>
          <a:bodyPr>
            <a:normAutofit/>
          </a:bodyPr>
          <a:lstStyle/>
          <a:p>
            <a:pPr marL="0" indent="0">
              <a:buNone/>
            </a:pPr>
            <a:r>
              <a:rPr lang="fr-FR" sz="2400" dirty="0" smtClean="0"/>
              <a:t> </a:t>
            </a:r>
            <a:r>
              <a:rPr lang="fr-FR" sz="2000" b="1" i="1" dirty="0" smtClean="0"/>
              <a:t>Structure et contenu de l’outil des co-présidents </a:t>
            </a:r>
            <a:endParaRPr lang="fr-FR" sz="2400" b="1" i="1" dirty="0" smtClean="0"/>
          </a:p>
          <a:p>
            <a:r>
              <a:rPr lang="fr-FR" sz="2400" dirty="0" smtClean="0"/>
              <a:t>Article 3 : Efforts collectifs </a:t>
            </a:r>
          </a:p>
          <a:p>
            <a:r>
              <a:rPr lang="fr-FR" sz="2400" dirty="0" smtClean="0"/>
              <a:t>Article 4: Efforts individuels</a:t>
            </a:r>
          </a:p>
          <a:p>
            <a:r>
              <a:rPr lang="fr-FR" sz="2400" dirty="0" smtClean="0"/>
              <a:t>Article 5: Implémentation conjointe </a:t>
            </a:r>
          </a:p>
          <a:p>
            <a:r>
              <a:rPr lang="fr-FR" sz="2400" dirty="0" smtClean="0"/>
              <a:t>Article 6: Progression </a:t>
            </a:r>
          </a:p>
          <a:p>
            <a:r>
              <a:rPr lang="fr-FR" sz="2400" dirty="0" smtClean="0"/>
              <a:t>Article 7: Ambition </a:t>
            </a:r>
          </a:p>
          <a:p>
            <a:endParaRPr lang="fr-FR" sz="2400" dirty="0"/>
          </a:p>
        </p:txBody>
      </p:sp>
      <p:sp>
        <p:nvSpPr>
          <p:cNvPr id="9" name="Content Placeholder 8"/>
          <p:cNvSpPr>
            <a:spLocks noGrp="1"/>
          </p:cNvSpPr>
          <p:nvPr>
            <p:ph sz="half" idx="2"/>
          </p:nvPr>
        </p:nvSpPr>
        <p:spPr>
          <a:xfrm>
            <a:off x="4648200" y="1403774"/>
            <a:ext cx="4267200" cy="5018289"/>
          </a:xfrm>
        </p:spPr>
        <p:txBody>
          <a:bodyPr>
            <a:noAutofit/>
          </a:bodyPr>
          <a:lstStyle/>
          <a:p>
            <a:pPr marL="0" indent="0">
              <a:buNone/>
            </a:pPr>
            <a:r>
              <a:rPr lang="fr-FR" sz="1800" b="1" i="1" dirty="0" smtClean="0"/>
              <a:t>Questions manquantes/controversées</a:t>
            </a:r>
          </a:p>
          <a:p>
            <a:r>
              <a:rPr lang="fr-FR" sz="1600" dirty="0" smtClean="0"/>
              <a:t>Utilisation des mécanismes de marché (PD)</a:t>
            </a:r>
          </a:p>
          <a:p>
            <a:r>
              <a:rPr lang="fr-FR" sz="1600" dirty="0" smtClean="0"/>
              <a:t>Recours aux approches non-marchés </a:t>
            </a:r>
            <a:r>
              <a:rPr lang="fr-FR" sz="1600" dirty="0"/>
              <a:t>(</a:t>
            </a:r>
            <a:r>
              <a:rPr lang="fr-FR" sz="1600" dirty="0" smtClean="0"/>
              <a:t>PED)</a:t>
            </a:r>
          </a:p>
          <a:p>
            <a:r>
              <a:rPr lang="fr-FR" sz="1600" dirty="0" smtClean="0"/>
              <a:t>Approches conjointes atténuation et adaptation </a:t>
            </a:r>
            <a:r>
              <a:rPr lang="fr-FR" sz="1600" dirty="0"/>
              <a:t>(</a:t>
            </a:r>
            <a:r>
              <a:rPr lang="fr-FR" sz="1600" dirty="0" smtClean="0"/>
              <a:t>PED)</a:t>
            </a:r>
          </a:p>
          <a:p>
            <a:r>
              <a:rPr lang="fr-FR" sz="1600" dirty="0" smtClean="0"/>
              <a:t>Approches et mécanisme de coopération pour le développement durable </a:t>
            </a:r>
            <a:r>
              <a:rPr lang="fr-FR" sz="1600" dirty="0"/>
              <a:t>(</a:t>
            </a:r>
            <a:r>
              <a:rPr lang="fr-FR" sz="1600" dirty="0" smtClean="0"/>
              <a:t>PED)</a:t>
            </a:r>
          </a:p>
          <a:p>
            <a:r>
              <a:rPr lang="fr-FR" sz="1600" dirty="0" smtClean="0"/>
              <a:t>Actions dans le secteur d'utilisation des terres et REDD-plus </a:t>
            </a:r>
            <a:r>
              <a:rPr lang="fr-FR" sz="1600" dirty="0"/>
              <a:t>(</a:t>
            </a:r>
            <a:r>
              <a:rPr lang="fr-FR" sz="1600" dirty="0" smtClean="0"/>
              <a:t>PED)</a:t>
            </a:r>
          </a:p>
          <a:p>
            <a:r>
              <a:rPr lang="fr-FR" sz="1600" dirty="0" smtClean="0"/>
              <a:t>Transport international (certains PD et certains PED)</a:t>
            </a:r>
          </a:p>
          <a:p>
            <a:r>
              <a:rPr lang="fr-FR" sz="1600" dirty="0" smtClean="0"/>
              <a:t>Flexibilité pour les PMA et les PEID </a:t>
            </a:r>
            <a:r>
              <a:rPr lang="fr-FR" sz="1600" dirty="0"/>
              <a:t>(</a:t>
            </a:r>
            <a:r>
              <a:rPr lang="fr-FR" sz="1600" dirty="0" smtClean="0"/>
              <a:t>PED)</a:t>
            </a:r>
            <a:endParaRPr lang="fr-FR" sz="1600" dirty="0"/>
          </a:p>
        </p:txBody>
      </p:sp>
    </p:spTree>
    <p:extLst>
      <p:ext uri="{BB962C8B-B14F-4D97-AF65-F5344CB8AC3E}">
        <p14:creationId xmlns:p14="http://schemas.microsoft.com/office/powerpoint/2010/main" xmlns="" val="2186774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Adaptation</a:t>
            </a:r>
            <a:endParaRPr lang="en-US" dirty="0"/>
          </a:p>
        </p:txBody>
      </p:sp>
      <p:sp>
        <p:nvSpPr>
          <p:cNvPr id="9" name="Content Placeholder 8"/>
          <p:cNvSpPr>
            <a:spLocks noGrp="1"/>
          </p:cNvSpPr>
          <p:nvPr>
            <p:ph idx="1"/>
          </p:nvPr>
        </p:nvSpPr>
        <p:spPr/>
        <p:txBody>
          <a:bodyPr>
            <a:normAutofit/>
          </a:bodyPr>
          <a:lstStyle/>
          <a:p>
            <a:r>
              <a:rPr lang="fr-FR" sz="2400" b="1" i="1" smtClean="0"/>
              <a:t>Structure et contenu de l’outil des co-présidents</a:t>
            </a:r>
          </a:p>
          <a:p>
            <a:r>
              <a:rPr lang="fr-FR" sz="2400" smtClean="0"/>
              <a:t>Article 8: Efforts collectifs</a:t>
            </a:r>
          </a:p>
          <a:p>
            <a:r>
              <a:rPr lang="fr-FR" sz="2400" smtClean="0"/>
              <a:t>Article 9: Efforts individuels</a:t>
            </a:r>
          </a:p>
          <a:p>
            <a:r>
              <a:rPr lang="fr-FR" sz="2400" smtClean="0"/>
              <a:t>Article 10: Approches conjointes atténuation et adaptation </a:t>
            </a:r>
          </a:p>
          <a:p>
            <a:r>
              <a:rPr lang="fr-FR" sz="2400" smtClean="0"/>
              <a:t>Article 11: Communication des efforts individuels, priorités et besoins</a:t>
            </a:r>
            <a:endParaRPr lang="fr-FR" sz="2400"/>
          </a:p>
        </p:txBody>
      </p:sp>
    </p:spTree>
    <p:extLst>
      <p:ext uri="{BB962C8B-B14F-4D97-AF65-F5344CB8AC3E}">
        <p14:creationId xmlns:p14="http://schemas.microsoft.com/office/powerpoint/2010/main" xmlns="" val="3102785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1870"/>
            <a:ext cx="8686800" cy="721603"/>
          </a:xfrm>
        </p:spPr>
        <p:txBody>
          <a:bodyPr>
            <a:normAutofit/>
          </a:bodyPr>
          <a:lstStyle/>
          <a:p>
            <a:r>
              <a:rPr lang="en-US" dirty="0" smtClean="0"/>
              <a:t>Adaptation </a:t>
            </a:r>
            <a:endParaRPr lang="en-US" dirty="0"/>
          </a:p>
        </p:txBody>
      </p:sp>
      <p:sp>
        <p:nvSpPr>
          <p:cNvPr id="3" name="Content Placeholder 2"/>
          <p:cNvSpPr>
            <a:spLocks noGrp="1"/>
          </p:cNvSpPr>
          <p:nvPr>
            <p:ph sz="half" idx="1"/>
          </p:nvPr>
        </p:nvSpPr>
        <p:spPr>
          <a:xfrm>
            <a:off x="228599" y="789742"/>
            <a:ext cx="4478415" cy="4995555"/>
          </a:xfrm>
        </p:spPr>
        <p:txBody>
          <a:bodyPr>
            <a:normAutofit lnSpcReduction="10000"/>
          </a:bodyPr>
          <a:lstStyle/>
          <a:p>
            <a:pPr marL="0" indent="0">
              <a:spcBef>
                <a:spcPts val="0"/>
              </a:spcBef>
              <a:spcAft>
                <a:spcPts val="0"/>
              </a:spcAft>
              <a:buNone/>
            </a:pPr>
            <a:r>
              <a:rPr lang="fr-FR" sz="1600" b="1" dirty="0"/>
              <a:t>Domaines de convergence possibles </a:t>
            </a:r>
            <a:endParaRPr lang="fr-FR" sz="1600" b="1" dirty="0" smtClean="0"/>
          </a:p>
          <a:p>
            <a:pPr marL="0" indent="0">
              <a:spcBef>
                <a:spcPts val="0"/>
              </a:spcBef>
              <a:spcAft>
                <a:spcPts val="0"/>
              </a:spcAft>
              <a:buNone/>
            </a:pPr>
            <a:endParaRPr lang="fr-FR" sz="1600" b="1" dirty="0" smtClean="0"/>
          </a:p>
          <a:p>
            <a:pPr>
              <a:spcBef>
                <a:spcPts val="0"/>
              </a:spcBef>
              <a:spcAft>
                <a:spcPts val="0"/>
              </a:spcAft>
            </a:pPr>
            <a:r>
              <a:rPr lang="fr-FR" sz="1600" dirty="0" smtClean="0"/>
              <a:t>Mesures </a:t>
            </a:r>
            <a:r>
              <a:rPr lang="fr-FR" sz="1600" dirty="0"/>
              <a:t>d'adaptation nationales </a:t>
            </a:r>
            <a:r>
              <a:rPr lang="fr-FR" sz="1600" dirty="0" smtClean="0"/>
              <a:t>fondées </a:t>
            </a:r>
            <a:r>
              <a:rPr lang="fr-FR" sz="1600" dirty="0"/>
              <a:t>sur les processus déterminés et pilotées par les pays à l'échelle nationale (appropriation nationale), </a:t>
            </a:r>
            <a:r>
              <a:rPr lang="fr-FR" sz="1600" dirty="0" smtClean="0"/>
              <a:t> </a:t>
            </a:r>
            <a:r>
              <a:rPr lang="fr-FR" sz="1600" dirty="0"/>
              <a:t>flexible, tenir compte des circonstances nationales et ne pas être prescriptif. La flexibilité également importante en termes de véhicule à travers lequel la communication des actions en matière d’adaptation pourrait se faire;</a:t>
            </a:r>
            <a:endParaRPr lang="en-US" sz="1600" dirty="0"/>
          </a:p>
          <a:p>
            <a:pPr lvl="0">
              <a:spcBef>
                <a:spcPts val="0"/>
              </a:spcBef>
              <a:spcAft>
                <a:spcPts val="0"/>
              </a:spcAft>
            </a:pPr>
            <a:r>
              <a:rPr lang="fr-FR" sz="1600" dirty="0"/>
              <a:t>Débat sur la façon d'appliquer la différenciation sur les mesures d'adaptation. Parties loin de trouver un terrain d’entente sur cette question;</a:t>
            </a:r>
            <a:endParaRPr lang="en-US" sz="1600" dirty="0"/>
          </a:p>
          <a:p>
            <a:pPr lvl="0">
              <a:spcBef>
                <a:spcPts val="0"/>
              </a:spcBef>
              <a:spcAft>
                <a:spcPts val="0"/>
              </a:spcAft>
            </a:pPr>
            <a:r>
              <a:rPr lang="fr-FR" sz="1600" dirty="0"/>
              <a:t>Co-bénéfices et la reconnaissance des synergies atténuation-adaptation</a:t>
            </a:r>
            <a:endParaRPr lang="en-US" sz="1600" dirty="0"/>
          </a:p>
          <a:p>
            <a:pPr lvl="0">
              <a:spcBef>
                <a:spcPts val="0"/>
              </a:spcBef>
              <a:spcAft>
                <a:spcPts val="0"/>
              </a:spcAft>
            </a:pPr>
            <a:r>
              <a:rPr lang="fr-FR" sz="1600" dirty="0"/>
              <a:t>Le suivi-évaluation devrait être un mécanisme souple et conduit par les parties et ne devrait pas être perçu comme une imposition d'une entité extérieure, mais devrait être adapté au contexte national;</a:t>
            </a:r>
            <a:endParaRPr lang="en-US" sz="1600" dirty="0"/>
          </a:p>
          <a:p>
            <a:pPr lvl="0">
              <a:spcBef>
                <a:spcPts val="0"/>
              </a:spcBef>
              <a:spcAft>
                <a:spcPts val="0"/>
              </a:spcAft>
            </a:pPr>
            <a:r>
              <a:rPr lang="fr-FR" sz="1600" dirty="0"/>
              <a:t>Les indicateurs pour les évaluations devraient être appliqués à l'échelle nationale;</a:t>
            </a:r>
            <a:endParaRPr lang="en-US" sz="1600" dirty="0"/>
          </a:p>
          <a:p>
            <a:pPr lvl="0">
              <a:spcBef>
                <a:spcPts val="0"/>
              </a:spcBef>
              <a:spcAft>
                <a:spcPts val="0"/>
              </a:spcAft>
            </a:pPr>
            <a:r>
              <a:rPr lang="fr-FR" sz="1600" dirty="0"/>
              <a:t>Effort d'adaptation peut être une plate-forme supplémentaire pour le partage d'informations et l'apprentissage</a:t>
            </a:r>
            <a:endParaRPr lang="en-US" sz="1600" dirty="0"/>
          </a:p>
          <a:p>
            <a:pPr>
              <a:spcBef>
                <a:spcPts val="0"/>
              </a:spcBef>
              <a:spcAft>
                <a:spcPts val="0"/>
              </a:spcAft>
            </a:pPr>
            <a:endParaRPr lang="en-US" sz="1600" dirty="0"/>
          </a:p>
        </p:txBody>
      </p:sp>
      <p:sp>
        <p:nvSpPr>
          <p:cNvPr id="4" name="Content Placeholder 3"/>
          <p:cNvSpPr>
            <a:spLocks noGrp="1"/>
          </p:cNvSpPr>
          <p:nvPr>
            <p:ph sz="half" idx="2"/>
          </p:nvPr>
        </p:nvSpPr>
        <p:spPr>
          <a:xfrm>
            <a:off x="4805300" y="789742"/>
            <a:ext cx="4267200" cy="4995555"/>
          </a:xfrm>
        </p:spPr>
        <p:txBody>
          <a:bodyPr>
            <a:noAutofit/>
          </a:bodyPr>
          <a:lstStyle/>
          <a:p>
            <a:pPr marL="0" indent="0">
              <a:spcBef>
                <a:spcPts val="0"/>
              </a:spcBef>
              <a:spcAft>
                <a:spcPts val="0"/>
              </a:spcAft>
              <a:buNone/>
            </a:pPr>
            <a:r>
              <a:rPr lang="fr-FR" sz="1600" b="1" dirty="0" smtClean="0"/>
              <a:t>Discussions et controverses</a:t>
            </a:r>
          </a:p>
          <a:p>
            <a:pPr>
              <a:spcBef>
                <a:spcPts val="0"/>
              </a:spcBef>
              <a:spcAft>
                <a:spcPts val="0"/>
              </a:spcAft>
            </a:pPr>
            <a:r>
              <a:rPr lang="fr-FR" sz="1600" dirty="0" smtClean="0"/>
              <a:t>Raisons pour communiquer les informations relatives à l’adaptation</a:t>
            </a:r>
          </a:p>
          <a:p>
            <a:pPr>
              <a:spcBef>
                <a:spcPts val="0"/>
              </a:spcBef>
              <a:spcAft>
                <a:spcPts val="0"/>
              </a:spcAft>
            </a:pPr>
            <a:r>
              <a:rPr lang="fr-FR" sz="1600" dirty="0" smtClean="0"/>
              <a:t>Faire de l'intégration (</a:t>
            </a:r>
            <a:r>
              <a:rPr lang="fr-FR" sz="1600" dirty="0" err="1" smtClean="0"/>
              <a:t>mainstreaming</a:t>
            </a:r>
            <a:r>
              <a:rPr lang="fr-FR" sz="1600" dirty="0" smtClean="0"/>
              <a:t>) de l'adaptation une provision obligatoire. </a:t>
            </a:r>
          </a:p>
          <a:p>
            <a:pPr>
              <a:spcBef>
                <a:spcPts val="0"/>
              </a:spcBef>
              <a:spcAft>
                <a:spcPts val="0"/>
              </a:spcAft>
            </a:pPr>
            <a:r>
              <a:rPr lang="fr-FR" sz="1600" dirty="0" smtClean="0"/>
              <a:t>Soutien de l'adaptation et nécessaire synergie entre les deux points de vue sur les questions de finances et de l'adaptation. </a:t>
            </a:r>
          </a:p>
          <a:p>
            <a:pPr>
              <a:spcBef>
                <a:spcPts val="0"/>
              </a:spcBef>
              <a:spcAft>
                <a:spcPts val="0"/>
              </a:spcAft>
            </a:pPr>
            <a:r>
              <a:rPr lang="fr-FR" sz="1600" dirty="0" smtClean="0"/>
              <a:t>Nécessité d'établir des priorités, en particulier, pour les pays vulnérables tels que les PMA et les PEID. </a:t>
            </a:r>
          </a:p>
          <a:p>
            <a:pPr>
              <a:spcBef>
                <a:spcPts val="0"/>
              </a:spcBef>
              <a:spcAft>
                <a:spcPts val="0"/>
              </a:spcAft>
            </a:pPr>
            <a:r>
              <a:rPr lang="fr-FR" sz="1600" dirty="0" smtClean="0"/>
              <a:t>Priorité des finances publiques et des dons en particulier pour les pays et les populations pauvres et vulnérables;</a:t>
            </a:r>
          </a:p>
          <a:p>
            <a:pPr>
              <a:spcBef>
                <a:spcPts val="0"/>
              </a:spcBef>
              <a:spcAft>
                <a:spcPts val="0"/>
              </a:spcAft>
            </a:pPr>
            <a:r>
              <a:rPr lang="fr-FR" sz="1600" dirty="0" smtClean="0"/>
              <a:t>Efficacité des financements reçus a également été soulevée; </a:t>
            </a:r>
          </a:p>
          <a:p>
            <a:pPr>
              <a:spcBef>
                <a:spcPts val="0"/>
              </a:spcBef>
              <a:spcAft>
                <a:spcPts val="0"/>
              </a:spcAft>
            </a:pPr>
            <a:r>
              <a:rPr lang="fr-FR" sz="1600" dirty="0" smtClean="0"/>
              <a:t>Considérer les investissements nationaux dans les pays en développement </a:t>
            </a:r>
          </a:p>
          <a:p>
            <a:pPr marL="0" indent="0">
              <a:spcBef>
                <a:spcPts val="0"/>
              </a:spcBef>
              <a:spcAft>
                <a:spcPts val="0"/>
              </a:spcAft>
              <a:buNone/>
            </a:pPr>
            <a:endParaRPr lang="fr-FR" sz="1600" dirty="0"/>
          </a:p>
        </p:txBody>
      </p:sp>
    </p:spTree>
    <p:extLst>
      <p:ext uri="{BB962C8B-B14F-4D97-AF65-F5344CB8AC3E}">
        <p14:creationId xmlns:p14="http://schemas.microsoft.com/office/powerpoint/2010/main" xmlns="" val="216066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673642" cy="1143000"/>
          </a:xfrm>
        </p:spPr>
        <p:txBody>
          <a:bodyPr/>
          <a:lstStyle/>
          <a:p>
            <a:r>
              <a:rPr lang="en-US" dirty="0" smtClean="0"/>
              <a:t>Finance</a:t>
            </a:r>
            <a:endParaRPr lang="en-US" dirty="0"/>
          </a:p>
        </p:txBody>
      </p:sp>
      <p:sp>
        <p:nvSpPr>
          <p:cNvPr id="3" name="Content Placeholder 2"/>
          <p:cNvSpPr>
            <a:spLocks noGrp="1"/>
          </p:cNvSpPr>
          <p:nvPr>
            <p:ph sz="half" idx="1"/>
          </p:nvPr>
        </p:nvSpPr>
        <p:spPr>
          <a:xfrm>
            <a:off x="54816" y="1403775"/>
            <a:ext cx="3887114" cy="4114800"/>
          </a:xfrm>
        </p:spPr>
        <p:txBody>
          <a:bodyPr/>
          <a:lstStyle/>
          <a:p>
            <a:r>
              <a:rPr lang="fr-FR" sz="2400" dirty="0" smtClean="0"/>
              <a:t>Structure de l’outil:</a:t>
            </a:r>
          </a:p>
          <a:p>
            <a:pPr marL="36576" indent="0">
              <a:buNone/>
            </a:pPr>
            <a:endParaRPr lang="fr-FR" sz="2400" dirty="0" smtClean="0"/>
          </a:p>
          <a:p>
            <a:pPr lvl="1"/>
            <a:r>
              <a:rPr lang="fr-FR" sz="2000" dirty="0" smtClean="0"/>
              <a:t>Article 12: objectif</a:t>
            </a:r>
          </a:p>
          <a:p>
            <a:pPr lvl="1"/>
            <a:r>
              <a:rPr lang="fr-FR" sz="2000" dirty="0" smtClean="0"/>
              <a:t>Articles 13 – 16 : Principes directeurs</a:t>
            </a:r>
          </a:p>
          <a:p>
            <a:pPr lvl="1"/>
            <a:r>
              <a:rPr lang="fr-FR" sz="2000" dirty="0" smtClean="0"/>
              <a:t>Article 17 &amp; 18 : Responsabilités</a:t>
            </a:r>
          </a:p>
          <a:p>
            <a:pPr lvl="1"/>
            <a:r>
              <a:rPr lang="fr-FR" sz="2000" dirty="0" smtClean="0"/>
              <a:t>Article 19: Mécanisme financier</a:t>
            </a:r>
          </a:p>
          <a:p>
            <a:pPr lvl="1"/>
            <a:endParaRPr lang="fr-FR" sz="2000" dirty="0"/>
          </a:p>
        </p:txBody>
      </p:sp>
      <p:sp>
        <p:nvSpPr>
          <p:cNvPr id="4" name="Content Placeholder 3"/>
          <p:cNvSpPr>
            <a:spLocks noGrp="1"/>
          </p:cNvSpPr>
          <p:nvPr>
            <p:ph sz="half" idx="2"/>
          </p:nvPr>
        </p:nvSpPr>
        <p:spPr>
          <a:xfrm>
            <a:off x="3941930" y="120446"/>
            <a:ext cx="4973470" cy="6496921"/>
          </a:xfrm>
        </p:spPr>
        <p:txBody>
          <a:bodyPr>
            <a:noAutofit/>
          </a:bodyPr>
          <a:lstStyle/>
          <a:p>
            <a:pPr marL="0" indent="0">
              <a:spcBef>
                <a:spcPts val="0"/>
              </a:spcBef>
              <a:spcAft>
                <a:spcPts val="0"/>
              </a:spcAft>
              <a:buNone/>
            </a:pPr>
            <a:r>
              <a:rPr lang="fr-FR" sz="1800" b="1" dirty="0" smtClean="0"/>
              <a:t>Divergences clés</a:t>
            </a:r>
          </a:p>
          <a:p>
            <a:pPr>
              <a:spcBef>
                <a:spcPts val="0"/>
              </a:spcBef>
              <a:spcAft>
                <a:spcPts val="0"/>
              </a:spcAft>
            </a:pPr>
            <a:r>
              <a:rPr lang="fr-FR" sz="1800" dirty="0" smtClean="0"/>
              <a:t>Concepts clés en rapport avec: sources, principes directeurs / obligations en matière de financement, manière dont les arrangements institutionnels sur le financement doivent être intégré dans l'accord de Pairs, trois soumissions ont été reçues. </a:t>
            </a:r>
          </a:p>
          <a:p>
            <a:pPr>
              <a:spcBef>
                <a:spcPts val="0"/>
              </a:spcBef>
              <a:spcAft>
                <a:spcPts val="0"/>
              </a:spcAft>
            </a:pPr>
            <a:r>
              <a:rPr lang="fr-FR" sz="1800" dirty="0" smtClean="0"/>
              <a:t>Notion d'échelle, intensification et ampleur du soutien (proportionnée et atteindre le niveau d'ambition, et / ou être en rapport avec les besoins et les priorités des pays en développement) VS création d’un environnement favorable, </a:t>
            </a:r>
          </a:p>
          <a:p>
            <a:pPr>
              <a:spcBef>
                <a:spcPts val="0"/>
              </a:spcBef>
              <a:spcAft>
                <a:spcPts val="0"/>
              </a:spcAft>
            </a:pPr>
            <a:r>
              <a:rPr lang="fr-FR" sz="1800" dirty="0" smtClean="0"/>
              <a:t>Engagement VS objectif et but de finance, </a:t>
            </a:r>
          </a:p>
          <a:p>
            <a:pPr>
              <a:spcBef>
                <a:spcPts val="0"/>
              </a:spcBef>
              <a:spcAft>
                <a:spcPts val="0"/>
              </a:spcAft>
            </a:pPr>
            <a:r>
              <a:rPr lang="fr-FR" sz="1800" dirty="0" smtClean="0"/>
              <a:t>Rôle des 100 milliards par an : plancher ou clarification </a:t>
            </a:r>
          </a:p>
          <a:p>
            <a:pPr>
              <a:spcBef>
                <a:spcPts val="0"/>
              </a:spcBef>
              <a:spcAft>
                <a:spcPts val="0"/>
              </a:spcAft>
            </a:pPr>
            <a:r>
              <a:rPr lang="fr-FR" sz="1800" dirty="0" smtClean="0"/>
              <a:t>Réorientation des flux d'investissement; mobilisation du financement privé; révision à la baisse de l'aide internationale pour les investissements carbones, équilibre entre le soutien à 50:50 atténuation et d'adaptation</a:t>
            </a:r>
          </a:p>
          <a:p>
            <a:pPr>
              <a:spcBef>
                <a:spcPts val="0"/>
              </a:spcBef>
              <a:spcAft>
                <a:spcPts val="0"/>
              </a:spcAft>
            </a:pPr>
            <a:endParaRPr lang="fr-FR" sz="1600" dirty="0"/>
          </a:p>
        </p:txBody>
      </p:sp>
    </p:spTree>
    <p:extLst>
      <p:ext uri="{BB962C8B-B14F-4D97-AF65-F5344CB8AC3E}">
        <p14:creationId xmlns:p14="http://schemas.microsoft.com/office/powerpoint/2010/main" xmlns="" val="3579741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0"/>
            <a:ext cx="7467600" cy="1143000"/>
          </a:xfrm>
        </p:spPr>
        <p:txBody>
          <a:bodyPr/>
          <a:lstStyle/>
          <a:p>
            <a:r>
              <a:rPr lang="fr-FR" smtClean="0"/>
              <a:t>Technologie</a:t>
            </a:r>
            <a:endParaRPr lang="fr-FR"/>
          </a:p>
        </p:txBody>
      </p:sp>
      <p:sp>
        <p:nvSpPr>
          <p:cNvPr id="4" name="Content Placeholder 3"/>
          <p:cNvSpPr>
            <a:spLocks noGrp="1"/>
          </p:cNvSpPr>
          <p:nvPr>
            <p:ph idx="1"/>
          </p:nvPr>
        </p:nvSpPr>
        <p:spPr>
          <a:xfrm>
            <a:off x="334211" y="949158"/>
            <a:ext cx="8702842" cy="5459538"/>
          </a:xfrm>
        </p:spPr>
        <p:txBody>
          <a:bodyPr>
            <a:noAutofit/>
          </a:bodyPr>
          <a:lstStyle/>
          <a:p>
            <a:pPr marL="0" indent="0">
              <a:spcBef>
                <a:spcPts val="0"/>
              </a:spcBef>
              <a:spcAft>
                <a:spcPts val="0"/>
              </a:spcAft>
              <a:buNone/>
            </a:pPr>
            <a:r>
              <a:rPr lang="fr-FR" sz="1800" dirty="0" smtClean="0"/>
              <a:t>Article 20 : Actions coopératives </a:t>
            </a:r>
          </a:p>
          <a:p>
            <a:pPr marL="0" indent="0">
              <a:spcBef>
                <a:spcPts val="0"/>
              </a:spcBef>
              <a:spcAft>
                <a:spcPts val="0"/>
              </a:spcAft>
              <a:buNone/>
            </a:pPr>
            <a:endParaRPr lang="fr-FR" sz="1800" dirty="0" smtClean="0"/>
          </a:p>
          <a:p>
            <a:pPr marL="0" indent="0">
              <a:spcBef>
                <a:spcPts val="0"/>
              </a:spcBef>
              <a:spcAft>
                <a:spcPts val="0"/>
              </a:spcAft>
              <a:buNone/>
            </a:pPr>
            <a:r>
              <a:rPr lang="fr-FR" sz="1800" dirty="0" smtClean="0"/>
              <a:t>Discussions sur le cadre pour le renforcement de l'action sur le développement et le transfert technologique et façon de renforcer le dispositif institutionnel (le cadre ne vise pas à créer de nouvelles institutions, mais visait à assurer l'orientation globale pour le travail des institutions existantes dans le moyen et long termes en vue du renforcement des institutions).</a:t>
            </a:r>
          </a:p>
          <a:p>
            <a:pPr marL="0" indent="0">
              <a:spcBef>
                <a:spcPts val="0"/>
              </a:spcBef>
              <a:spcAft>
                <a:spcPts val="0"/>
              </a:spcAft>
              <a:buNone/>
            </a:pPr>
            <a:endParaRPr lang="fr-FR" sz="1800" dirty="0" smtClean="0"/>
          </a:p>
          <a:p>
            <a:pPr>
              <a:spcBef>
                <a:spcPts val="0"/>
              </a:spcBef>
              <a:spcAft>
                <a:spcPts val="0"/>
              </a:spcAft>
            </a:pPr>
            <a:r>
              <a:rPr lang="fr-FR" sz="1600" dirty="0" smtClean="0"/>
              <a:t>Aspects pour améliorer le développement et le transfert technologique (3 options) :</a:t>
            </a:r>
          </a:p>
          <a:p>
            <a:pPr lvl="1">
              <a:spcBef>
                <a:spcPts val="0"/>
              </a:spcBef>
              <a:spcAft>
                <a:spcPts val="0"/>
              </a:spcAft>
            </a:pPr>
            <a:r>
              <a:rPr lang="fr-FR" sz="1600" b="1" dirty="0" smtClean="0">
                <a:solidFill>
                  <a:srgbClr val="008000"/>
                </a:solidFill>
              </a:rPr>
              <a:t>Actions coopératives;</a:t>
            </a:r>
          </a:p>
          <a:p>
            <a:pPr lvl="1">
              <a:spcBef>
                <a:spcPts val="0"/>
              </a:spcBef>
              <a:spcAft>
                <a:spcPts val="0"/>
              </a:spcAft>
            </a:pPr>
            <a:r>
              <a:rPr lang="fr-FR" sz="1600" b="1" dirty="0" smtClean="0">
                <a:solidFill>
                  <a:srgbClr val="008000"/>
                </a:solidFill>
              </a:rPr>
              <a:t>Actions spécifiques par les Parties (de nombreux éléments contenus dans la Partie III de l’outil)  pourraient être utilisés comme base de discussion);</a:t>
            </a:r>
          </a:p>
          <a:p>
            <a:pPr lvl="1">
              <a:spcBef>
                <a:spcPts val="0"/>
              </a:spcBef>
              <a:spcAft>
                <a:spcPts val="0"/>
              </a:spcAft>
            </a:pPr>
            <a:r>
              <a:rPr lang="fr-FR" sz="1600" b="1" dirty="0" smtClean="0">
                <a:solidFill>
                  <a:srgbClr val="008000"/>
                </a:solidFill>
              </a:rPr>
              <a:t>Arrangement institutionnel et le soutien des ressources (financement) afin de soutenir ces actions améliorées;</a:t>
            </a:r>
          </a:p>
          <a:p>
            <a:pPr lvl="1">
              <a:spcBef>
                <a:spcPts val="0"/>
              </a:spcBef>
              <a:spcAft>
                <a:spcPts val="0"/>
              </a:spcAft>
            </a:pPr>
            <a:r>
              <a:rPr lang="fr-FR" sz="1600" b="1" dirty="0" smtClean="0">
                <a:solidFill>
                  <a:srgbClr val="FF6600"/>
                </a:solidFill>
              </a:rPr>
              <a:t>Rôle de la technologie;</a:t>
            </a:r>
          </a:p>
          <a:p>
            <a:pPr lvl="1">
              <a:spcBef>
                <a:spcPts val="0"/>
              </a:spcBef>
              <a:spcAft>
                <a:spcPts val="0"/>
              </a:spcAft>
            </a:pPr>
            <a:r>
              <a:rPr lang="fr-FR" sz="1600" b="1" dirty="0" smtClean="0">
                <a:solidFill>
                  <a:srgbClr val="FF6600"/>
                </a:solidFill>
              </a:rPr>
              <a:t>Reconnaissance des développements positifs;</a:t>
            </a:r>
          </a:p>
          <a:p>
            <a:pPr lvl="1">
              <a:spcBef>
                <a:spcPts val="0"/>
              </a:spcBef>
              <a:spcAft>
                <a:spcPts val="0"/>
              </a:spcAft>
            </a:pPr>
            <a:r>
              <a:rPr lang="fr-FR" sz="1600" b="1" dirty="0" smtClean="0">
                <a:solidFill>
                  <a:srgbClr val="FF6600"/>
                </a:solidFill>
              </a:rPr>
              <a:t>Action coopérative, ce qui pourrait inclure d'autres dispositions dans le texte; Les arrangements institutionnels;</a:t>
            </a:r>
          </a:p>
          <a:p>
            <a:pPr lvl="1">
              <a:spcBef>
                <a:spcPts val="0"/>
              </a:spcBef>
              <a:spcAft>
                <a:spcPts val="0"/>
              </a:spcAft>
            </a:pPr>
            <a:r>
              <a:rPr lang="fr-FR" sz="1600" b="1" dirty="0" smtClean="0">
                <a:solidFill>
                  <a:schemeClr val="accent2">
                    <a:lumMod val="60000"/>
                    <a:lumOff val="40000"/>
                  </a:schemeClr>
                </a:solidFill>
              </a:rPr>
              <a:t>Importance de la technologie;</a:t>
            </a:r>
          </a:p>
          <a:p>
            <a:pPr lvl="1">
              <a:spcBef>
                <a:spcPts val="0"/>
              </a:spcBef>
              <a:spcAft>
                <a:spcPts val="0"/>
              </a:spcAft>
            </a:pPr>
            <a:r>
              <a:rPr lang="fr-FR" sz="1600" b="1" dirty="0" smtClean="0">
                <a:solidFill>
                  <a:schemeClr val="accent2">
                    <a:lumMod val="60000"/>
                    <a:lumOff val="40000"/>
                  </a:schemeClr>
                </a:solidFill>
              </a:rPr>
              <a:t>Développer et renforcer les institutions et les mécanismes;</a:t>
            </a:r>
          </a:p>
          <a:p>
            <a:pPr lvl="1">
              <a:spcBef>
                <a:spcPts val="0"/>
              </a:spcBef>
              <a:spcAft>
                <a:spcPts val="0"/>
              </a:spcAft>
            </a:pPr>
            <a:r>
              <a:rPr lang="fr-FR" sz="1600" b="1" dirty="0" smtClean="0">
                <a:solidFill>
                  <a:schemeClr val="accent2">
                    <a:lumMod val="60000"/>
                    <a:lumOff val="40000"/>
                  </a:schemeClr>
                </a:solidFill>
              </a:rPr>
              <a:t>Avis et la façon de les mettre à jour au fil du temps;</a:t>
            </a:r>
          </a:p>
          <a:p>
            <a:pPr>
              <a:spcBef>
                <a:spcPts val="0"/>
              </a:spcBef>
              <a:spcAft>
                <a:spcPts val="0"/>
              </a:spcAft>
            </a:pPr>
            <a:endParaRPr lang="fr-FR" sz="2000" dirty="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Tree>
    <p:extLst>
      <p:ext uri="{BB962C8B-B14F-4D97-AF65-F5344CB8AC3E}">
        <p14:creationId xmlns:p14="http://schemas.microsoft.com/office/powerpoint/2010/main" xmlns="" val="2279844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40958"/>
            <a:ext cx="7467600" cy="883974"/>
          </a:xfrm>
        </p:spPr>
        <p:txBody>
          <a:bodyPr/>
          <a:lstStyle/>
          <a:p>
            <a:r>
              <a:rPr lang="fr-FR" dirty="0" smtClean="0"/>
              <a:t>Renforcement de capacités</a:t>
            </a:r>
            <a:endParaRPr lang="fr-FR" dirty="0"/>
          </a:p>
        </p:txBody>
      </p:sp>
      <p:sp>
        <p:nvSpPr>
          <p:cNvPr id="9" name="Content Placeholder 8"/>
          <p:cNvSpPr>
            <a:spLocks noGrp="1"/>
          </p:cNvSpPr>
          <p:nvPr>
            <p:ph sz="half" idx="1"/>
          </p:nvPr>
        </p:nvSpPr>
        <p:spPr>
          <a:xfrm>
            <a:off x="228600" y="1225089"/>
            <a:ext cx="4062663" cy="4455495"/>
          </a:xfrm>
        </p:spPr>
        <p:txBody>
          <a:bodyPr>
            <a:normAutofit/>
          </a:bodyPr>
          <a:lstStyle/>
          <a:p>
            <a:pPr marL="0" indent="0">
              <a:buNone/>
            </a:pPr>
            <a:r>
              <a:rPr lang="fr-FR" sz="2000" b="1" dirty="0" smtClean="0"/>
              <a:t>Structure de l’outil</a:t>
            </a:r>
          </a:p>
          <a:p>
            <a:r>
              <a:rPr lang="fr-FR" sz="2000" dirty="0" err="1" smtClean="0"/>
              <a:t>Artcile</a:t>
            </a:r>
            <a:r>
              <a:rPr lang="fr-FR" sz="2000" dirty="0" smtClean="0"/>
              <a:t> 21: Objectif</a:t>
            </a:r>
          </a:p>
          <a:p>
            <a:r>
              <a:rPr lang="fr-FR" sz="2000" dirty="0" err="1" smtClean="0"/>
              <a:t>Artcile</a:t>
            </a:r>
            <a:r>
              <a:rPr lang="fr-FR" sz="2000" dirty="0" smtClean="0"/>
              <a:t> 22: Principes directeurs</a:t>
            </a:r>
          </a:p>
          <a:p>
            <a:r>
              <a:rPr lang="fr-FR" sz="2000" dirty="0" err="1" smtClean="0"/>
              <a:t>Artcile</a:t>
            </a:r>
            <a:r>
              <a:rPr lang="fr-FR" sz="2000" dirty="0" smtClean="0"/>
              <a:t> 23: Caractéristiques</a:t>
            </a:r>
          </a:p>
          <a:p>
            <a:r>
              <a:rPr lang="fr-FR" sz="2000" dirty="0" err="1" smtClean="0"/>
              <a:t>Artcile</a:t>
            </a:r>
            <a:r>
              <a:rPr lang="fr-FR" sz="2000" dirty="0" smtClean="0"/>
              <a:t> 24: Article 6 de la Convention</a:t>
            </a:r>
          </a:p>
          <a:p>
            <a:pPr marL="0" indent="0">
              <a:buNone/>
            </a:pPr>
            <a:r>
              <a:rPr lang="fr-FR" sz="2000" dirty="0" err="1" smtClean="0"/>
              <a:t>Artcile</a:t>
            </a:r>
            <a:r>
              <a:rPr lang="fr-FR" sz="2000" dirty="0" smtClean="0"/>
              <a:t> 25: Arrangements institutionnels</a:t>
            </a:r>
          </a:p>
          <a:p>
            <a:pPr marL="0" indent="0">
              <a:buNone/>
            </a:pPr>
            <a:endParaRPr lang="fr-FR" sz="2000" dirty="0" smtClean="0"/>
          </a:p>
          <a:p>
            <a:endParaRPr lang="fr-FR" sz="2000" dirty="0" smtClean="0"/>
          </a:p>
        </p:txBody>
      </p:sp>
      <p:sp>
        <p:nvSpPr>
          <p:cNvPr id="10" name="Content Placeholder 9"/>
          <p:cNvSpPr>
            <a:spLocks noGrp="1"/>
          </p:cNvSpPr>
          <p:nvPr>
            <p:ph sz="half" idx="2"/>
          </p:nvPr>
        </p:nvSpPr>
        <p:spPr>
          <a:xfrm>
            <a:off x="4104105" y="1158249"/>
            <a:ext cx="4811295" cy="5178389"/>
          </a:xfrm>
        </p:spPr>
        <p:txBody>
          <a:bodyPr>
            <a:normAutofit/>
          </a:bodyPr>
          <a:lstStyle/>
          <a:p>
            <a:pPr marL="0" indent="0">
              <a:buNone/>
            </a:pPr>
            <a:r>
              <a:rPr lang="fr-FR" sz="1800" b="1" dirty="0" smtClean="0"/>
              <a:t>Discussions et divergences</a:t>
            </a:r>
          </a:p>
          <a:p>
            <a:r>
              <a:rPr lang="fr-FR" sz="1800" dirty="0" smtClean="0"/>
              <a:t>Renforcement des capacités doit se refléter dans l'accord;</a:t>
            </a:r>
          </a:p>
          <a:p>
            <a:pPr lvl="1"/>
            <a:r>
              <a:rPr lang="fr-FR" sz="1100" dirty="0" smtClean="0"/>
              <a:t>Nécessité de faire des contributions concrètes sur les actions et les besoins qui pourraient aider à déterminer les objectifs, la portée, les caractéristiques, les modalités et les étapes pour le programme de travail;</a:t>
            </a:r>
          </a:p>
          <a:p>
            <a:r>
              <a:rPr lang="fr-FR" sz="1800" dirty="0" smtClean="0"/>
              <a:t>Nécessité de renforcer les capacités, y compris dans la période intérimaire en attendant l'entrée en vigueur de l'Accord;</a:t>
            </a:r>
          </a:p>
          <a:p>
            <a:pPr lvl="1"/>
            <a:r>
              <a:rPr lang="fr-FR" sz="1100" dirty="0" smtClean="0"/>
              <a:t>Nécessité de préciser les actions concrètes et les domaines d'action pour la mise en œuvre rapide;</a:t>
            </a:r>
          </a:p>
          <a:p>
            <a:r>
              <a:rPr lang="fr-FR" sz="1800" dirty="0" smtClean="0"/>
              <a:t>Divergentes sur la nécessité d'établir de nouveaux arrangements institutionnels pour le renforcement des capacités. </a:t>
            </a:r>
          </a:p>
          <a:p>
            <a:r>
              <a:rPr lang="fr-FR" sz="1800" dirty="0" smtClean="0"/>
              <a:t>Lien entre les arrangements institutionnels et le programme de travail : Les questions relatives aux arrangements institutionnels</a:t>
            </a:r>
          </a:p>
          <a:p>
            <a:endParaRPr lang="fr-FR" sz="1800" dirty="0"/>
          </a:p>
        </p:txBody>
      </p:sp>
    </p:spTree>
    <p:extLst>
      <p:ext uri="{BB962C8B-B14F-4D97-AF65-F5344CB8AC3E}">
        <p14:creationId xmlns:p14="http://schemas.microsoft.com/office/powerpoint/2010/main" xmlns="" val="763933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38328"/>
          </a:xfrm>
        </p:spPr>
        <p:txBody>
          <a:bodyPr>
            <a:normAutofit/>
          </a:bodyPr>
          <a:lstStyle/>
          <a:p>
            <a:r>
              <a:rPr lang="en-US" sz="3200" dirty="0" smtClean="0"/>
              <a:t>Transparence de l’action et du support</a:t>
            </a:r>
            <a:endParaRPr lang="en-US" sz="3200" dirty="0"/>
          </a:p>
        </p:txBody>
      </p:sp>
      <p:sp>
        <p:nvSpPr>
          <p:cNvPr id="3" name="Content Placeholder 2"/>
          <p:cNvSpPr>
            <a:spLocks noGrp="1"/>
          </p:cNvSpPr>
          <p:nvPr>
            <p:ph sz="half" idx="1"/>
          </p:nvPr>
        </p:nvSpPr>
        <p:spPr>
          <a:xfrm>
            <a:off x="228600" y="1313764"/>
            <a:ext cx="4267200" cy="4545505"/>
          </a:xfrm>
        </p:spPr>
        <p:txBody>
          <a:bodyPr>
            <a:normAutofit/>
          </a:bodyPr>
          <a:lstStyle/>
          <a:p>
            <a:r>
              <a:rPr lang="fr-FR" sz="2000" dirty="0" err="1" smtClean="0"/>
              <a:t>Artcile</a:t>
            </a:r>
            <a:r>
              <a:rPr lang="fr-FR" sz="2000" dirty="0" smtClean="0"/>
              <a:t> 27: But </a:t>
            </a:r>
          </a:p>
          <a:p>
            <a:r>
              <a:rPr lang="fr-FR" sz="2000" dirty="0" smtClean="0"/>
              <a:t>Article 28: Principes directeurs</a:t>
            </a:r>
          </a:p>
          <a:p>
            <a:r>
              <a:rPr lang="fr-FR" sz="2000" dirty="0" smtClean="0"/>
              <a:t>Article 29: Portée</a:t>
            </a:r>
          </a:p>
          <a:p>
            <a:r>
              <a:rPr lang="fr-FR" sz="2000" dirty="0" smtClean="0"/>
              <a:t>Article 30 : Applicabilité</a:t>
            </a:r>
          </a:p>
          <a:p>
            <a:r>
              <a:rPr lang="fr-FR" sz="2000" dirty="0" smtClean="0"/>
              <a:t>Article 31: Arrangements nationaux MRV</a:t>
            </a:r>
          </a:p>
          <a:p>
            <a:r>
              <a:rPr lang="fr-FR" sz="2000" b="1" dirty="0" err="1" smtClean="0"/>
              <a:t>Artcile</a:t>
            </a:r>
            <a:r>
              <a:rPr lang="fr-FR" sz="2000" b="1" dirty="0" smtClean="0"/>
              <a:t> 32: MRV du support </a:t>
            </a:r>
          </a:p>
          <a:p>
            <a:r>
              <a:rPr lang="fr-FR" sz="2000" dirty="0" smtClean="0"/>
              <a:t>Article 33 : Arrangements et support pour le MRV des pays en développement</a:t>
            </a:r>
          </a:p>
          <a:p>
            <a:r>
              <a:rPr lang="fr-FR" sz="2000" dirty="0" smtClean="0"/>
              <a:t>Article 34: Elaboration des règles</a:t>
            </a:r>
            <a:endParaRPr lang="fr-FR" sz="2000" dirty="0"/>
          </a:p>
        </p:txBody>
      </p:sp>
      <p:sp>
        <p:nvSpPr>
          <p:cNvPr id="4" name="Content Placeholder 3"/>
          <p:cNvSpPr>
            <a:spLocks noGrp="1"/>
          </p:cNvSpPr>
          <p:nvPr>
            <p:ph sz="half" idx="2"/>
          </p:nvPr>
        </p:nvSpPr>
        <p:spPr>
          <a:xfrm>
            <a:off x="4648200" y="1313764"/>
            <a:ext cx="4267200" cy="4545505"/>
          </a:xfrm>
        </p:spPr>
        <p:txBody>
          <a:bodyPr>
            <a:noAutofit/>
          </a:bodyPr>
          <a:lstStyle/>
          <a:p>
            <a:r>
              <a:rPr lang="fr-FR" sz="2000" dirty="0" smtClean="0"/>
              <a:t>Discussion plus avancée sur le MRV des actions que sur le MRV du support </a:t>
            </a:r>
          </a:p>
          <a:p>
            <a:r>
              <a:rPr lang="fr-FR" sz="2000" dirty="0" smtClean="0"/>
              <a:t>Nécessaire facilitation conjointe entre négociateurs atténuation et Finance et restructuration de la section MRV du support</a:t>
            </a:r>
          </a:p>
          <a:p>
            <a:r>
              <a:rPr lang="fr-FR" sz="2000" dirty="0" smtClean="0"/>
              <a:t>MRV des actions : 4 modèles optionnels clarifiés</a:t>
            </a:r>
          </a:p>
          <a:p>
            <a:pPr lvl="1"/>
            <a:r>
              <a:rPr lang="fr-FR" sz="1200" dirty="0" smtClean="0"/>
              <a:t>Système unique</a:t>
            </a:r>
          </a:p>
          <a:p>
            <a:pPr lvl="1"/>
            <a:r>
              <a:rPr lang="fr-FR" sz="1200" dirty="0" smtClean="0"/>
              <a:t>Système commun différencié ( GIEC tiers)</a:t>
            </a:r>
          </a:p>
          <a:p>
            <a:pPr lvl="1"/>
            <a:r>
              <a:rPr lang="fr-FR" sz="1200" dirty="0" smtClean="0"/>
              <a:t>Système auto différencié</a:t>
            </a:r>
          </a:p>
          <a:p>
            <a:pPr lvl="1"/>
            <a:r>
              <a:rPr lang="fr-FR" sz="1200" dirty="0" smtClean="0"/>
              <a:t>Système dual ou trial </a:t>
            </a:r>
          </a:p>
          <a:p>
            <a:r>
              <a:rPr lang="fr-FR" sz="2000" dirty="0" smtClean="0"/>
              <a:t>Discussions plus poussées sur les règles, la différentiation et les domaines de flexibilité d’un système commun </a:t>
            </a:r>
            <a:endParaRPr lang="fr-FR" sz="2000" dirty="0"/>
          </a:p>
        </p:txBody>
      </p:sp>
    </p:spTree>
    <p:extLst>
      <p:ext uri="{BB962C8B-B14F-4D97-AF65-F5344CB8AC3E}">
        <p14:creationId xmlns:p14="http://schemas.microsoft.com/office/powerpoint/2010/main" xmlns="" val="929246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FR" smtClean="0"/>
              <a:t>Questions de procédures</a:t>
            </a:r>
            <a:endParaRPr lang="fr-FR"/>
          </a:p>
        </p:txBody>
      </p:sp>
      <p:sp>
        <p:nvSpPr>
          <p:cNvPr id="8" name="Content Placeholder 7"/>
          <p:cNvSpPr>
            <a:spLocks noGrp="1"/>
          </p:cNvSpPr>
          <p:nvPr>
            <p:ph idx="1"/>
          </p:nvPr>
        </p:nvSpPr>
        <p:spPr/>
        <p:txBody>
          <a:bodyPr>
            <a:normAutofit/>
          </a:bodyPr>
          <a:lstStyle/>
          <a:p>
            <a:r>
              <a:rPr lang="fr-FR" smtClean="0"/>
              <a:t>Section J: calendriers et processus </a:t>
            </a:r>
          </a:p>
          <a:p>
            <a:pPr lvl="1"/>
            <a:r>
              <a:rPr lang="fr-FR" smtClean="0"/>
              <a:t>Article 35 : périodicité des communications </a:t>
            </a:r>
          </a:p>
          <a:p>
            <a:pPr lvl="1"/>
            <a:r>
              <a:rPr lang="fr-FR" smtClean="0"/>
              <a:t>Artcile 36: Informations de clarifications sur les INDC ( upfront information)</a:t>
            </a:r>
          </a:p>
          <a:p>
            <a:pPr lvl="1"/>
            <a:r>
              <a:rPr lang="fr-FR" smtClean="0"/>
              <a:t>Article 37: Ajustement</a:t>
            </a:r>
          </a:p>
          <a:p>
            <a:pPr lvl="1"/>
            <a:r>
              <a:rPr lang="fr-FR" smtClean="0"/>
              <a:t>Article 38: Housing/logement</a:t>
            </a:r>
          </a:p>
          <a:p>
            <a:pPr lvl="1"/>
            <a:r>
              <a:rPr lang="fr-FR" smtClean="0"/>
              <a:t>Article 39: Maintenir un programme national</a:t>
            </a:r>
          </a:p>
          <a:p>
            <a:pPr lvl="1"/>
            <a:r>
              <a:rPr lang="fr-FR" smtClean="0"/>
              <a:t>Article 40 : Ajustement périodque ( du programme national)</a:t>
            </a:r>
          </a:p>
          <a:p>
            <a:pPr lvl="1"/>
            <a:r>
              <a:rPr lang="fr-FR" smtClean="0"/>
              <a:t>Article 41: Evaluation et Review</a:t>
            </a:r>
          </a:p>
          <a:p>
            <a:pPr marL="576262" lvl="1" indent="0">
              <a:buNone/>
            </a:pPr>
            <a:endParaRPr lang="fr-FR" smtClean="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19</a:t>
            </a:fld>
            <a:endParaRPr lang="en-GB" dirty="0"/>
          </a:p>
        </p:txBody>
      </p:sp>
    </p:spTree>
    <p:extLst>
      <p:ext uri="{BB962C8B-B14F-4D97-AF65-F5344CB8AC3E}">
        <p14:creationId xmlns:p14="http://schemas.microsoft.com/office/powerpoint/2010/main" xmlns="" val="11283513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fr-FR" dirty="0" smtClean="0"/>
              <a:t>Contenu</a:t>
            </a:r>
            <a:endParaRPr lang="fr-FR" dirty="0"/>
          </a:p>
        </p:txBody>
      </p:sp>
      <p:sp>
        <p:nvSpPr>
          <p:cNvPr id="3" name="Content Placeholder 2"/>
          <p:cNvSpPr>
            <a:spLocks noGrp="1"/>
          </p:cNvSpPr>
          <p:nvPr>
            <p:ph idx="1"/>
          </p:nvPr>
        </p:nvSpPr>
        <p:spPr>
          <a:xfrm>
            <a:off x="250825" y="1358770"/>
            <a:ext cx="8686800" cy="4410490"/>
          </a:xfrm>
        </p:spPr>
        <p:txBody>
          <a:bodyPr anchor="ctr">
            <a:normAutofit/>
          </a:bodyPr>
          <a:lstStyle/>
          <a:p>
            <a:pPr marL="457200" indent="-457200">
              <a:spcAft>
                <a:spcPts val="300"/>
              </a:spcAft>
              <a:buFont typeface="Arial" charset="0"/>
              <a:buAutoNum type="arabicParenR"/>
              <a:defRPr/>
            </a:pPr>
            <a:r>
              <a:rPr lang="fr-FR" sz="2800" dirty="0" smtClean="0"/>
              <a:t>Agenda 2015 des négociations sur le Climat </a:t>
            </a:r>
          </a:p>
          <a:p>
            <a:pPr marL="457200" indent="-457200">
              <a:spcAft>
                <a:spcPts val="300"/>
              </a:spcAft>
              <a:buFont typeface="Arial" charset="0"/>
              <a:buAutoNum type="arabicParenR"/>
              <a:defRPr/>
            </a:pPr>
            <a:r>
              <a:rPr lang="fr-FR" sz="2800" dirty="0" smtClean="0"/>
              <a:t>Mandat de l’ADP 2-9 et conclusions de l’ADP 2-10</a:t>
            </a:r>
          </a:p>
          <a:p>
            <a:pPr marL="457200" indent="-457200">
              <a:spcAft>
                <a:spcPts val="300"/>
              </a:spcAft>
              <a:buFont typeface="Arial" charset="0"/>
              <a:buAutoNum type="arabicParenR"/>
              <a:defRPr/>
            </a:pPr>
            <a:r>
              <a:rPr lang="fr-FR" sz="2800" dirty="0" smtClean="0"/>
              <a:t>Points sur </a:t>
            </a:r>
          </a:p>
          <a:p>
            <a:pPr marL="1028700" lvl="1" indent="-457200">
              <a:spcAft>
                <a:spcPts val="300"/>
              </a:spcAft>
              <a:buFont typeface="+mj-lt"/>
              <a:buAutoNum type="alphaLcPeriod"/>
              <a:defRPr/>
            </a:pPr>
            <a:r>
              <a:rPr lang="fr-FR" sz="2400" dirty="0" smtClean="0"/>
              <a:t>Les options sur la forme et le caractère juridique  </a:t>
            </a:r>
          </a:p>
          <a:p>
            <a:pPr marL="1028700" lvl="1" indent="-457200">
              <a:spcAft>
                <a:spcPts val="300"/>
              </a:spcAft>
              <a:buFont typeface="+mj-lt"/>
              <a:buAutoNum type="alphaLcPeriod"/>
              <a:defRPr/>
            </a:pPr>
            <a:r>
              <a:rPr lang="fr-FR" sz="2400" dirty="0" smtClean="0"/>
              <a:t>Les questions </a:t>
            </a:r>
            <a:r>
              <a:rPr lang="fr-FR" sz="2400" dirty="0"/>
              <a:t>de substance (Atténuation, Adaptation, Pertes et dommages, Financements, Technologie, renforcement de capacités, transparence de l’action et du support</a:t>
            </a:r>
          </a:p>
          <a:p>
            <a:pPr marL="1028700" lvl="1" indent="-457200">
              <a:spcAft>
                <a:spcPts val="300"/>
              </a:spcAft>
              <a:buFont typeface="+mj-lt"/>
              <a:buAutoNum type="alphaLcPeriod"/>
              <a:defRPr/>
            </a:pPr>
            <a:r>
              <a:rPr lang="fr-FR" sz="2400" dirty="0" smtClean="0"/>
              <a:t>Les questions procédurales </a:t>
            </a:r>
          </a:p>
        </p:txBody>
      </p:sp>
    </p:spTree>
    <p:extLst>
      <p:ext uri="{BB962C8B-B14F-4D97-AF65-F5344CB8AC3E}">
        <p14:creationId xmlns:p14="http://schemas.microsoft.com/office/powerpoint/2010/main" xmlns="" val="42875894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fr-FR" smtClean="0"/>
              <a:t>Section K : Facilitation de la mise en oeuvre/ compliance</a:t>
            </a:r>
            <a:endParaRPr lang="fr-FR"/>
          </a:p>
        </p:txBody>
      </p:sp>
      <p:sp>
        <p:nvSpPr>
          <p:cNvPr id="8" name="Content Placeholder 7"/>
          <p:cNvSpPr>
            <a:spLocks noGrp="1"/>
          </p:cNvSpPr>
          <p:nvPr>
            <p:ph idx="1"/>
          </p:nvPr>
        </p:nvSpPr>
        <p:spPr/>
        <p:txBody>
          <a:bodyPr>
            <a:normAutofit/>
          </a:bodyPr>
          <a:lstStyle/>
          <a:p>
            <a:r>
              <a:rPr lang="fr-FR" sz="3200" dirty="0" smtClean="0"/>
              <a:t>Article 42: </a:t>
            </a:r>
          </a:p>
          <a:p>
            <a:pPr lvl="1"/>
            <a:r>
              <a:rPr lang="fr-FR" sz="2800" dirty="0" smtClean="0"/>
              <a:t> Compliance ou non? Unique ou similaire?</a:t>
            </a:r>
          </a:p>
          <a:p>
            <a:pPr lvl="1"/>
            <a:r>
              <a:rPr lang="fr-FR" sz="2800" dirty="0" smtClean="0"/>
              <a:t>Facilitation?</a:t>
            </a:r>
          </a:p>
          <a:p>
            <a:pPr lvl="1"/>
            <a:r>
              <a:rPr lang="fr-FR" sz="2800" dirty="0" smtClean="0"/>
              <a:t>Facilitation et </a:t>
            </a:r>
            <a:r>
              <a:rPr lang="fr-FR" sz="2800" dirty="0"/>
              <a:t>p</a:t>
            </a:r>
            <a:r>
              <a:rPr lang="fr-FR" sz="2800" dirty="0" smtClean="0"/>
              <a:t>unitive ?</a:t>
            </a:r>
          </a:p>
          <a:p>
            <a:pPr lvl="1"/>
            <a:r>
              <a:rPr lang="fr-FR" sz="2800" dirty="0" smtClean="0"/>
              <a:t>Quelle forme de punition et qu’arrive t il en cas de non conformité ?</a:t>
            </a:r>
            <a:endParaRPr lang="fr-FR" sz="2800" dirty="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20</a:t>
            </a:fld>
            <a:endParaRPr lang="en-GB" dirty="0"/>
          </a:p>
        </p:txBody>
      </p:sp>
    </p:spTree>
    <p:extLst>
      <p:ext uri="{BB962C8B-B14F-4D97-AF65-F5344CB8AC3E}">
        <p14:creationId xmlns:p14="http://schemas.microsoft.com/office/powerpoint/2010/main" xmlns="" val="51529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250825" y="412142"/>
            <a:ext cx="8686800" cy="1036638"/>
          </a:xfrm>
        </p:spPr>
        <p:txBody>
          <a:bodyPr/>
          <a:lstStyle/>
          <a:p>
            <a:r>
              <a:rPr lang="fr-FR" sz="2400" smtClean="0"/>
              <a:t>Section L : Dispositions procédurales et  institutionnelles</a:t>
            </a:r>
            <a:endParaRPr lang="fr-FR" sz="2400"/>
          </a:p>
        </p:txBody>
      </p:sp>
      <p:sp>
        <p:nvSpPr>
          <p:cNvPr id="9" name="Content Placeholder 8"/>
          <p:cNvSpPr>
            <a:spLocks noGrp="1"/>
          </p:cNvSpPr>
          <p:nvPr>
            <p:ph sz="half" idx="1"/>
          </p:nvPr>
        </p:nvSpPr>
        <p:spPr>
          <a:xfrm>
            <a:off x="228600" y="1499465"/>
            <a:ext cx="4267200" cy="4584830"/>
          </a:xfrm>
        </p:spPr>
        <p:txBody>
          <a:bodyPr>
            <a:normAutofit/>
          </a:bodyPr>
          <a:lstStyle/>
          <a:p>
            <a:pPr>
              <a:spcBef>
                <a:spcPts val="600"/>
              </a:spcBef>
              <a:spcAft>
                <a:spcPts val="0"/>
              </a:spcAft>
            </a:pPr>
            <a:r>
              <a:rPr lang="fr-FR" sz="2000" dirty="0" smtClean="0"/>
              <a:t>Article 43: Organe directeur</a:t>
            </a:r>
          </a:p>
          <a:p>
            <a:pPr>
              <a:spcBef>
                <a:spcPts val="600"/>
              </a:spcBef>
              <a:spcAft>
                <a:spcPts val="0"/>
              </a:spcAft>
            </a:pPr>
            <a:r>
              <a:rPr lang="fr-FR" sz="2000" dirty="0" smtClean="0"/>
              <a:t>Article 44: Rôle du secrétariat</a:t>
            </a:r>
          </a:p>
          <a:p>
            <a:pPr>
              <a:spcBef>
                <a:spcPts val="600"/>
              </a:spcBef>
              <a:spcAft>
                <a:spcPts val="0"/>
              </a:spcAft>
            </a:pPr>
            <a:r>
              <a:rPr lang="fr-FR" sz="2000" dirty="0" smtClean="0"/>
              <a:t>Article 45: Rôle du SBI et SBSTA</a:t>
            </a:r>
          </a:p>
          <a:p>
            <a:pPr>
              <a:spcBef>
                <a:spcPts val="600"/>
              </a:spcBef>
              <a:spcAft>
                <a:spcPts val="0"/>
              </a:spcAft>
            </a:pPr>
            <a:r>
              <a:rPr lang="fr-FR" sz="2000" dirty="0" smtClean="0"/>
              <a:t>Article 46: Institutions existantes</a:t>
            </a:r>
          </a:p>
          <a:p>
            <a:pPr>
              <a:spcBef>
                <a:spcPts val="600"/>
              </a:spcBef>
              <a:spcAft>
                <a:spcPts val="0"/>
              </a:spcAft>
            </a:pPr>
            <a:r>
              <a:rPr lang="fr-FR" sz="2000" dirty="0" smtClean="0"/>
              <a:t>Article 47: Immunités</a:t>
            </a:r>
          </a:p>
          <a:p>
            <a:pPr>
              <a:spcBef>
                <a:spcPts val="600"/>
              </a:spcBef>
              <a:spcAft>
                <a:spcPts val="0"/>
              </a:spcAft>
            </a:pPr>
            <a:r>
              <a:rPr lang="fr-FR" sz="2000" dirty="0" smtClean="0"/>
              <a:t>Article 48: Signature, instruments de ratification, acceptante, approbation, accession </a:t>
            </a:r>
          </a:p>
          <a:p>
            <a:pPr>
              <a:spcBef>
                <a:spcPts val="600"/>
              </a:spcBef>
              <a:spcAft>
                <a:spcPts val="0"/>
              </a:spcAft>
            </a:pPr>
            <a:r>
              <a:rPr lang="fr-FR" sz="2000" dirty="0" smtClean="0"/>
              <a:t>Article 49: Entrée en vigueur ( un, deux ou trois critères?)</a:t>
            </a:r>
          </a:p>
          <a:p>
            <a:pPr>
              <a:spcBef>
                <a:spcPts val="600"/>
              </a:spcBef>
              <a:spcAft>
                <a:spcPts val="0"/>
              </a:spcAft>
            </a:pPr>
            <a:r>
              <a:rPr lang="fr-FR" sz="2000" dirty="0" smtClean="0"/>
              <a:t>Article 50: Durée</a:t>
            </a:r>
          </a:p>
          <a:p>
            <a:pPr>
              <a:spcBef>
                <a:spcPts val="600"/>
              </a:spcBef>
              <a:spcAft>
                <a:spcPts val="0"/>
              </a:spcAft>
            </a:pPr>
            <a:endParaRPr lang="fr-FR" sz="2000" dirty="0"/>
          </a:p>
        </p:txBody>
      </p:sp>
      <p:sp>
        <p:nvSpPr>
          <p:cNvPr id="10" name="Content Placeholder 9"/>
          <p:cNvSpPr>
            <a:spLocks noGrp="1"/>
          </p:cNvSpPr>
          <p:nvPr>
            <p:ph sz="half" idx="2"/>
          </p:nvPr>
        </p:nvSpPr>
        <p:spPr>
          <a:xfrm>
            <a:off x="4648200" y="1499465"/>
            <a:ext cx="4267200" cy="4584830"/>
          </a:xfrm>
        </p:spPr>
        <p:txBody>
          <a:bodyPr>
            <a:normAutofit/>
          </a:bodyPr>
          <a:lstStyle/>
          <a:p>
            <a:pPr>
              <a:spcBef>
                <a:spcPts val="600"/>
              </a:spcBef>
              <a:spcAft>
                <a:spcPts val="0"/>
              </a:spcAft>
            </a:pPr>
            <a:r>
              <a:rPr lang="fr-FR" sz="2000" smtClean="0"/>
              <a:t>Article 51: Amendements</a:t>
            </a:r>
          </a:p>
          <a:p>
            <a:pPr>
              <a:spcBef>
                <a:spcPts val="600"/>
              </a:spcBef>
              <a:spcAft>
                <a:spcPts val="0"/>
              </a:spcAft>
            </a:pPr>
            <a:r>
              <a:rPr lang="fr-FR" sz="2000" smtClean="0"/>
              <a:t>Article 52: Annexes</a:t>
            </a:r>
          </a:p>
          <a:p>
            <a:pPr>
              <a:spcBef>
                <a:spcPts val="600"/>
              </a:spcBef>
              <a:spcAft>
                <a:spcPts val="0"/>
              </a:spcAft>
            </a:pPr>
            <a:r>
              <a:rPr lang="fr-FR" sz="2000" smtClean="0"/>
              <a:t>Article 53: Résolutions des conflits</a:t>
            </a:r>
          </a:p>
          <a:p>
            <a:pPr>
              <a:spcBef>
                <a:spcPts val="600"/>
              </a:spcBef>
              <a:spcAft>
                <a:spcPts val="0"/>
              </a:spcAft>
            </a:pPr>
            <a:r>
              <a:rPr lang="fr-FR" sz="2000" smtClean="0"/>
              <a:t>Article 54: Vote</a:t>
            </a:r>
          </a:p>
          <a:p>
            <a:pPr>
              <a:spcBef>
                <a:spcPts val="600"/>
              </a:spcBef>
              <a:spcAft>
                <a:spcPts val="0"/>
              </a:spcAft>
            </a:pPr>
            <a:r>
              <a:rPr lang="fr-FR" sz="2000" smtClean="0"/>
              <a:t>Article 55: Participation à la prise de décision</a:t>
            </a:r>
          </a:p>
          <a:p>
            <a:pPr>
              <a:spcBef>
                <a:spcPts val="600"/>
              </a:spcBef>
              <a:spcAft>
                <a:spcPts val="0"/>
              </a:spcAft>
            </a:pPr>
            <a:r>
              <a:rPr lang="fr-FR" sz="2000" smtClean="0"/>
              <a:t>Article 56: Dépositaire</a:t>
            </a:r>
          </a:p>
          <a:p>
            <a:pPr>
              <a:spcBef>
                <a:spcPts val="600"/>
              </a:spcBef>
              <a:spcAft>
                <a:spcPts val="0"/>
              </a:spcAft>
            </a:pPr>
            <a:r>
              <a:rPr lang="fr-FR" sz="2000" smtClean="0"/>
              <a:t>Article 57: Réservations</a:t>
            </a:r>
          </a:p>
          <a:p>
            <a:pPr>
              <a:spcBef>
                <a:spcPts val="600"/>
              </a:spcBef>
              <a:spcAft>
                <a:spcPts val="0"/>
              </a:spcAft>
            </a:pPr>
            <a:r>
              <a:rPr lang="fr-FR" sz="2000" smtClean="0"/>
              <a:t>Article 58: Retrait </a:t>
            </a:r>
          </a:p>
          <a:p>
            <a:pPr>
              <a:spcBef>
                <a:spcPts val="600"/>
              </a:spcBef>
              <a:spcAft>
                <a:spcPts val="0"/>
              </a:spcAft>
            </a:pPr>
            <a:r>
              <a:rPr lang="fr-FR" sz="2000" smtClean="0"/>
              <a:t>Article 59: Langues</a:t>
            </a:r>
            <a:endParaRPr lang="fr-FR" sz="200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21</a:t>
            </a:fld>
            <a:endParaRPr lang="en-GB" dirty="0"/>
          </a:p>
        </p:txBody>
      </p:sp>
    </p:spTree>
    <p:extLst>
      <p:ext uri="{BB962C8B-B14F-4D97-AF65-F5344CB8AC3E}">
        <p14:creationId xmlns:p14="http://schemas.microsoft.com/office/powerpoint/2010/main" xmlns="" val="24923698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857500"/>
            <a:ext cx="7470648" cy="1143000"/>
          </a:xfrm>
        </p:spPr>
        <p:txBody>
          <a:bodyPr/>
          <a:lstStyle/>
          <a:p>
            <a:pPr algn="ctr"/>
            <a:r>
              <a:rPr lang="fr-FR" smtClean="0"/>
              <a:t>Décision 1/CP.21</a:t>
            </a:r>
            <a:endParaRPr lang="fr-FR"/>
          </a:p>
        </p:txBody>
      </p:sp>
    </p:spTree>
    <p:extLst>
      <p:ext uri="{BB962C8B-B14F-4D97-AF65-F5344CB8AC3E}">
        <p14:creationId xmlns:p14="http://schemas.microsoft.com/office/powerpoint/2010/main" xmlns="" val="1635948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4"/>
            <a:ext cx="7543800" cy="1069923"/>
          </a:xfrm>
        </p:spPr>
        <p:txBody>
          <a:bodyPr/>
          <a:lstStyle/>
          <a:p>
            <a:r>
              <a:rPr lang="en-US" dirty="0" smtClean="0"/>
              <a:t>Decision 1/CP 21</a:t>
            </a:r>
            <a:endParaRPr lang="en-US" dirty="0"/>
          </a:p>
        </p:txBody>
      </p:sp>
      <p:sp>
        <p:nvSpPr>
          <p:cNvPr id="8" name="Content Placeholder 7"/>
          <p:cNvSpPr>
            <a:spLocks noGrp="1"/>
          </p:cNvSpPr>
          <p:nvPr>
            <p:ph idx="1"/>
          </p:nvPr>
        </p:nvSpPr>
        <p:spPr/>
        <p:txBody>
          <a:bodyPr/>
          <a:lstStyle/>
          <a:p>
            <a:r>
              <a:rPr lang="fr-FR" dirty="0" smtClean="0"/>
              <a:t>Adoption de l’accord de Paris</a:t>
            </a:r>
          </a:p>
          <a:p>
            <a:r>
              <a:rPr lang="fr-FR" dirty="0" smtClean="0"/>
              <a:t>Clarification sur le traitement des CPDN</a:t>
            </a:r>
          </a:p>
          <a:p>
            <a:r>
              <a:rPr lang="fr-FR" dirty="0" smtClean="0"/>
              <a:t>Modalités d’opérationnalisation des dispositions de l’Accord</a:t>
            </a:r>
          </a:p>
          <a:p>
            <a:r>
              <a:rPr lang="fr-FR" dirty="0" smtClean="0"/>
              <a:t>Arrangements pour la période intérimaire précédant l’entrée en vigueur en 2020</a:t>
            </a:r>
            <a:endParaRPr lang="fr-FR" dirty="0"/>
          </a:p>
        </p:txBody>
      </p:sp>
    </p:spTree>
    <p:extLst>
      <p:ext uri="{BB962C8B-B14F-4D97-AF65-F5344CB8AC3E}">
        <p14:creationId xmlns:p14="http://schemas.microsoft.com/office/powerpoint/2010/main" xmlns="" val="190713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4"/>
            <a:ext cx="7543800" cy="838811"/>
          </a:xfrm>
        </p:spPr>
        <p:txBody>
          <a:bodyPr/>
          <a:lstStyle/>
          <a:p>
            <a:r>
              <a:rPr lang="en-US" dirty="0" smtClean="0"/>
              <a:t>COP-21,  </a:t>
            </a:r>
            <a:r>
              <a:rPr lang="en-US" dirty="0"/>
              <a:t>Paris-Le Bourget</a:t>
            </a:r>
          </a:p>
        </p:txBody>
      </p:sp>
      <p:sp>
        <p:nvSpPr>
          <p:cNvPr id="5" name="Content Placeholder 4"/>
          <p:cNvSpPr>
            <a:spLocks noGrp="1"/>
          </p:cNvSpPr>
          <p:nvPr>
            <p:ph idx="1"/>
          </p:nvPr>
        </p:nvSpPr>
        <p:spPr>
          <a:xfrm>
            <a:off x="250825" y="1493786"/>
            <a:ext cx="8686800" cy="4230740"/>
          </a:xfrm>
        </p:spPr>
        <p:txBody>
          <a:bodyPr>
            <a:normAutofit/>
          </a:bodyPr>
          <a:lstStyle/>
          <a:p>
            <a:pPr>
              <a:spcBef>
                <a:spcPts val="0"/>
              </a:spcBef>
              <a:spcAft>
                <a:spcPts val="0"/>
              </a:spcAft>
            </a:pPr>
            <a:r>
              <a:rPr lang="fr-FR" sz="2800" dirty="0" smtClean="0"/>
              <a:t>21</a:t>
            </a:r>
            <a:r>
              <a:rPr lang="fr-FR" sz="2800" baseline="30000" dirty="0" smtClean="0"/>
              <a:t>ème</a:t>
            </a:r>
            <a:r>
              <a:rPr lang="fr-FR" sz="2800" dirty="0" smtClean="0"/>
              <a:t> Conférence des parties à la Convention-cadre des Nations unies sur les changements climatiques (CCNUCC)</a:t>
            </a:r>
          </a:p>
          <a:p>
            <a:pPr>
              <a:spcBef>
                <a:spcPts val="0"/>
              </a:spcBef>
              <a:spcAft>
                <a:spcPts val="0"/>
              </a:spcAft>
            </a:pPr>
            <a:r>
              <a:rPr lang="fr-FR" sz="2800" dirty="0" smtClean="0"/>
              <a:t>30 novembre au 11 décembre 2015 </a:t>
            </a:r>
          </a:p>
          <a:p>
            <a:pPr>
              <a:spcBef>
                <a:spcPts val="0"/>
              </a:spcBef>
              <a:spcAft>
                <a:spcPts val="0"/>
              </a:spcAft>
            </a:pPr>
            <a:r>
              <a:rPr lang="fr-FR" sz="2800" dirty="0" smtClean="0"/>
              <a:t>40 000 participants attendus  – délégués représentants les pays, Parties à la Convention, des observateurs, membres de la société civile</a:t>
            </a:r>
          </a:p>
          <a:p>
            <a:pPr>
              <a:spcBef>
                <a:spcPts val="0"/>
              </a:spcBef>
              <a:spcAft>
                <a:spcPts val="0"/>
              </a:spcAft>
            </a:pPr>
            <a:r>
              <a:rPr lang="fr-FR" sz="2800" dirty="0"/>
              <a:t>G</a:t>
            </a:r>
            <a:r>
              <a:rPr lang="fr-FR" sz="2800" dirty="0" smtClean="0"/>
              <a:t>rand événement diplomatique accueilli par la France et l’une des plus grandes conférences climatiques jamais organisées.</a:t>
            </a:r>
            <a:endParaRPr lang="fr-FR" sz="2800" dirty="0"/>
          </a:p>
        </p:txBody>
      </p:sp>
    </p:spTree>
    <p:extLst>
      <p:ext uri="{BB962C8B-B14F-4D97-AF65-F5344CB8AC3E}">
        <p14:creationId xmlns:p14="http://schemas.microsoft.com/office/powerpoint/2010/main" xmlns="" val="4076932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0825" y="53625"/>
            <a:ext cx="8686800" cy="1036638"/>
          </a:xfrm>
        </p:spPr>
        <p:txBody>
          <a:bodyPr/>
          <a:lstStyle/>
          <a:p>
            <a:r>
              <a:rPr lang="fr-FR" smtClean="0"/>
              <a:t>Enjeux</a:t>
            </a:r>
            <a:endParaRPr lang="fr-FR"/>
          </a:p>
        </p:txBody>
      </p:sp>
      <p:sp>
        <p:nvSpPr>
          <p:cNvPr id="8" name="Content Placeholder 7"/>
          <p:cNvSpPr>
            <a:spLocks noGrp="1"/>
          </p:cNvSpPr>
          <p:nvPr>
            <p:ph idx="1"/>
          </p:nvPr>
        </p:nvSpPr>
        <p:spPr>
          <a:xfrm>
            <a:off x="71500" y="1178750"/>
            <a:ext cx="8982490" cy="5400600"/>
          </a:xfrm>
        </p:spPr>
        <p:txBody>
          <a:bodyPr>
            <a:normAutofit/>
          </a:bodyPr>
          <a:lstStyle/>
          <a:p>
            <a:pPr>
              <a:spcBef>
                <a:spcPts val="0"/>
              </a:spcBef>
              <a:spcAft>
                <a:spcPts val="0"/>
              </a:spcAft>
            </a:pPr>
            <a:r>
              <a:rPr lang="fr-FR" sz="2300" dirty="0" smtClean="0"/>
              <a:t>Aboutir, pour la première fois, à un accord universel et contraignant permettant de lutter efficacement contre le dérèglement climatique et accélérer la transition vers des sociétés et des économies résilientes et sobres en carbone.</a:t>
            </a:r>
          </a:p>
          <a:p>
            <a:pPr>
              <a:spcBef>
                <a:spcPts val="0"/>
              </a:spcBef>
              <a:spcAft>
                <a:spcPts val="0"/>
              </a:spcAft>
            </a:pPr>
            <a:r>
              <a:rPr lang="fr-FR" sz="2300" dirty="0" smtClean="0"/>
              <a:t>Le futur accord devra traiter, de façon équilibrée de:</a:t>
            </a:r>
          </a:p>
          <a:p>
            <a:pPr marL="0" indent="0">
              <a:spcBef>
                <a:spcPts val="0"/>
              </a:spcBef>
              <a:spcAft>
                <a:spcPts val="0"/>
              </a:spcAft>
              <a:buNone/>
            </a:pPr>
            <a:endParaRPr lang="fr-FR" sz="2300" dirty="0" smtClean="0"/>
          </a:p>
          <a:p>
            <a:pPr lvl="1">
              <a:spcBef>
                <a:spcPts val="0"/>
              </a:spcBef>
              <a:spcAft>
                <a:spcPts val="0"/>
              </a:spcAft>
            </a:pPr>
            <a:r>
              <a:rPr lang="fr-FR" sz="2000" dirty="0" smtClean="0"/>
              <a:t> L’atténuation (efforts de baisse des émissions de gaz à effet de serre permettant de contenir le réchauffement global à - 2°C/1,5°C) </a:t>
            </a:r>
          </a:p>
          <a:p>
            <a:pPr lvl="1">
              <a:spcBef>
                <a:spcPts val="0"/>
              </a:spcBef>
              <a:spcAft>
                <a:spcPts val="0"/>
              </a:spcAft>
            </a:pPr>
            <a:r>
              <a:rPr lang="fr-FR" sz="2000" dirty="0"/>
              <a:t>L</a:t>
            </a:r>
            <a:r>
              <a:rPr lang="fr-FR" sz="2000" dirty="0" smtClean="0"/>
              <a:t>’adaptation des sociétés aux dérèglements climatiques déjà existants</a:t>
            </a:r>
          </a:p>
          <a:p>
            <a:pPr lvl="1">
              <a:spcBef>
                <a:spcPts val="0"/>
              </a:spcBef>
              <a:spcAft>
                <a:spcPts val="0"/>
              </a:spcAft>
            </a:pPr>
            <a:r>
              <a:rPr lang="fr-FR" sz="2000" dirty="0" smtClean="0"/>
              <a:t>Des moyens de mise en </a:t>
            </a:r>
            <a:r>
              <a:rPr lang="fr-FR" sz="2000" dirty="0" err="1" smtClean="0"/>
              <a:t>oeuvre</a:t>
            </a:r>
            <a:r>
              <a:rPr lang="fr-FR" sz="2000" dirty="0" smtClean="0"/>
              <a:t> (Financement, technologie et renforcement de capacités)</a:t>
            </a:r>
          </a:p>
          <a:p>
            <a:pPr marL="576262" lvl="1" indent="0">
              <a:spcBef>
                <a:spcPts val="0"/>
              </a:spcBef>
              <a:spcAft>
                <a:spcPts val="0"/>
              </a:spcAft>
              <a:buNone/>
            </a:pPr>
            <a:endParaRPr lang="fr-FR" sz="2000" dirty="0" smtClean="0"/>
          </a:p>
          <a:p>
            <a:pPr>
              <a:spcBef>
                <a:spcPts val="0"/>
              </a:spcBef>
              <a:spcAft>
                <a:spcPts val="0"/>
              </a:spcAft>
            </a:pPr>
            <a:r>
              <a:rPr lang="fr-FR" sz="2300" dirty="0" smtClean="0"/>
              <a:t>L’accord doit entrer en vigueur à partir de 2020 et devra être durable pour permettre une transformation à long terme.</a:t>
            </a:r>
          </a:p>
          <a:p>
            <a:pPr>
              <a:spcBef>
                <a:spcPts val="0"/>
              </a:spcBef>
              <a:spcAft>
                <a:spcPts val="0"/>
              </a:spcAft>
            </a:pPr>
            <a:endParaRPr lang="fr-FR" sz="2400" dirty="0" smtClean="0"/>
          </a:p>
          <a:p>
            <a:pPr>
              <a:spcBef>
                <a:spcPts val="0"/>
              </a:spcBef>
              <a:spcAft>
                <a:spcPts val="0"/>
              </a:spcAft>
            </a:pPr>
            <a:endParaRPr lang="fr-FR" sz="2400" dirty="0"/>
          </a:p>
        </p:txBody>
      </p:sp>
    </p:spTree>
    <p:extLst>
      <p:ext uri="{BB962C8B-B14F-4D97-AF65-F5344CB8AC3E}">
        <p14:creationId xmlns:p14="http://schemas.microsoft.com/office/powerpoint/2010/main" xmlns="" val="3129034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40958"/>
            <a:ext cx="8232274" cy="1143000"/>
          </a:xfrm>
        </p:spPr>
        <p:txBody>
          <a:bodyPr anchor="ctr">
            <a:normAutofit fontScale="90000"/>
          </a:bodyPr>
          <a:lstStyle/>
          <a:p>
            <a:r>
              <a:rPr lang="fr-FR" sz="3200" smtClean="0"/>
              <a:t/>
            </a:r>
            <a:br>
              <a:rPr lang="fr-FR" sz="3200" smtClean="0"/>
            </a:br>
            <a:r>
              <a:rPr lang="fr-FR" sz="3200" smtClean="0"/>
              <a:t>L’Agenda des solutions ou Plan d’action Lima-Paris</a:t>
            </a:r>
            <a:br>
              <a:rPr lang="fr-FR" sz="3200" smtClean="0"/>
            </a:br>
            <a:endParaRPr lang="fr-FR" sz="3200"/>
          </a:p>
        </p:txBody>
      </p:sp>
      <p:sp>
        <p:nvSpPr>
          <p:cNvPr id="8" name="Content Placeholder 7"/>
          <p:cNvSpPr>
            <a:spLocks noGrp="1"/>
          </p:cNvSpPr>
          <p:nvPr>
            <p:ph idx="1"/>
          </p:nvPr>
        </p:nvSpPr>
        <p:spPr>
          <a:xfrm>
            <a:off x="250825" y="1176421"/>
            <a:ext cx="8686800" cy="5026851"/>
          </a:xfrm>
        </p:spPr>
        <p:txBody>
          <a:bodyPr anchor="ctr">
            <a:noAutofit/>
          </a:bodyPr>
          <a:lstStyle/>
          <a:p>
            <a:r>
              <a:rPr lang="fr-FR" sz="2000" smtClean="0"/>
              <a:t>Hérité du Sommet sur le climat organisé en septembre 2014 par le Secrétaire général des Nations unies, Ban Ki-Moon à New York </a:t>
            </a:r>
          </a:p>
          <a:p>
            <a:endParaRPr lang="fr-FR" sz="2000"/>
          </a:p>
          <a:p>
            <a:r>
              <a:rPr lang="fr-FR" sz="2000" smtClean="0"/>
              <a:t>Destiné à faciliter la mise en œuvre de l’accord visé à Paris, est mené conjointement par les présidences péruvienne de la COP20 et française de la COP21, le secrétariat de la Convention cadre des Nations unies pour les changements climatiques (CCNUCC), et le Secrétariat général des Nations unies (SGNU)</a:t>
            </a:r>
          </a:p>
          <a:p>
            <a:endParaRPr lang="fr-FR" sz="2000" smtClean="0"/>
          </a:p>
          <a:p>
            <a:r>
              <a:rPr lang="fr-FR" sz="2000" smtClean="0"/>
              <a:t>Recouvre des initiatives coopératives, portées par des acteurs gouvernementaux et non gouvernementaux (entreprises, collectivités, organisations internationales, ONG, populations autochtones, etc.), ainsi que les engagements individuels des collectivités territoriales et des entreprises</a:t>
            </a:r>
            <a:endParaRPr lang="fr-FR" sz="2000"/>
          </a:p>
        </p:txBody>
      </p:sp>
    </p:spTree>
    <p:extLst>
      <p:ext uri="{BB962C8B-B14F-4D97-AF65-F5344CB8AC3E}">
        <p14:creationId xmlns:p14="http://schemas.microsoft.com/office/powerpoint/2010/main" xmlns="" val="2284345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5"/>
            <a:ext cx="7543800" cy="1029730"/>
          </a:xfrm>
        </p:spPr>
        <p:txBody>
          <a:bodyPr/>
          <a:lstStyle/>
          <a:p>
            <a:r>
              <a:rPr lang="en-US" dirty="0" smtClean="0"/>
              <a:t>COP 21 </a:t>
            </a:r>
            <a:endParaRPr lang="en-US" dirty="0"/>
          </a:p>
        </p:txBody>
      </p:sp>
      <p:sp>
        <p:nvSpPr>
          <p:cNvPr id="8" name="Content Placeholder 7"/>
          <p:cNvSpPr>
            <a:spLocks noGrp="1"/>
          </p:cNvSpPr>
          <p:nvPr>
            <p:ph idx="1"/>
          </p:nvPr>
        </p:nvSpPr>
        <p:spPr/>
        <p:txBody>
          <a:bodyPr/>
          <a:lstStyle/>
          <a:p>
            <a:r>
              <a:rPr lang="fr-FR" dirty="0" smtClean="0"/>
              <a:t>Décision sur le programme de travail sur le relèvement de l’ambition pré 2020 (intégrée à la décision 1/CP.21)</a:t>
            </a:r>
          </a:p>
          <a:p>
            <a:pPr lvl="1"/>
            <a:r>
              <a:rPr lang="fr-FR" dirty="0" smtClean="0"/>
              <a:t>8 -13 gigatonnes d’ici 2020 pour être sur la trajectoire des 2°C </a:t>
            </a:r>
          </a:p>
          <a:p>
            <a:pPr lvl="1"/>
            <a:r>
              <a:rPr lang="fr-FR" dirty="0" smtClean="0"/>
              <a:t>Déficit du financement </a:t>
            </a:r>
          </a:p>
          <a:p>
            <a:pPr lvl="1"/>
            <a:r>
              <a:rPr lang="fr-FR" dirty="0" smtClean="0"/>
              <a:t>Agenda de mise en œuvre en vertu du plan d’action de Bali </a:t>
            </a:r>
          </a:p>
          <a:p>
            <a:endParaRPr lang="fr-FR" dirty="0"/>
          </a:p>
        </p:txBody>
      </p:sp>
    </p:spTree>
    <p:extLst>
      <p:ext uri="{BB962C8B-B14F-4D97-AF65-F5344CB8AC3E}">
        <p14:creationId xmlns:p14="http://schemas.microsoft.com/office/powerpoint/2010/main" xmlns="" val="31179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0" y="53625"/>
            <a:ext cx="9027495" cy="405045"/>
          </a:xfrm>
        </p:spPr>
        <p:txBody>
          <a:bodyPr anchor="ctr"/>
          <a:lstStyle/>
          <a:p>
            <a:r>
              <a:rPr lang="en-US" sz="2000" dirty="0" smtClean="0"/>
              <a:t>COP-21</a:t>
            </a:r>
            <a:endParaRPr lang="en-US" sz="2000" dirty="0"/>
          </a:p>
        </p:txBody>
      </p:sp>
      <p:sp>
        <p:nvSpPr>
          <p:cNvPr id="8" name="Content Placeholder 7"/>
          <p:cNvSpPr>
            <a:spLocks noGrp="1"/>
          </p:cNvSpPr>
          <p:nvPr>
            <p:ph idx="1"/>
          </p:nvPr>
        </p:nvSpPr>
        <p:spPr>
          <a:xfrm>
            <a:off x="0" y="503675"/>
            <a:ext cx="9144000" cy="6307798"/>
          </a:xfrm>
        </p:spPr>
        <p:txBody>
          <a:bodyPr>
            <a:normAutofit/>
          </a:bodyPr>
          <a:lstStyle/>
          <a:p>
            <a:pPr>
              <a:spcBef>
                <a:spcPts val="0"/>
              </a:spcBef>
              <a:spcAft>
                <a:spcPts val="0"/>
              </a:spcAft>
            </a:pPr>
            <a:r>
              <a:rPr lang="en-US" sz="1200" dirty="0"/>
              <a:t>3. Reports of the subsidiary bodies:</a:t>
            </a:r>
          </a:p>
          <a:p>
            <a:pPr>
              <a:spcBef>
                <a:spcPts val="0"/>
              </a:spcBef>
              <a:spcAft>
                <a:spcPts val="0"/>
              </a:spcAft>
            </a:pPr>
            <a:r>
              <a:rPr lang="en-US" sz="1200" dirty="0"/>
              <a:t>(a) Report of the Subsidiary Body for Scientific and Technological Advice;1 (b) Report of the Subsidiary Body for Implementation.2</a:t>
            </a:r>
          </a:p>
          <a:p>
            <a:pPr>
              <a:spcBef>
                <a:spcPts val="0"/>
              </a:spcBef>
              <a:spcAft>
                <a:spcPts val="0"/>
              </a:spcAft>
            </a:pPr>
            <a:r>
              <a:rPr lang="en-US" sz="1200" dirty="0"/>
              <a:t>4. Durban Platform for Enhanced Action (decision 1/CP.17):</a:t>
            </a:r>
          </a:p>
          <a:p>
            <a:pPr>
              <a:spcBef>
                <a:spcPts val="0"/>
              </a:spcBef>
              <a:spcAft>
                <a:spcPts val="0"/>
              </a:spcAft>
            </a:pPr>
            <a:r>
              <a:rPr lang="en-US" sz="1200" dirty="0"/>
              <a:t>(a) Report of the Ad Hoc Working Group on the Durban Platform for Enhanced Action;</a:t>
            </a:r>
          </a:p>
          <a:p>
            <a:pPr>
              <a:spcBef>
                <a:spcPts val="0"/>
              </a:spcBef>
              <a:spcAft>
                <a:spcPts val="0"/>
              </a:spcAft>
            </a:pPr>
            <a:r>
              <a:rPr lang="en-US" sz="1200" b="1" i="1" dirty="0">
                <a:solidFill>
                  <a:srgbClr val="008000"/>
                </a:solidFill>
              </a:rPr>
              <a:t>(b) Adoption of a protocol, another legal instrument, or an agreed outcome with legal force under the Convention applicable to all Parties.</a:t>
            </a:r>
          </a:p>
          <a:p>
            <a:pPr>
              <a:spcBef>
                <a:spcPts val="0"/>
              </a:spcBef>
              <a:spcAft>
                <a:spcPts val="0"/>
              </a:spcAft>
            </a:pPr>
            <a:r>
              <a:rPr lang="en-US" sz="1200" dirty="0"/>
              <a:t>5. Consideration of proposals by Parties under Article 17 of the Convention.</a:t>
            </a:r>
          </a:p>
          <a:p>
            <a:pPr>
              <a:spcBef>
                <a:spcPts val="0"/>
              </a:spcBef>
              <a:spcAft>
                <a:spcPts val="0"/>
              </a:spcAft>
            </a:pPr>
            <a:r>
              <a:rPr lang="en-US" sz="1200" dirty="0"/>
              <a:t>6. Consideration of proposals by Parties for amendments to the Convention under Article 15:</a:t>
            </a:r>
          </a:p>
          <a:p>
            <a:pPr>
              <a:spcBef>
                <a:spcPts val="0"/>
              </a:spcBef>
              <a:spcAft>
                <a:spcPts val="0"/>
              </a:spcAft>
            </a:pPr>
            <a:r>
              <a:rPr lang="en-US" sz="1200" dirty="0"/>
              <a:t>(a) Proposal from the Russian Federation to amend Article 4, paragraph 2(f), of the Convention;</a:t>
            </a:r>
          </a:p>
          <a:p>
            <a:pPr>
              <a:spcBef>
                <a:spcPts val="0"/>
              </a:spcBef>
              <a:spcAft>
                <a:spcPts val="0"/>
              </a:spcAft>
            </a:pPr>
            <a:r>
              <a:rPr lang="en-US" sz="1200" dirty="0"/>
              <a:t>(b) Proposal from Papua New Guinea and Mexico to amend Articles 7 and 18 of the Convention.</a:t>
            </a:r>
          </a:p>
          <a:p>
            <a:pPr>
              <a:spcBef>
                <a:spcPts val="0"/>
              </a:spcBef>
              <a:spcAft>
                <a:spcPts val="0"/>
              </a:spcAft>
            </a:pPr>
            <a:r>
              <a:rPr lang="en-US" sz="1200" dirty="0"/>
              <a:t>7. Report of the Adaptation Committee.</a:t>
            </a:r>
          </a:p>
          <a:p>
            <a:pPr>
              <a:spcBef>
                <a:spcPts val="0"/>
              </a:spcBef>
              <a:spcAft>
                <a:spcPts val="0"/>
              </a:spcAft>
            </a:pPr>
            <a:r>
              <a:rPr lang="en-US" sz="1200" dirty="0"/>
              <a:t>8. Warsaw International Mechanism for Loss and Damage associated with Climate Change Impacts.</a:t>
            </a:r>
          </a:p>
          <a:p>
            <a:pPr>
              <a:spcBef>
                <a:spcPts val="0"/>
              </a:spcBef>
              <a:spcAft>
                <a:spcPts val="0"/>
              </a:spcAft>
            </a:pPr>
            <a:r>
              <a:rPr lang="en-US" sz="1200" dirty="0"/>
              <a:t>9. Development and transfer of technologies and implementation of the Technology Mechanism:</a:t>
            </a:r>
          </a:p>
          <a:p>
            <a:pPr>
              <a:spcBef>
                <a:spcPts val="0"/>
              </a:spcBef>
              <a:spcAft>
                <a:spcPts val="0"/>
              </a:spcAft>
            </a:pPr>
            <a:r>
              <a:rPr lang="en-US" sz="1200" dirty="0"/>
              <a:t>(a) Joint annual report of the Technology Executive Committee and the Climate Technology Centre and Network;</a:t>
            </a:r>
          </a:p>
          <a:p>
            <a:pPr>
              <a:spcBef>
                <a:spcPts val="0"/>
              </a:spcBef>
              <a:spcAft>
                <a:spcPts val="0"/>
              </a:spcAft>
            </a:pPr>
            <a:r>
              <a:rPr lang="en-US" sz="1200" dirty="0"/>
              <a:t>(b) Linkages between the Technology Mechanism and the Financial Mechanism of the Convention.</a:t>
            </a:r>
          </a:p>
          <a:p>
            <a:pPr>
              <a:spcBef>
                <a:spcPts val="0"/>
              </a:spcBef>
              <a:spcAft>
                <a:spcPts val="0"/>
              </a:spcAft>
            </a:pPr>
            <a:r>
              <a:rPr lang="en-US" sz="1200" dirty="0"/>
              <a:t>10. The 2013–2015 review.</a:t>
            </a:r>
          </a:p>
          <a:p>
            <a:pPr>
              <a:spcBef>
                <a:spcPts val="0"/>
              </a:spcBef>
              <a:spcAft>
                <a:spcPts val="0"/>
              </a:spcAft>
            </a:pPr>
            <a:r>
              <a:rPr lang="en-US" sz="1200" dirty="0"/>
              <a:t>11. Second review of the adequacy of Article 4, paragraph 2(a) and (b), of the Convention.</a:t>
            </a:r>
          </a:p>
          <a:p>
            <a:pPr>
              <a:spcBef>
                <a:spcPts val="0"/>
              </a:spcBef>
              <a:spcAft>
                <a:spcPts val="0"/>
              </a:spcAft>
            </a:pPr>
            <a:r>
              <a:rPr lang="en-US" sz="1200" dirty="0"/>
              <a:t>12. Matters relating to finance:</a:t>
            </a:r>
          </a:p>
          <a:p>
            <a:pPr>
              <a:spcBef>
                <a:spcPts val="0"/>
              </a:spcBef>
              <a:spcAft>
                <a:spcPts val="0"/>
              </a:spcAft>
            </a:pPr>
            <a:r>
              <a:rPr lang="en-US" sz="1200" dirty="0"/>
              <a:t>13. Reporting</a:t>
            </a:r>
          </a:p>
          <a:p>
            <a:pPr>
              <a:spcBef>
                <a:spcPts val="0"/>
              </a:spcBef>
              <a:spcAft>
                <a:spcPts val="0"/>
              </a:spcAft>
            </a:pPr>
            <a:r>
              <a:rPr lang="en-US" sz="1200" dirty="0"/>
              <a:t>14. Reporting</a:t>
            </a:r>
          </a:p>
          <a:p>
            <a:pPr>
              <a:spcBef>
                <a:spcPts val="0"/>
              </a:spcBef>
              <a:spcAft>
                <a:spcPts val="0"/>
              </a:spcAft>
            </a:pPr>
            <a:r>
              <a:rPr lang="en-US" sz="1200" dirty="0"/>
              <a:t>15. Capacity-building under the Convention.</a:t>
            </a:r>
          </a:p>
          <a:p>
            <a:pPr>
              <a:spcBef>
                <a:spcPts val="0"/>
              </a:spcBef>
              <a:spcAft>
                <a:spcPts val="0"/>
              </a:spcAft>
            </a:pPr>
            <a:r>
              <a:rPr lang="en-US" sz="1200" dirty="0"/>
              <a:t>16. Implementation of Article 4, paragraphs 8 and 9, of the Convention:</a:t>
            </a:r>
          </a:p>
          <a:p>
            <a:pPr>
              <a:spcBef>
                <a:spcPts val="0"/>
              </a:spcBef>
              <a:spcAft>
                <a:spcPts val="0"/>
              </a:spcAft>
            </a:pPr>
            <a:r>
              <a:rPr lang="en-US" sz="1200" dirty="0"/>
              <a:t>from and review of Parties included in Annex I to the Convention from Parties not included in Annex I to the Convention.</a:t>
            </a:r>
          </a:p>
          <a:p>
            <a:pPr>
              <a:spcBef>
                <a:spcPts val="0"/>
              </a:spcBef>
              <a:spcAft>
                <a:spcPts val="0"/>
              </a:spcAft>
            </a:pPr>
            <a:r>
              <a:rPr lang="en-US" sz="1200" dirty="0"/>
              <a:t>(a) Implementation of the Buenos Aires </a:t>
            </a:r>
            <a:r>
              <a:rPr lang="en-US" sz="1200" dirty="0" err="1"/>
              <a:t>programme</a:t>
            </a:r>
            <a:r>
              <a:rPr lang="en-US" sz="1200" dirty="0"/>
              <a:t> of work on adaptation and response measures (decision 1/CP.10);</a:t>
            </a:r>
          </a:p>
          <a:p>
            <a:pPr>
              <a:spcBef>
                <a:spcPts val="0"/>
              </a:spcBef>
              <a:spcAft>
                <a:spcPts val="0"/>
              </a:spcAft>
            </a:pPr>
            <a:r>
              <a:rPr lang="en-US" sz="1200" dirty="0"/>
              <a:t>(b) Matters relating to the least developed countries.</a:t>
            </a:r>
          </a:p>
          <a:p>
            <a:pPr>
              <a:spcBef>
                <a:spcPts val="0"/>
              </a:spcBef>
              <a:spcAft>
                <a:spcPts val="0"/>
              </a:spcAft>
            </a:pPr>
            <a:r>
              <a:rPr lang="en-US" sz="1200" dirty="0"/>
              <a:t>17. Gender and climate change.</a:t>
            </a:r>
          </a:p>
          <a:p>
            <a:pPr>
              <a:spcBef>
                <a:spcPts val="0"/>
              </a:spcBef>
              <a:spcAft>
                <a:spcPts val="0"/>
              </a:spcAft>
            </a:pPr>
            <a:r>
              <a:rPr lang="en-US" sz="1200" dirty="0"/>
              <a:t>18. Other matters referred to the Conference of the Parties by the subsidiary bodies.</a:t>
            </a:r>
          </a:p>
          <a:p>
            <a:pPr>
              <a:spcBef>
                <a:spcPts val="0"/>
              </a:spcBef>
              <a:spcAft>
                <a:spcPts val="0"/>
              </a:spcAft>
            </a:pPr>
            <a:r>
              <a:rPr lang="en-US" sz="1200" dirty="0"/>
              <a:t>19. Administrative, financial and institutional matters:</a:t>
            </a:r>
          </a:p>
          <a:p>
            <a:pPr>
              <a:spcBef>
                <a:spcPts val="0"/>
              </a:spcBef>
              <a:spcAft>
                <a:spcPts val="0"/>
              </a:spcAft>
            </a:pPr>
            <a:r>
              <a:rPr lang="en-US" sz="1200" dirty="0"/>
              <a:t>(a) Audit report and financial statements for 2014;</a:t>
            </a:r>
          </a:p>
          <a:p>
            <a:pPr>
              <a:spcBef>
                <a:spcPts val="0"/>
              </a:spcBef>
              <a:spcAft>
                <a:spcPts val="0"/>
              </a:spcAft>
            </a:pPr>
            <a:r>
              <a:rPr lang="en-US" sz="1200" dirty="0"/>
              <a:t>(b) Budget performance for the biennium 2014–2015;</a:t>
            </a:r>
          </a:p>
          <a:p>
            <a:pPr>
              <a:spcBef>
                <a:spcPts val="0"/>
              </a:spcBef>
              <a:spcAft>
                <a:spcPts val="0"/>
              </a:spcAft>
            </a:pPr>
            <a:r>
              <a:rPr lang="en-US" sz="1200" dirty="0"/>
              <a:t>(c) </a:t>
            </a:r>
            <a:r>
              <a:rPr lang="en-US" sz="1200" dirty="0" err="1"/>
              <a:t>Programme</a:t>
            </a:r>
            <a:r>
              <a:rPr lang="en-US" sz="1200" dirty="0"/>
              <a:t> budget for the biennium 2016–2017;</a:t>
            </a:r>
          </a:p>
          <a:p>
            <a:pPr>
              <a:spcBef>
                <a:spcPts val="0"/>
              </a:spcBef>
              <a:spcAft>
                <a:spcPts val="0"/>
              </a:spcAft>
            </a:pPr>
            <a:r>
              <a:rPr lang="en-US" sz="1200" dirty="0"/>
              <a:t>(d) Decision-making in the UNFCCC process.</a:t>
            </a:r>
          </a:p>
          <a:p>
            <a:pPr>
              <a:spcBef>
                <a:spcPts val="0"/>
              </a:spcBef>
              <a:spcAft>
                <a:spcPts val="0"/>
              </a:spcAft>
            </a:pPr>
            <a:endParaRPr lang="en-US" sz="1200" dirty="0"/>
          </a:p>
        </p:txBody>
      </p:sp>
      <p:sp>
        <p:nvSpPr>
          <p:cNvPr id="6" name="Date Placeholder 5"/>
          <p:cNvSpPr>
            <a:spLocks noGrp="1"/>
          </p:cNvSpPr>
          <p:nvPr>
            <p:ph type="dt" sz="half" idx="10"/>
          </p:nvPr>
        </p:nvSpPr>
        <p:spPr>
          <a:xfrm>
            <a:off x="6551613" y="6219310"/>
            <a:ext cx="1845812" cy="440253"/>
          </a:xfrm>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28</a:t>
            </a:fld>
            <a:endParaRPr lang="en-GB" dirty="0"/>
          </a:p>
        </p:txBody>
      </p:sp>
    </p:spTree>
    <p:extLst>
      <p:ext uri="{BB962C8B-B14F-4D97-AF65-F5344CB8AC3E}">
        <p14:creationId xmlns:p14="http://schemas.microsoft.com/office/powerpoint/2010/main" xmlns="" val="35732833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Paris </a:t>
            </a:r>
            <a:r>
              <a:rPr lang="en-US" dirty="0" err="1" smtClean="0"/>
              <a:t>c’est</a:t>
            </a:r>
            <a:r>
              <a:rPr lang="en-US" dirty="0" smtClean="0"/>
              <a:t> </a:t>
            </a:r>
            <a:r>
              <a:rPr lang="en-US" dirty="0" err="1" smtClean="0"/>
              <a:t>aussi</a:t>
            </a:r>
            <a:r>
              <a:rPr lang="en-US" dirty="0" smtClean="0"/>
              <a:t> </a:t>
            </a:r>
            <a:endParaRPr lang="en-US" dirty="0"/>
          </a:p>
        </p:txBody>
      </p:sp>
      <p:sp>
        <p:nvSpPr>
          <p:cNvPr id="8" name="Content Placeholder 7"/>
          <p:cNvSpPr>
            <a:spLocks noGrp="1"/>
          </p:cNvSpPr>
          <p:nvPr>
            <p:ph idx="1"/>
          </p:nvPr>
        </p:nvSpPr>
        <p:spPr/>
        <p:txBody>
          <a:bodyPr/>
          <a:lstStyle/>
          <a:p>
            <a:r>
              <a:rPr lang="en-US" sz="3200" dirty="0" smtClean="0"/>
              <a:t>CMP 11</a:t>
            </a:r>
          </a:p>
          <a:p>
            <a:r>
              <a:rPr lang="en-US" sz="3200" dirty="0" smtClean="0"/>
              <a:t>SBI 43</a:t>
            </a:r>
          </a:p>
          <a:p>
            <a:r>
              <a:rPr lang="en-US" sz="3200" dirty="0" smtClean="0"/>
              <a:t>SBSTA 43</a:t>
            </a:r>
          </a:p>
          <a:p>
            <a:r>
              <a:rPr lang="en-US" sz="3200" dirty="0" smtClean="0"/>
              <a:t>ADP 2-X </a:t>
            </a:r>
            <a:r>
              <a:rPr lang="en-US" sz="3200" dirty="0" err="1" smtClean="0"/>
              <a:t>ou</a:t>
            </a:r>
            <a:r>
              <a:rPr lang="en-US" sz="3200" dirty="0" smtClean="0"/>
              <a:t> ADP 3</a:t>
            </a:r>
            <a:endParaRPr lang="en-US" sz="3200" dirty="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29</a:t>
            </a:fld>
            <a:endParaRPr lang="en-GB" dirty="0"/>
          </a:p>
        </p:txBody>
      </p:sp>
    </p:spTree>
    <p:extLst>
      <p:ext uri="{BB962C8B-B14F-4D97-AF65-F5344CB8AC3E}">
        <p14:creationId xmlns:p14="http://schemas.microsoft.com/office/powerpoint/2010/main" xmlns="" val="4388888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89537"/>
          </a:xfrm>
        </p:spPr>
        <p:txBody>
          <a:bodyPr/>
          <a:lstStyle/>
          <a:p>
            <a:r>
              <a:rPr lang="en-US" dirty="0" smtClean="0"/>
              <a:t>Agenda 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46918061"/>
              </p:ext>
            </p:extLst>
          </p:nvPr>
        </p:nvGraphicFramePr>
        <p:xfrm>
          <a:off x="264564" y="1496410"/>
          <a:ext cx="8598336" cy="4639694"/>
        </p:xfrm>
        <a:graphic>
          <a:graphicData uri="http://schemas.openxmlformats.org/drawingml/2006/table">
            <a:tbl>
              <a:tblPr firstRow="1" bandRow="1">
                <a:tableStyleId>{5C22544A-7EE6-4342-B048-85BDC9FD1C3A}</a:tableStyleId>
              </a:tblPr>
              <a:tblGrid>
                <a:gridCol w="2076829"/>
                <a:gridCol w="1957775"/>
                <a:gridCol w="4563732"/>
              </a:tblGrid>
              <a:tr h="622606">
                <a:tc>
                  <a:txBody>
                    <a:bodyPr/>
                    <a:lstStyle/>
                    <a:p>
                      <a:r>
                        <a:rPr lang="fr-FR" noProof="0" dirty="0" smtClean="0"/>
                        <a:t>Session </a:t>
                      </a:r>
                      <a:endParaRPr lang="fr-FR" noProof="0" dirty="0"/>
                    </a:p>
                  </a:txBody>
                  <a:tcPr anchor="ctr"/>
                </a:tc>
                <a:tc>
                  <a:txBody>
                    <a:bodyPr/>
                    <a:lstStyle/>
                    <a:p>
                      <a:r>
                        <a:rPr lang="fr-FR" noProof="0" dirty="0" smtClean="0"/>
                        <a:t>Lieu </a:t>
                      </a:r>
                      <a:endParaRPr lang="fr-FR" noProof="0" dirty="0"/>
                    </a:p>
                  </a:txBody>
                  <a:tcPr anchor="ctr"/>
                </a:tc>
                <a:tc>
                  <a:txBody>
                    <a:bodyPr/>
                    <a:lstStyle/>
                    <a:p>
                      <a:r>
                        <a:rPr lang="fr-FR" noProof="0" dirty="0" smtClean="0"/>
                        <a:t>Résultats clés /</a:t>
                      </a:r>
                      <a:r>
                        <a:rPr lang="fr-FR" baseline="0" noProof="0" dirty="0" smtClean="0"/>
                        <a:t> </a:t>
                      </a:r>
                      <a:r>
                        <a:rPr lang="fr-FR" noProof="0" dirty="0" smtClean="0"/>
                        <a:t>attentes</a:t>
                      </a:r>
                      <a:endParaRPr lang="fr-FR" noProof="0" dirty="0"/>
                    </a:p>
                  </a:txBody>
                  <a:tcPr anchor="ctr"/>
                </a:tc>
              </a:tr>
              <a:tr h="622606">
                <a:tc>
                  <a:txBody>
                    <a:bodyPr/>
                    <a:lstStyle/>
                    <a:p>
                      <a:r>
                        <a:rPr lang="fr-FR" noProof="0" smtClean="0"/>
                        <a:t>ADP 2-8</a:t>
                      </a:r>
                      <a:endParaRPr lang="fr-FR" noProof="0"/>
                    </a:p>
                  </a:txBody>
                  <a:tcPr anchor="ctr"/>
                </a:tc>
                <a:tc>
                  <a:txBody>
                    <a:bodyPr/>
                    <a:lstStyle/>
                    <a:p>
                      <a:r>
                        <a:rPr lang="fr-FR" noProof="0" smtClean="0"/>
                        <a:t>Genève, Suisse</a:t>
                      </a:r>
                      <a:endParaRPr lang="fr-FR" noProof="0"/>
                    </a:p>
                  </a:txBody>
                  <a:tcPr anchor="ctr"/>
                </a:tc>
                <a:tc>
                  <a:txBody>
                    <a:bodyPr/>
                    <a:lstStyle/>
                    <a:p>
                      <a:r>
                        <a:rPr lang="fr-FR" noProof="0" smtClean="0"/>
                        <a:t>Approbation</a:t>
                      </a:r>
                      <a:r>
                        <a:rPr lang="fr-FR" baseline="0" noProof="0" smtClean="0"/>
                        <a:t> du texte de negotiation (GNT)</a:t>
                      </a:r>
                      <a:endParaRPr lang="fr-FR" noProof="0"/>
                    </a:p>
                  </a:txBody>
                  <a:tcPr anchor="ctr"/>
                </a:tc>
              </a:tr>
              <a:tr h="622606">
                <a:tc>
                  <a:txBody>
                    <a:bodyPr/>
                    <a:lstStyle/>
                    <a:p>
                      <a:r>
                        <a:rPr lang="fr-FR" noProof="0" smtClean="0"/>
                        <a:t>ADP 2-9 / SB42</a:t>
                      </a:r>
                      <a:endParaRPr lang="fr-FR" noProof="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smtClean="0"/>
                        <a:t>Bonn, Allemagne</a:t>
                      </a:r>
                      <a:r>
                        <a:rPr lang="fr-FR" baseline="0" noProof="0" smtClean="0"/>
                        <a:t> </a:t>
                      </a:r>
                      <a:endParaRPr lang="fr-FR" noProof="0" smtClean="0"/>
                    </a:p>
                  </a:txBody>
                  <a:tcPr anchor="ctr"/>
                </a:tc>
                <a:tc>
                  <a:txBody>
                    <a:bodyPr/>
                    <a:lstStyle/>
                    <a:p>
                      <a:r>
                        <a:rPr lang="fr-FR" noProof="0" dirty="0" smtClean="0"/>
                        <a:t>Texte</a:t>
                      </a:r>
                      <a:r>
                        <a:rPr lang="fr-FR" baseline="0" noProof="0" dirty="0" smtClean="0"/>
                        <a:t> synthétisé et consolidé </a:t>
                      </a:r>
                      <a:endParaRPr lang="fr-FR" noProof="0" dirty="0"/>
                    </a:p>
                  </a:txBody>
                  <a:tcPr anchor="ctr"/>
                </a:tc>
              </a:tr>
              <a:tr h="1074635">
                <a:tc>
                  <a:txBody>
                    <a:bodyPr/>
                    <a:lstStyle/>
                    <a:p>
                      <a:r>
                        <a:rPr lang="fr-FR" noProof="0" smtClean="0"/>
                        <a:t>ADP 2-10 </a:t>
                      </a:r>
                      <a:endParaRPr lang="fr-FR" noProof="0"/>
                    </a:p>
                  </a:txBody>
                  <a:tcPr anchor="ctr"/>
                </a:tc>
                <a:tc>
                  <a:txBody>
                    <a:bodyPr/>
                    <a:lstStyle/>
                    <a:p>
                      <a:r>
                        <a:rPr lang="fr-FR" noProof="0" smtClean="0"/>
                        <a:t>Bonn Allemagne</a:t>
                      </a:r>
                      <a:endParaRPr lang="fr-FR" noProof="0"/>
                    </a:p>
                  </a:txBody>
                  <a:tcPr anchor="ctr"/>
                </a:tc>
                <a:tc>
                  <a:txBody>
                    <a:bodyPr/>
                    <a:lstStyle/>
                    <a:p>
                      <a:r>
                        <a:rPr lang="fr-FR" noProof="0" dirty="0" smtClean="0"/>
                        <a:t>Outil des co-présidents en 3 Parties du 24 juillet</a:t>
                      </a:r>
                      <a:r>
                        <a:rPr lang="fr-FR" baseline="0" noProof="0" dirty="0" smtClean="0"/>
                        <a:t> </a:t>
                      </a:r>
                      <a:r>
                        <a:rPr lang="fr-FR" noProof="0" dirty="0" smtClean="0"/>
                        <a:t> 2015</a:t>
                      </a:r>
                      <a:endParaRPr lang="fr-FR" noProof="0" dirty="0"/>
                    </a:p>
                  </a:txBody>
                  <a:tcPr anchor="ctr"/>
                </a:tc>
              </a:tr>
              <a:tr h="1074635">
                <a:tc>
                  <a:txBody>
                    <a:bodyPr/>
                    <a:lstStyle/>
                    <a:p>
                      <a:r>
                        <a:rPr lang="fr-FR" noProof="0" smtClean="0"/>
                        <a:t>ADP 2-11</a:t>
                      </a:r>
                      <a:endParaRPr lang="fr-FR" noProof="0"/>
                    </a:p>
                  </a:txBody>
                  <a:tcPr anchor="ctr"/>
                </a:tc>
                <a:tc>
                  <a:txBody>
                    <a:bodyPr/>
                    <a:lstStyle/>
                    <a:p>
                      <a:r>
                        <a:rPr lang="fr-FR" noProof="0" smtClean="0"/>
                        <a:t>Bonn, Allemagne</a:t>
                      </a:r>
                      <a:r>
                        <a:rPr lang="fr-FR" baseline="0" noProof="0" smtClean="0"/>
                        <a:t> </a:t>
                      </a:r>
                      <a:endParaRPr lang="fr-FR" noProof="0"/>
                    </a:p>
                  </a:txBody>
                  <a:tcPr anchor="ctr"/>
                </a:tc>
                <a:tc>
                  <a:txBody>
                    <a:bodyPr/>
                    <a:lstStyle/>
                    <a:p>
                      <a:r>
                        <a:rPr lang="fr-FR" noProof="0" dirty="0" smtClean="0"/>
                        <a:t>Outil des co-présidents  en deux parties d’Octobre</a:t>
                      </a:r>
                      <a:r>
                        <a:rPr lang="fr-FR" baseline="0" noProof="0" dirty="0" smtClean="0"/>
                        <a:t> 2015</a:t>
                      </a:r>
                      <a:endParaRPr lang="fr-FR" noProof="0" dirty="0"/>
                    </a:p>
                  </a:txBody>
                  <a:tcPr anchor="ctr"/>
                </a:tc>
              </a:tr>
              <a:tr h="622606">
                <a:tc>
                  <a:txBody>
                    <a:bodyPr/>
                    <a:lstStyle/>
                    <a:p>
                      <a:r>
                        <a:rPr lang="fr-FR" noProof="0" dirty="0" smtClean="0"/>
                        <a:t>CdP</a:t>
                      </a:r>
                      <a:r>
                        <a:rPr lang="fr-FR" baseline="0" noProof="0" dirty="0" smtClean="0"/>
                        <a:t> 21/CMP11</a:t>
                      </a:r>
                      <a:endParaRPr lang="fr-FR" noProof="0" dirty="0"/>
                    </a:p>
                  </a:txBody>
                  <a:tcPr anchor="ctr"/>
                </a:tc>
                <a:tc>
                  <a:txBody>
                    <a:bodyPr/>
                    <a:lstStyle/>
                    <a:p>
                      <a:r>
                        <a:rPr lang="fr-FR" noProof="0" smtClean="0"/>
                        <a:t>Paris le</a:t>
                      </a:r>
                      <a:r>
                        <a:rPr lang="fr-FR" baseline="0" noProof="0" smtClean="0"/>
                        <a:t> Bourget </a:t>
                      </a:r>
                      <a:endParaRPr lang="fr-FR" noProof="0"/>
                    </a:p>
                  </a:txBody>
                  <a:tcPr anchor="ctr"/>
                </a:tc>
                <a:tc>
                  <a:txBody>
                    <a:bodyPr/>
                    <a:lstStyle/>
                    <a:p>
                      <a:r>
                        <a:rPr lang="fr-FR" noProof="0" dirty="0" smtClean="0"/>
                        <a:t>Adoption</a:t>
                      </a:r>
                      <a:r>
                        <a:rPr lang="fr-FR" baseline="0" noProof="0" dirty="0" smtClean="0"/>
                        <a:t> de l’Accord de Paris </a:t>
                      </a:r>
                      <a:endParaRPr lang="fr-FR" noProof="0" dirty="0"/>
                    </a:p>
                  </a:txBody>
                  <a:tcPr anchor="ctr"/>
                </a:tc>
              </a:tr>
            </a:tbl>
          </a:graphicData>
        </a:graphic>
      </p:graphicFrame>
    </p:spTree>
    <p:extLst>
      <p:ext uri="{BB962C8B-B14F-4D97-AF65-F5344CB8AC3E}">
        <p14:creationId xmlns:p14="http://schemas.microsoft.com/office/powerpoint/2010/main" xmlns="" val="21140121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590"/>
            <a:ext cx="7467600" cy="827003"/>
          </a:xfrm>
        </p:spPr>
        <p:txBody>
          <a:bodyPr/>
          <a:lstStyle/>
          <a:p>
            <a:r>
              <a:rPr lang="en-US" dirty="0" smtClean="0"/>
              <a:t>Perspectives</a:t>
            </a:r>
            <a:endParaRPr lang="en-US" dirty="0"/>
          </a:p>
        </p:txBody>
      </p:sp>
      <p:sp>
        <p:nvSpPr>
          <p:cNvPr id="3" name="Content Placeholder 2"/>
          <p:cNvSpPr>
            <a:spLocks noGrp="1"/>
          </p:cNvSpPr>
          <p:nvPr>
            <p:ph idx="1"/>
          </p:nvPr>
        </p:nvSpPr>
        <p:spPr>
          <a:xfrm>
            <a:off x="267368" y="1203158"/>
            <a:ext cx="8676106" cy="4923005"/>
          </a:xfrm>
        </p:spPr>
        <p:txBody>
          <a:bodyPr>
            <a:normAutofit/>
          </a:bodyPr>
          <a:lstStyle/>
          <a:p>
            <a:r>
              <a:rPr lang="fr-FR" sz="3200" dirty="0" smtClean="0"/>
              <a:t>Forte volonté d’obtenir un accord politique </a:t>
            </a:r>
          </a:p>
          <a:p>
            <a:pPr lvl="2"/>
            <a:r>
              <a:rPr lang="fr-FR" dirty="0" smtClean="0"/>
              <a:t>Nombre de pays ayant soumis leur CPDN et part des émissions globales couvertes</a:t>
            </a:r>
          </a:p>
          <a:p>
            <a:r>
              <a:rPr lang="fr-FR" sz="3200" dirty="0" smtClean="0"/>
              <a:t>Moment historique (contexte politique et géopolitique favorable)</a:t>
            </a:r>
          </a:p>
          <a:p>
            <a:pPr lvl="2"/>
            <a:r>
              <a:rPr lang="fr-FR" dirty="0" smtClean="0"/>
              <a:t> Contexte Américain</a:t>
            </a:r>
          </a:p>
          <a:p>
            <a:pPr lvl="2"/>
            <a:r>
              <a:rPr lang="fr-FR" dirty="0" smtClean="0"/>
              <a:t>Mouvement important pour le retrait des investissements des énergies fossiles</a:t>
            </a:r>
          </a:p>
          <a:p>
            <a:pPr lvl="2"/>
            <a:r>
              <a:rPr lang="fr-FR" dirty="0"/>
              <a:t> </a:t>
            </a:r>
            <a:r>
              <a:rPr lang="fr-FR" dirty="0" smtClean="0"/>
              <a:t>Contexte favorable pour l’investissement dans les énergies renouvelables </a:t>
            </a:r>
          </a:p>
          <a:p>
            <a:endParaRPr lang="fr-FR" sz="3200" dirty="0"/>
          </a:p>
        </p:txBody>
      </p:sp>
    </p:spTree>
    <p:extLst>
      <p:ext uri="{BB962C8B-B14F-4D97-AF65-F5344CB8AC3E}">
        <p14:creationId xmlns:p14="http://schemas.microsoft.com/office/powerpoint/2010/main" xmlns="" val="1115692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endParaRPr lang="en-US" dirty="0" smtClean="0"/>
          </a:p>
          <a:p>
            <a:endParaRPr lang="en-US" dirty="0"/>
          </a:p>
          <a:p>
            <a:endParaRPr lang="en-US" dirty="0" smtClean="0"/>
          </a:p>
          <a:p>
            <a:pPr marL="36576" indent="0" algn="ctr">
              <a:buNone/>
            </a:pPr>
            <a:r>
              <a:rPr lang="en-US" sz="3600" dirty="0" smtClean="0"/>
              <a:t>Position Commune </a:t>
            </a:r>
            <a:r>
              <a:rPr lang="en-US" sz="3600" dirty="0" err="1" smtClean="0"/>
              <a:t>Africaine</a:t>
            </a:r>
            <a:endParaRPr lang="en-US" sz="3600" dirty="0"/>
          </a:p>
        </p:txBody>
      </p:sp>
    </p:spTree>
    <p:extLst>
      <p:ext uri="{BB962C8B-B14F-4D97-AF65-F5344CB8AC3E}">
        <p14:creationId xmlns:p14="http://schemas.microsoft.com/office/powerpoint/2010/main" xmlns="" val="850600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311500"/>
            <a:ext cx="8325059" cy="5814664"/>
          </a:xfrm>
        </p:spPr>
        <p:txBody>
          <a:bodyPr>
            <a:normAutofit fontScale="92500"/>
          </a:bodyPr>
          <a:lstStyle/>
          <a:p>
            <a:r>
              <a:rPr lang="fr-FR" b="1" i="1" dirty="0"/>
              <a:t>Rehausser les ambitions pour la période précédant l’échéance de </a:t>
            </a:r>
            <a:r>
              <a:rPr lang="fr-FR" b="1" i="1" dirty="0" smtClean="0"/>
              <a:t>2020</a:t>
            </a:r>
          </a:p>
          <a:p>
            <a:endParaRPr lang="fr-FR" b="1" i="1" dirty="0" smtClean="0"/>
          </a:p>
          <a:p>
            <a:pPr lvl="1"/>
            <a:r>
              <a:rPr lang="fr-FR" sz="2800" dirty="0"/>
              <a:t>des engagements d’atténuation accrus à l’horizon 2020 au titre de la Convention et de son Protocole de Kyoto;</a:t>
            </a:r>
            <a:endParaRPr lang="en-US" sz="2800" dirty="0"/>
          </a:p>
          <a:p>
            <a:pPr lvl="1"/>
            <a:r>
              <a:rPr lang="fr-FR" sz="2800" dirty="0"/>
              <a:t>une intensification des transferts de fonds et de technologies pour l’atténuation et l’adaptation pendant la période 2013-2020;</a:t>
            </a:r>
            <a:endParaRPr lang="en-US" sz="2800" dirty="0"/>
          </a:p>
          <a:p>
            <a:pPr lvl="1"/>
            <a:r>
              <a:rPr lang="fr-FR" sz="2800" dirty="0" smtClean="0"/>
              <a:t>des </a:t>
            </a:r>
            <a:r>
              <a:rPr lang="fr-FR" sz="2800" dirty="0"/>
              <a:t>moyens de mise en œuvre spécifiques pour les projets au titre du Mécanismes pour un développement propre déjà approuvés, qui représentent une réduction des émissions de 6,2 Gt de dioxyde de carbone</a:t>
            </a:r>
            <a:r>
              <a:rPr lang="fr-FR" sz="2800" dirty="0" smtClean="0"/>
              <a:t>;</a:t>
            </a:r>
          </a:p>
          <a:p>
            <a:pPr lvl="1"/>
            <a:r>
              <a:rPr lang="fr-FR" sz="2800" dirty="0"/>
              <a:t>des progrès équilibrés sur toutes les questions dont est saisi le Groupe de travail spécial sur la Plateforme de Durban pour une action renforcée et d’autres organes de la Convention.</a:t>
            </a:r>
            <a:endParaRPr lang="en-US" sz="2800" dirty="0"/>
          </a:p>
          <a:p>
            <a:pPr lvl="1"/>
            <a:endParaRPr lang="en-US" sz="2800" dirty="0"/>
          </a:p>
          <a:p>
            <a:pPr lvl="2"/>
            <a:endParaRPr lang="en-US" dirty="0"/>
          </a:p>
        </p:txBody>
      </p:sp>
    </p:spTree>
    <p:extLst>
      <p:ext uri="{BB962C8B-B14F-4D97-AF65-F5344CB8AC3E}">
        <p14:creationId xmlns:p14="http://schemas.microsoft.com/office/powerpoint/2010/main" xmlns="" val="1688367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311499"/>
            <a:ext cx="8325059" cy="6400799"/>
          </a:xfrm>
        </p:spPr>
        <p:txBody>
          <a:bodyPr>
            <a:normAutofit fontScale="62500" lnSpcReduction="20000"/>
          </a:bodyPr>
          <a:lstStyle/>
          <a:p>
            <a:r>
              <a:rPr lang="fr-FR" b="1" i="1" dirty="0"/>
              <a:t>Convenir d’un accord effectif pour l’après-2020 afin de mettre en œuvre la Convention dans le cadre du volet II du programme de travail de la Plateforme de </a:t>
            </a:r>
            <a:r>
              <a:rPr lang="fr-FR" b="1" i="1" dirty="0" smtClean="0"/>
              <a:t>Durban</a:t>
            </a:r>
          </a:p>
          <a:p>
            <a:endParaRPr lang="fr-FR" b="1" i="1" dirty="0" smtClean="0"/>
          </a:p>
          <a:p>
            <a:pPr lvl="1"/>
            <a:r>
              <a:rPr lang="fr-FR" sz="2800" dirty="0" smtClean="0"/>
              <a:t>réaffirme l’attachement </a:t>
            </a:r>
            <a:r>
              <a:rPr lang="fr-FR" sz="2800" dirty="0"/>
              <a:t>aux négociations dans le cadre du </a:t>
            </a:r>
            <a:r>
              <a:rPr lang="fr-FR" sz="2800" dirty="0" smtClean="0"/>
              <a:t>ADP, </a:t>
            </a:r>
            <a:r>
              <a:rPr lang="fr-FR" sz="2800" dirty="0"/>
              <a:t>qui visent à élaborer un protocole, un autre instrument juridique ou un texte convenu ayant force obligatoire au titre de la Convention qui porterait, notamment, sur l’atténuation, le financement, l’adaptation, le renforcement des capacités, le transfert de technologies, et la transparence de l’action et de l’appui.</a:t>
            </a:r>
            <a:endParaRPr lang="en-US" sz="2800" dirty="0"/>
          </a:p>
          <a:p>
            <a:pPr marL="36576" indent="0">
              <a:buNone/>
            </a:pPr>
            <a:r>
              <a:rPr lang="fr-FR" sz="3200" dirty="0"/>
              <a:t> </a:t>
            </a:r>
            <a:endParaRPr lang="en-US" sz="3200" dirty="0"/>
          </a:p>
          <a:p>
            <a:pPr lvl="1"/>
            <a:r>
              <a:rPr lang="fr-FR" sz="2800" dirty="0" smtClean="0"/>
              <a:t>souligne </a:t>
            </a:r>
            <a:r>
              <a:rPr lang="fr-FR" sz="2800" dirty="0"/>
              <a:t>que les négociations sur un futur instrument juridique dans le cadre de </a:t>
            </a:r>
            <a:r>
              <a:rPr lang="fr-FR" sz="2800" dirty="0" smtClean="0"/>
              <a:t>l’ADP </a:t>
            </a:r>
            <a:r>
              <a:rPr lang="fr-FR" sz="2800" dirty="0"/>
              <a:t>relèvent de la Convention. Les Annexes à la Convention et tous ses principes et dispositions, y compris le principe de </a:t>
            </a:r>
            <a:r>
              <a:rPr lang="fr-FR" sz="2800" b="1" dirty="0">
                <a:solidFill>
                  <a:srgbClr val="FF0000"/>
                </a:solidFill>
              </a:rPr>
              <a:t>responsabilités communes mais différenciées </a:t>
            </a:r>
            <a:r>
              <a:rPr lang="fr-FR" sz="2800" dirty="0"/>
              <a:t>et de capacités respectives, seront applicables.</a:t>
            </a:r>
            <a:endParaRPr lang="en-US" sz="2800" dirty="0"/>
          </a:p>
          <a:p>
            <a:pPr marL="36576" indent="0">
              <a:buNone/>
            </a:pPr>
            <a:endParaRPr lang="en-US" sz="3200" dirty="0"/>
          </a:p>
          <a:p>
            <a:pPr lvl="1"/>
            <a:r>
              <a:rPr lang="fr-FR" sz="2800" dirty="0" smtClean="0"/>
              <a:t>souligne </a:t>
            </a:r>
            <a:r>
              <a:rPr lang="fr-FR" sz="2800" dirty="0"/>
              <a:t>que l’instrument visé doit être un accord juridiquement </a:t>
            </a:r>
            <a:r>
              <a:rPr lang="fr-FR" sz="2800" b="1" dirty="0">
                <a:solidFill>
                  <a:srgbClr val="FF0000"/>
                </a:solidFill>
              </a:rPr>
              <a:t>contraignant</a:t>
            </a:r>
            <a:r>
              <a:rPr lang="fr-FR" sz="2800" dirty="0">
                <a:solidFill>
                  <a:srgbClr val="FF0000"/>
                </a:solidFill>
              </a:rPr>
              <a:t> </a:t>
            </a:r>
            <a:r>
              <a:rPr lang="fr-FR" sz="2800" dirty="0"/>
              <a:t>qui renforce un régime </a:t>
            </a:r>
            <a:r>
              <a:rPr lang="fr-FR" sz="2800" b="1" dirty="0">
                <a:solidFill>
                  <a:srgbClr val="FF0000"/>
                </a:solidFill>
              </a:rPr>
              <a:t>multilatéral équitable</a:t>
            </a:r>
            <a:r>
              <a:rPr lang="fr-FR" sz="2800" dirty="0"/>
              <a:t>, fondé en droit et reposant sur des bases scientifiques, qui donne effet au droit à un accès équitable au développement durable, et au partage de l’espace atmosphérique et de ses ressources, en tenant compte des </a:t>
            </a:r>
            <a:r>
              <a:rPr lang="fr-FR" sz="2800" b="1" dirty="0">
                <a:solidFill>
                  <a:srgbClr val="FF0000"/>
                </a:solidFill>
              </a:rPr>
              <a:t>responsabilités historiques cumulées </a:t>
            </a:r>
            <a:r>
              <a:rPr lang="fr-FR" sz="2800" dirty="0"/>
              <a:t>et de l’usage qui en est fait par les Parties visées à l’Annexe I, le principe </a:t>
            </a:r>
            <a:r>
              <a:rPr lang="fr-FR" sz="2800" b="1" dirty="0">
                <a:solidFill>
                  <a:srgbClr val="FF0000"/>
                </a:solidFill>
              </a:rPr>
              <a:t>d’équité</a:t>
            </a:r>
            <a:r>
              <a:rPr lang="fr-FR" sz="2800" dirty="0"/>
              <a:t> étant reflété dans tous les aspects du futur accord</a:t>
            </a:r>
            <a:r>
              <a:rPr lang="fr-FR" sz="2800" dirty="0" smtClean="0"/>
              <a:t>.</a:t>
            </a:r>
            <a:r>
              <a:rPr lang="fr-FR" sz="3200" dirty="0"/>
              <a:t> </a:t>
            </a:r>
            <a:endParaRPr lang="fr-FR" sz="3200" dirty="0" smtClean="0"/>
          </a:p>
          <a:p>
            <a:pPr marL="448056" lvl="1" indent="0">
              <a:buNone/>
            </a:pPr>
            <a:endParaRPr lang="en-US" sz="3200" dirty="0"/>
          </a:p>
          <a:p>
            <a:pPr lvl="1"/>
            <a:r>
              <a:rPr lang="fr-FR" sz="2800" dirty="0" smtClean="0"/>
              <a:t>souligne </a:t>
            </a:r>
            <a:r>
              <a:rPr lang="fr-FR" sz="2800" dirty="0"/>
              <a:t>en outre que l’accord qui interviendra en 2015 devra accorder une priorité </a:t>
            </a:r>
            <a:r>
              <a:rPr lang="fr-FR" sz="2800" b="1" dirty="0">
                <a:solidFill>
                  <a:srgbClr val="FF0000"/>
                </a:solidFill>
              </a:rPr>
              <a:t>égale à l’adaptation et à l’atténuation</a:t>
            </a:r>
            <a:r>
              <a:rPr lang="fr-FR" sz="2800" dirty="0"/>
              <a:t>. L’accord de 2015 devrait comporter un engagement à </a:t>
            </a:r>
            <a:r>
              <a:rPr lang="fr-FR" sz="2800" b="1" dirty="0">
                <a:solidFill>
                  <a:srgbClr val="FF0000"/>
                </a:solidFill>
              </a:rPr>
              <a:t>soutenir l’adaptation </a:t>
            </a:r>
            <a:r>
              <a:rPr lang="fr-FR" sz="2800" dirty="0"/>
              <a:t>proportionnel à la relation dynamique entre l’objectif en matière de température et les ambitions en matière d’atténuation.</a:t>
            </a:r>
            <a:endParaRPr lang="en-US" sz="2800" dirty="0"/>
          </a:p>
          <a:p>
            <a:pPr lvl="1"/>
            <a:endParaRPr lang="en-US" dirty="0"/>
          </a:p>
        </p:txBody>
      </p:sp>
    </p:spTree>
    <p:extLst>
      <p:ext uri="{BB962C8B-B14F-4D97-AF65-F5344CB8AC3E}">
        <p14:creationId xmlns:p14="http://schemas.microsoft.com/office/powerpoint/2010/main" xmlns="" val="21050186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2FB6AE46-AA4F-E540-8D05-15CCEA12C7FD}" type="slidenum">
              <a:rPr lang="en-GB" smtClean="0"/>
              <a:pPr>
                <a:defRPr/>
              </a:pPr>
              <a:t>34</a:t>
            </a:fld>
            <a:endParaRPr lang="en-GB" dirty="0"/>
          </a:p>
        </p:txBody>
      </p:sp>
      <p:sp>
        <p:nvSpPr>
          <p:cNvPr id="318466" name="Rectangle 2"/>
          <p:cNvSpPr>
            <a:spLocks noGrp="1" noChangeArrowheads="1"/>
          </p:cNvSpPr>
          <p:nvPr>
            <p:ph type="ctrTitle" idx="4294967295"/>
          </p:nvPr>
        </p:nvSpPr>
        <p:spPr>
          <a:xfrm>
            <a:off x="250825" y="2652713"/>
            <a:ext cx="8893175" cy="1552575"/>
          </a:xfrm>
          <a:noFill/>
        </p:spPr>
        <p:txBody>
          <a:bodyPr>
            <a:noAutofit/>
          </a:bodyPr>
          <a:lstStyle/>
          <a:p>
            <a:pPr algn="ctr" eaLnBrk="1" hangingPunct="1">
              <a:lnSpc>
                <a:spcPts val="7300"/>
              </a:lnSpc>
              <a:defRPr/>
            </a:pPr>
            <a:r>
              <a:rPr lang="fr-FR" sz="6000" dirty="0" smtClean="0">
                <a:ea typeface="+mj-ea"/>
                <a:cs typeface="+mj-cs"/>
              </a:rPr>
              <a:t>Merci</a:t>
            </a:r>
            <a:endParaRPr lang="fr-FR" sz="7300" dirty="0" smtClean="0">
              <a:ea typeface="+mj-ea"/>
              <a:cs typeface="+mj-cs"/>
            </a:endParaRPr>
          </a:p>
        </p:txBody>
      </p:sp>
    </p:spTree>
    <p:extLst>
      <p:ext uri="{BB962C8B-B14F-4D97-AF65-F5344CB8AC3E}">
        <p14:creationId xmlns:p14="http://schemas.microsoft.com/office/powerpoint/2010/main" xmlns="" val="293820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FR" smtClean="0"/>
              <a:t>Mandat de l’ADP 2-9</a:t>
            </a:r>
            <a:endParaRPr lang="fr-FR"/>
          </a:p>
        </p:txBody>
      </p:sp>
      <p:sp>
        <p:nvSpPr>
          <p:cNvPr id="8" name="Content Placeholder 7"/>
          <p:cNvSpPr>
            <a:spLocks noGrp="1"/>
          </p:cNvSpPr>
          <p:nvPr>
            <p:ph idx="1"/>
          </p:nvPr>
        </p:nvSpPr>
        <p:spPr>
          <a:xfrm>
            <a:off x="267368" y="1428210"/>
            <a:ext cx="8648032" cy="4525963"/>
          </a:xfrm>
        </p:spPr>
        <p:txBody>
          <a:bodyPr anchor="ctr">
            <a:normAutofit/>
          </a:bodyPr>
          <a:lstStyle/>
          <a:p>
            <a:r>
              <a:rPr lang="fr-FR" sz="2800" dirty="0" smtClean="0"/>
              <a:t>Préparer un outil des co-présidents en trois </a:t>
            </a:r>
            <a:r>
              <a:rPr lang="fr-FR" sz="2800" dirty="0"/>
              <a:t>p</a:t>
            </a:r>
            <a:r>
              <a:rPr lang="fr-FR" sz="2800" dirty="0" smtClean="0"/>
              <a:t>arties</a:t>
            </a:r>
          </a:p>
          <a:p>
            <a:pPr marL="36576" indent="0">
              <a:buNone/>
            </a:pPr>
            <a:r>
              <a:rPr lang="fr-FR" sz="2800" dirty="0" smtClean="0"/>
              <a:t> </a:t>
            </a:r>
          </a:p>
          <a:p>
            <a:pPr lvl="1"/>
            <a:r>
              <a:rPr lang="fr-FR" sz="2400" dirty="0" smtClean="0"/>
              <a:t>Eléments pour le projet de l’Accord de Paris</a:t>
            </a:r>
          </a:p>
          <a:p>
            <a:pPr lvl="1"/>
            <a:r>
              <a:rPr lang="fr-FR" sz="2400" dirty="0" smtClean="0"/>
              <a:t>Eléments pour le projet de la décision 1/CP.21 de la décision d’opérationnalisation de l’Accord </a:t>
            </a:r>
          </a:p>
          <a:p>
            <a:pPr lvl="1"/>
            <a:r>
              <a:rPr lang="fr-FR" sz="2400" dirty="0" smtClean="0"/>
              <a:t>Autres éléments sur lesquels il n’y avait pas de clarté</a:t>
            </a:r>
          </a:p>
          <a:p>
            <a:pPr marL="448056" lvl="1" indent="0">
              <a:buNone/>
            </a:pPr>
            <a:endParaRPr lang="fr-FR" sz="2400" dirty="0" smtClean="0"/>
          </a:p>
          <a:p>
            <a:r>
              <a:rPr lang="fr-FR" sz="2800" dirty="0" smtClean="0"/>
              <a:t>Publié le 24 Juillet 2015</a:t>
            </a:r>
            <a:endParaRPr lang="fr-FR" sz="2800" dirty="0"/>
          </a:p>
        </p:txBody>
      </p:sp>
    </p:spTree>
    <p:extLst>
      <p:ext uri="{BB962C8B-B14F-4D97-AF65-F5344CB8AC3E}">
        <p14:creationId xmlns:p14="http://schemas.microsoft.com/office/powerpoint/2010/main" xmlns="" val="35282153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Mode de travail de </a:t>
            </a:r>
            <a:r>
              <a:rPr lang="en-US" dirty="0" err="1" smtClean="0"/>
              <a:t>l’ADP</a:t>
            </a:r>
            <a:r>
              <a:rPr lang="en-US" dirty="0" smtClean="0"/>
              <a:t> 2-10</a:t>
            </a:r>
            <a:endParaRPr lang="en-US" dirty="0"/>
          </a:p>
        </p:txBody>
      </p:sp>
      <p:sp>
        <p:nvSpPr>
          <p:cNvPr id="8" name="Content Placeholder 7"/>
          <p:cNvSpPr>
            <a:spLocks noGrp="1"/>
          </p:cNvSpPr>
          <p:nvPr>
            <p:ph idx="1"/>
          </p:nvPr>
        </p:nvSpPr>
        <p:spPr/>
        <p:txBody>
          <a:bodyPr anchor="ctr">
            <a:normAutofit/>
          </a:bodyPr>
          <a:lstStyle/>
          <a:p>
            <a:r>
              <a:rPr lang="fr-FR" dirty="0"/>
              <a:t>C</a:t>
            </a:r>
            <a:r>
              <a:rPr lang="fr-FR" dirty="0" smtClean="0"/>
              <a:t>adre de groupes de travail facilités et des groupes de discussions focalisées (spin off groups)</a:t>
            </a:r>
          </a:p>
          <a:p>
            <a:r>
              <a:rPr lang="fr-FR" dirty="0" smtClean="0"/>
              <a:t>Discussions sur les questions de fonds compilées dans un document à la fin de la session  </a:t>
            </a:r>
          </a:p>
          <a:p>
            <a:r>
              <a:rPr lang="fr-FR" dirty="0" smtClean="0"/>
              <a:t>Pas de clarté sur les implications de cette discussion sur le texte</a:t>
            </a:r>
          </a:p>
          <a:p>
            <a:r>
              <a:rPr lang="fr-FR" dirty="0" smtClean="0"/>
              <a:t>Observations des Parties </a:t>
            </a:r>
          </a:p>
          <a:p>
            <a:pPr lvl="1"/>
            <a:r>
              <a:rPr lang="fr-FR" dirty="0" smtClean="0"/>
              <a:t>Engagements parallèles des techniciens et des ministres </a:t>
            </a:r>
          </a:p>
          <a:p>
            <a:pPr lvl="1"/>
            <a:r>
              <a:rPr lang="fr-FR" dirty="0" smtClean="0"/>
              <a:t>Suggestivité et apparent parti pris des co-présidents en faveur d’un certain modèle?</a:t>
            </a:r>
            <a:endParaRPr lang="fr-FR" dirty="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5</a:t>
            </a:fld>
            <a:endParaRPr lang="en-GB" dirty="0"/>
          </a:p>
        </p:txBody>
      </p:sp>
    </p:spTree>
    <p:extLst>
      <p:ext uri="{BB962C8B-B14F-4D97-AF65-F5344CB8AC3E}">
        <p14:creationId xmlns:p14="http://schemas.microsoft.com/office/powerpoint/2010/main" xmlns="" val="38986008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normAutofit/>
          </a:bodyPr>
          <a:lstStyle/>
          <a:p>
            <a:r>
              <a:rPr lang="fr-FR" sz="3200" dirty="0" smtClean="0"/>
              <a:t>Point sur les options de la forme juridique de l’accord</a:t>
            </a:r>
            <a:endParaRPr lang="fr-FR" sz="3200" dirty="0"/>
          </a:p>
        </p:txBody>
      </p:sp>
      <p:sp>
        <p:nvSpPr>
          <p:cNvPr id="8" name="Content Placeholder 7"/>
          <p:cNvSpPr>
            <a:spLocks noGrp="1"/>
          </p:cNvSpPr>
          <p:nvPr>
            <p:ph idx="1"/>
          </p:nvPr>
        </p:nvSpPr>
        <p:spPr>
          <a:xfrm>
            <a:off x="457200" y="1414980"/>
            <a:ext cx="7467600" cy="4525963"/>
          </a:xfrm>
        </p:spPr>
        <p:txBody>
          <a:bodyPr anchor="ctr"/>
          <a:lstStyle/>
          <a:p>
            <a:r>
              <a:rPr lang="fr-FR" dirty="0" smtClean="0"/>
              <a:t>Légalement contraignant ou pas ? </a:t>
            </a:r>
          </a:p>
          <a:p>
            <a:r>
              <a:rPr lang="fr-FR" dirty="0" smtClean="0"/>
              <a:t>De quoi dépend la contrainte juridique : </a:t>
            </a:r>
          </a:p>
          <a:p>
            <a:pPr lvl="1"/>
            <a:r>
              <a:rPr lang="fr-FR" dirty="0" smtClean="0"/>
              <a:t>La forme est elle finalement importante?</a:t>
            </a:r>
          </a:p>
          <a:p>
            <a:pPr lvl="1"/>
            <a:r>
              <a:rPr lang="fr-FR" dirty="0" smtClean="0"/>
              <a:t> </a:t>
            </a:r>
            <a:r>
              <a:rPr lang="fr-FR" dirty="0"/>
              <a:t>L</a:t>
            </a:r>
            <a:r>
              <a:rPr lang="fr-FR" dirty="0" smtClean="0"/>
              <a:t>es obligations contenues dans l’Accord sont elles plus importantes? </a:t>
            </a:r>
          </a:p>
          <a:p>
            <a:pPr lvl="2"/>
            <a:r>
              <a:rPr lang="fr-FR" dirty="0"/>
              <a:t>P</a:t>
            </a:r>
            <a:r>
              <a:rPr lang="fr-FR" dirty="0" smtClean="0"/>
              <a:t>rimauté du fonds sur la forme.</a:t>
            </a:r>
          </a:p>
          <a:p>
            <a:pPr marL="448056" lvl="1" indent="0">
              <a:buNone/>
            </a:pPr>
            <a:endParaRPr lang="fr-FR" dirty="0" smtClean="0"/>
          </a:p>
          <a:p>
            <a:r>
              <a:rPr lang="fr-FR" dirty="0" smtClean="0"/>
              <a:t>Caractère juridique de chacun des éléments</a:t>
            </a:r>
            <a:endParaRPr lang="fr-FR" dirty="0"/>
          </a:p>
        </p:txBody>
      </p:sp>
    </p:spTree>
    <p:extLst>
      <p:ext uri="{BB962C8B-B14F-4D97-AF65-F5344CB8AC3E}">
        <p14:creationId xmlns:p14="http://schemas.microsoft.com/office/powerpoint/2010/main" xmlns="" val="3068846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0825" y="143634"/>
            <a:ext cx="8686800" cy="675075"/>
          </a:xfrm>
        </p:spPr>
        <p:txBody>
          <a:bodyPr anchor="ctr">
            <a:normAutofit fontScale="90000"/>
          </a:bodyPr>
          <a:lstStyle/>
          <a:p>
            <a:r>
              <a:rPr lang="fr-FR" smtClean="0"/>
              <a:t>Structure du texte de l’Accord</a:t>
            </a:r>
            <a:endParaRPr lang="fr-FR"/>
          </a:p>
        </p:txBody>
      </p:sp>
      <p:sp>
        <p:nvSpPr>
          <p:cNvPr id="8" name="Content Placeholder 7"/>
          <p:cNvSpPr>
            <a:spLocks noGrp="1"/>
          </p:cNvSpPr>
          <p:nvPr>
            <p:ph idx="1"/>
          </p:nvPr>
        </p:nvSpPr>
        <p:spPr>
          <a:xfrm>
            <a:off x="250825" y="1180981"/>
            <a:ext cx="8686800" cy="5084041"/>
          </a:xfrm>
        </p:spPr>
        <p:txBody>
          <a:bodyPr anchor="ctr">
            <a:noAutofit/>
          </a:bodyPr>
          <a:lstStyle/>
          <a:p>
            <a:pPr marL="190500" lvl="1" indent="-190500">
              <a:spcBef>
                <a:spcPct val="60000"/>
              </a:spcBef>
            </a:pPr>
            <a:r>
              <a:rPr lang="fr-FR" sz="1800" dirty="0" smtClean="0"/>
              <a:t>Section A : Préambule</a:t>
            </a:r>
          </a:p>
          <a:p>
            <a:pPr marL="190500" lvl="1" indent="-190500">
              <a:spcBef>
                <a:spcPct val="60000"/>
              </a:spcBef>
            </a:pPr>
            <a:r>
              <a:rPr lang="fr-FR" sz="1800" dirty="0" smtClean="0"/>
              <a:t>Section B : Définition</a:t>
            </a:r>
          </a:p>
          <a:p>
            <a:pPr marL="190500" lvl="1" indent="-190500">
              <a:spcBef>
                <a:spcPct val="60000"/>
              </a:spcBef>
            </a:pPr>
            <a:r>
              <a:rPr lang="fr-FR" sz="1800" dirty="0" smtClean="0"/>
              <a:t>Section C: Objectifs / Généralités </a:t>
            </a:r>
          </a:p>
          <a:p>
            <a:pPr marL="190500" lvl="1" indent="-190500">
              <a:spcBef>
                <a:spcPct val="60000"/>
              </a:spcBef>
            </a:pPr>
            <a:r>
              <a:rPr lang="fr-FR" sz="1800" dirty="0" smtClean="0"/>
              <a:t>Section D : Atténuation</a:t>
            </a:r>
          </a:p>
          <a:p>
            <a:pPr marL="190500" lvl="1" indent="-190500">
              <a:spcBef>
                <a:spcPct val="60000"/>
              </a:spcBef>
            </a:pPr>
            <a:r>
              <a:rPr lang="fr-FR" sz="1800" dirty="0" smtClean="0"/>
              <a:t>Section E : Adaptation / Pertes et dommages, </a:t>
            </a:r>
          </a:p>
          <a:p>
            <a:pPr marL="190500" lvl="1" indent="-190500">
              <a:spcBef>
                <a:spcPct val="60000"/>
              </a:spcBef>
            </a:pPr>
            <a:r>
              <a:rPr lang="fr-FR" sz="1800" dirty="0" smtClean="0"/>
              <a:t>Section F : Financements</a:t>
            </a:r>
          </a:p>
          <a:p>
            <a:pPr marL="190500" lvl="1" indent="-190500">
              <a:spcBef>
                <a:spcPct val="60000"/>
              </a:spcBef>
            </a:pPr>
            <a:r>
              <a:rPr lang="fr-FR" sz="1800" dirty="0" smtClean="0"/>
              <a:t>Section G : Développement et transfert de technologie </a:t>
            </a:r>
          </a:p>
          <a:p>
            <a:pPr marL="190500" lvl="1" indent="-190500">
              <a:spcBef>
                <a:spcPct val="60000"/>
              </a:spcBef>
            </a:pPr>
            <a:r>
              <a:rPr lang="fr-FR" sz="1800" dirty="0" smtClean="0"/>
              <a:t>Section H : Renforcement de capacités </a:t>
            </a:r>
          </a:p>
          <a:p>
            <a:pPr marL="190500" lvl="1" indent="-190500">
              <a:spcBef>
                <a:spcPct val="60000"/>
              </a:spcBef>
            </a:pPr>
            <a:r>
              <a:rPr lang="fr-FR" sz="1800" dirty="0" smtClean="0"/>
              <a:t>Section I : Transparence de l’action et du soutien </a:t>
            </a:r>
          </a:p>
          <a:p>
            <a:pPr marL="190500" lvl="1" indent="-190500">
              <a:spcBef>
                <a:spcPct val="60000"/>
              </a:spcBef>
            </a:pPr>
            <a:r>
              <a:rPr lang="fr-FR" sz="1800" dirty="0" smtClean="0"/>
              <a:t>Section J : Echéanciers et processus liés aux engagements</a:t>
            </a:r>
          </a:p>
          <a:p>
            <a:pPr marL="190500" lvl="1" indent="-190500">
              <a:spcBef>
                <a:spcPct val="60000"/>
              </a:spcBef>
            </a:pPr>
            <a:r>
              <a:rPr lang="fr-FR" sz="1800" dirty="0" smtClean="0"/>
              <a:t>Section K: Faciliter la mise en œuvre et clauses d’établissement</a:t>
            </a:r>
          </a:p>
          <a:p>
            <a:pPr marL="190500" lvl="1" indent="-190500">
              <a:spcBef>
                <a:spcPct val="60000"/>
              </a:spcBef>
            </a:pPr>
            <a:r>
              <a:rPr lang="fr-FR" sz="1800" dirty="0" smtClean="0"/>
              <a:t>Section L : Procédures et dispositions institutionnelles</a:t>
            </a:r>
            <a:endParaRPr lang="fr-FR" sz="1800" dirty="0"/>
          </a:p>
        </p:txBody>
      </p:sp>
    </p:spTree>
    <p:extLst>
      <p:ext uri="{BB962C8B-B14F-4D97-AF65-F5344CB8AC3E}">
        <p14:creationId xmlns:p14="http://schemas.microsoft.com/office/powerpoint/2010/main" xmlns="" val="107089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4"/>
            <a:ext cx="7543800" cy="939295"/>
          </a:xfrm>
        </p:spPr>
        <p:txBody>
          <a:bodyPr/>
          <a:lstStyle/>
          <a:p>
            <a:r>
              <a:rPr lang="fr-FR" dirty="0" smtClean="0"/>
              <a:t>Préambule</a:t>
            </a:r>
            <a:endParaRPr lang="fr-FR" dirty="0"/>
          </a:p>
        </p:txBody>
      </p:sp>
      <p:sp>
        <p:nvSpPr>
          <p:cNvPr id="8" name="Content Placeholder 7"/>
          <p:cNvSpPr>
            <a:spLocks noGrp="1"/>
          </p:cNvSpPr>
          <p:nvPr>
            <p:ph idx="1"/>
          </p:nvPr>
        </p:nvSpPr>
        <p:spPr>
          <a:xfrm>
            <a:off x="250825" y="1403775"/>
            <a:ext cx="8686800" cy="4860540"/>
          </a:xfrm>
        </p:spPr>
        <p:txBody>
          <a:bodyPr>
            <a:normAutofit/>
          </a:bodyPr>
          <a:lstStyle/>
          <a:p>
            <a:r>
              <a:rPr lang="fr-FR" dirty="0" smtClean="0"/>
              <a:t>Important pour tout Accord</a:t>
            </a:r>
            <a:r>
              <a:rPr lang="fr-FR" dirty="0"/>
              <a:t> </a:t>
            </a:r>
            <a:r>
              <a:rPr lang="fr-FR" dirty="0" smtClean="0"/>
              <a:t>et destiné à énoncer généralement la philosophie sous-jacente de l’Accord</a:t>
            </a:r>
          </a:p>
          <a:p>
            <a:r>
              <a:rPr lang="fr-FR" dirty="0" smtClean="0"/>
              <a:t>Doit </a:t>
            </a:r>
            <a:r>
              <a:rPr lang="fr-FR" dirty="0"/>
              <a:t>être </a:t>
            </a:r>
            <a:r>
              <a:rPr lang="fr-FR" dirty="0" smtClean="0"/>
              <a:t>concis, énoncer </a:t>
            </a:r>
            <a:r>
              <a:rPr lang="fr-FR" dirty="0"/>
              <a:t>des idées clés et aborder des questions critiques </a:t>
            </a:r>
            <a:endParaRPr lang="fr-FR" dirty="0" smtClean="0"/>
          </a:p>
          <a:p>
            <a:r>
              <a:rPr lang="fr-FR" dirty="0" smtClean="0"/>
              <a:t>Un certain </a:t>
            </a:r>
            <a:r>
              <a:rPr lang="fr-FR" dirty="0"/>
              <a:t>nombre de Parties a estimé qu'une discussion sérieuse sur le préambule était </a:t>
            </a:r>
            <a:r>
              <a:rPr lang="fr-FR" b="1" dirty="0"/>
              <a:t>prématurée</a:t>
            </a:r>
            <a:r>
              <a:rPr lang="fr-FR" dirty="0"/>
              <a:t> et que la formulation de ce dernier ne pouvait se faire qu’à la lumière des progrès des négociations sur les sections opérationnelles, d'autres voulaient déjà </a:t>
            </a:r>
            <a:r>
              <a:rPr lang="fr-FR" b="1" dirty="0"/>
              <a:t>identifiées</a:t>
            </a:r>
            <a:r>
              <a:rPr lang="fr-FR" dirty="0"/>
              <a:t> les idées conceptuelles à ce </a:t>
            </a:r>
            <a:r>
              <a:rPr lang="fr-FR" dirty="0" smtClean="0"/>
              <a:t>stade</a:t>
            </a:r>
          </a:p>
          <a:p>
            <a:r>
              <a:rPr lang="fr-FR" dirty="0" smtClean="0"/>
              <a:t>Sentiment partagé </a:t>
            </a:r>
            <a:r>
              <a:rPr lang="fr-FR" dirty="0"/>
              <a:t>qu’il était </a:t>
            </a:r>
            <a:r>
              <a:rPr lang="fr-FR" b="1" dirty="0" smtClean="0"/>
              <a:t>prématuré</a:t>
            </a:r>
            <a:r>
              <a:rPr lang="fr-FR" dirty="0" smtClean="0"/>
              <a:t> </a:t>
            </a:r>
            <a:r>
              <a:rPr lang="fr-FR" dirty="0"/>
              <a:t>d'aborder les éléments de langage du préambule de la partie II (projet de décision 1/CP.21)</a:t>
            </a:r>
          </a:p>
          <a:p>
            <a:endParaRPr lang="fr-FR" dirty="0"/>
          </a:p>
          <a:p>
            <a:endParaRPr lang="fr-FR" dirty="0"/>
          </a:p>
        </p:txBody>
      </p:sp>
    </p:spTree>
    <p:extLst>
      <p:ext uri="{BB962C8B-B14F-4D97-AF65-F5344CB8AC3E}">
        <p14:creationId xmlns:p14="http://schemas.microsoft.com/office/powerpoint/2010/main" xmlns="" val="262435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15878"/>
            <a:ext cx="7467600" cy="1143000"/>
          </a:xfrm>
        </p:spPr>
        <p:txBody>
          <a:bodyPr anchor="ctr"/>
          <a:lstStyle/>
          <a:p>
            <a:r>
              <a:rPr lang="fr-FR" sz="2000" dirty="0" smtClean="0"/>
              <a:t>Eléments de la Partie III pertinents pour le Préambule de l’Accord</a:t>
            </a:r>
            <a:endParaRPr lang="fr-FR" sz="2000" dirty="0"/>
          </a:p>
        </p:txBody>
      </p:sp>
      <p:sp>
        <p:nvSpPr>
          <p:cNvPr id="8" name="Content Placeholder 7"/>
          <p:cNvSpPr>
            <a:spLocks noGrp="1"/>
          </p:cNvSpPr>
          <p:nvPr>
            <p:ph idx="1"/>
          </p:nvPr>
        </p:nvSpPr>
        <p:spPr>
          <a:xfrm>
            <a:off x="250825" y="1200010"/>
            <a:ext cx="8686800" cy="5222054"/>
          </a:xfrm>
        </p:spPr>
        <p:txBody>
          <a:bodyPr>
            <a:noAutofit/>
          </a:bodyPr>
          <a:lstStyle/>
          <a:p>
            <a:pPr lvl="0"/>
            <a:r>
              <a:rPr lang="fr-FR" sz="1800" dirty="0"/>
              <a:t>Référence à la Convention dans son ensemble, à son objectif et à ses principes (Partie I, Pp1, Pp2; Partie III, Pp1);</a:t>
            </a:r>
            <a:endParaRPr lang="en-US" sz="1800" dirty="0"/>
          </a:p>
          <a:p>
            <a:pPr lvl="0"/>
            <a:r>
              <a:rPr lang="fr-FR" sz="1800" dirty="0"/>
              <a:t>Nature mondiale et urgence du changement climatique (Partie III, PP8); GIEC AR5 (Partie III, PP9) et science (Partie III, PP10)</a:t>
            </a:r>
            <a:endParaRPr lang="en-US" sz="1800" dirty="0"/>
          </a:p>
          <a:p>
            <a:pPr lvl="0"/>
            <a:r>
              <a:rPr lang="fr-FR" sz="1800" dirty="0"/>
              <a:t>Conférence Rio + 20 (Partie III, pP5), Agenda de développement durable Post-2015 (Partie III, Pp31); Développement économique et social durable (Partie III, Pp33);</a:t>
            </a:r>
            <a:endParaRPr lang="en-US" sz="1800" dirty="0"/>
          </a:p>
          <a:p>
            <a:pPr lvl="0"/>
            <a:r>
              <a:rPr lang="fr-FR" sz="1800" dirty="0"/>
              <a:t>Egalité, Intégrité environnementale, Droits (Partie III, Pp30); Santé (Partie III, Pp34);</a:t>
            </a:r>
            <a:endParaRPr lang="en-US" sz="1800" dirty="0"/>
          </a:p>
          <a:p>
            <a:pPr lvl="0"/>
            <a:r>
              <a:rPr lang="fr-FR" sz="1800" dirty="0"/>
              <a:t>Rôle du secteur privé dans le renforcement des capacités (Partie III, Pp28); Action des acteurs non étatiques (Partie III, Pp32);</a:t>
            </a:r>
            <a:endParaRPr lang="en-US" sz="1800" dirty="0"/>
          </a:p>
          <a:p>
            <a:pPr lvl="0"/>
            <a:r>
              <a:rPr lang="fr-FR" sz="1800" dirty="0"/>
              <a:t>Difficultés rencontrées par les PEID et les PMA (Partie III, PP29);</a:t>
            </a:r>
            <a:endParaRPr lang="en-US" sz="1800" dirty="0"/>
          </a:p>
          <a:p>
            <a:pPr lvl="0"/>
            <a:r>
              <a:rPr lang="fr-FR" sz="1800" dirty="0"/>
              <a:t>Adaptation comme un défi mondial (Partie III, PP18), relation entre adaptation et atténuation (Partie III, Pp19), relation entre adaptation, atténuation et pertes et dommages (Partie III, Pp20), relation entre pertes et dommages et adaptation (Partie III, Pp21);</a:t>
            </a:r>
            <a:endParaRPr lang="en-US" sz="1800" dirty="0"/>
          </a:p>
          <a:p>
            <a:pPr lvl="0"/>
            <a:r>
              <a:rPr lang="fr-FR" sz="1800" dirty="0"/>
              <a:t>Moyens de mise en œuvre (Partie III, Pp25).</a:t>
            </a:r>
            <a:endParaRPr lang="en-US" sz="1800" dirty="0"/>
          </a:p>
          <a:p>
            <a:endParaRPr lang="en-US" sz="1800" dirty="0"/>
          </a:p>
        </p:txBody>
      </p:sp>
      <p:sp>
        <p:nvSpPr>
          <p:cNvPr id="6" name="Date Placeholder 5"/>
          <p:cNvSpPr>
            <a:spLocks noGrp="1"/>
          </p:cNvSpPr>
          <p:nvPr>
            <p:ph type="dt" sz="half" idx="10"/>
          </p:nvPr>
        </p:nvSpPr>
        <p:spPr/>
        <p:txBody>
          <a:bodyPr/>
          <a:lstStyle/>
          <a:p>
            <a:pPr>
              <a:defRPr/>
            </a:pPr>
            <a:fld id="{1D33EE6E-49AC-1A4C-B871-1EBDC4E63A92}" type="datetime3">
              <a:rPr lang="de-DE" smtClean="0"/>
              <a:pPr>
                <a:defRPr/>
              </a:pPr>
              <a:t>09/10/15</a:t>
            </a:fld>
            <a:endParaRPr lang="en-GB" dirty="0"/>
          </a:p>
        </p:txBody>
      </p:sp>
      <p:sp>
        <p:nvSpPr>
          <p:cNvPr id="5" name="Slide Number Placeholder 4"/>
          <p:cNvSpPr>
            <a:spLocks noGrp="1"/>
          </p:cNvSpPr>
          <p:nvPr>
            <p:ph type="sldNum" sz="quarter" idx="12"/>
          </p:nvPr>
        </p:nvSpPr>
        <p:spPr/>
        <p:txBody>
          <a:bodyPr/>
          <a:lstStyle/>
          <a:p>
            <a:pPr>
              <a:defRPr/>
            </a:pPr>
            <a:fld id="{E63F6199-78A9-F340-AEBC-02983D57F9F3}" type="slidenum">
              <a:rPr lang="en-GB" smtClean="0"/>
              <a:pPr>
                <a:defRPr/>
              </a:pPr>
              <a:t>9</a:t>
            </a:fld>
            <a:endParaRPr lang="en-GB" dirty="0"/>
          </a:p>
        </p:txBody>
      </p:sp>
    </p:spTree>
    <p:extLst>
      <p:ext uri="{BB962C8B-B14F-4D97-AF65-F5344CB8AC3E}">
        <p14:creationId xmlns:p14="http://schemas.microsoft.com/office/powerpoint/2010/main" xmlns="" val="4242574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2950</TotalTime>
  <Words>3071</Words>
  <Application>Microsoft Office PowerPoint</Application>
  <PresentationFormat>Affichage à l'écran (4:3)</PresentationFormat>
  <Paragraphs>333</Paragraphs>
  <Slides>34</Slides>
  <Notes>1</Notes>
  <HiddenSlides>9</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Rétrospective</vt:lpstr>
      <vt:lpstr>Point sur le processus de négociation de l’accord de Paris et perspectives  Lassina Coulibaly</vt:lpstr>
      <vt:lpstr>Contenu</vt:lpstr>
      <vt:lpstr>Agenda 2015</vt:lpstr>
      <vt:lpstr>Mandat de l’ADP 2-9</vt:lpstr>
      <vt:lpstr>Mode de travail de l’ADP 2-10</vt:lpstr>
      <vt:lpstr>Point sur les options de la forme juridique de l’accord</vt:lpstr>
      <vt:lpstr>Structure du texte de l’Accord</vt:lpstr>
      <vt:lpstr>Préambule</vt:lpstr>
      <vt:lpstr>Eléments de la Partie III pertinents pour le Préambule de l’Accord</vt:lpstr>
      <vt:lpstr>Definitions</vt:lpstr>
      <vt:lpstr>Objectif</vt:lpstr>
      <vt:lpstr>Atténuation</vt:lpstr>
      <vt:lpstr>Adaptation</vt:lpstr>
      <vt:lpstr>Adaptation </vt:lpstr>
      <vt:lpstr>Finance</vt:lpstr>
      <vt:lpstr>Technologie</vt:lpstr>
      <vt:lpstr>Renforcement de capacités</vt:lpstr>
      <vt:lpstr>Transparence de l’action et du support</vt:lpstr>
      <vt:lpstr>Questions de procédures</vt:lpstr>
      <vt:lpstr>Section K : Facilitation de la mise en oeuvre/ compliance</vt:lpstr>
      <vt:lpstr>Section L : Dispositions procédurales et  institutionnelles</vt:lpstr>
      <vt:lpstr>Décision 1/CP.21</vt:lpstr>
      <vt:lpstr>Decision 1/CP 21</vt:lpstr>
      <vt:lpstr>COP-21,  Paris-Le Bourget</vt:lpstr>
      <vt:lpstr>Enjeux</vt:lpstr>
      <vt:lpstr> L’Agenda des solutions ou Plan d’action Lima-Paris </vt:lpstr>
      <vt:lpstr>COP 21 </vt:lpstr>
      <vt:lpstr>COP-21</vt:lpstr>
      <vt:lpstr>Paris c’est aussi </vt:lpstr>
      <vt:lpstr>Perspectives</vt:lpstr>
      <vt:lpstr>Diapositive 31</vt:lpstr>
      <vt:lpstr>Diapositive 32</vt:lpstr>
      <vt:lpstr>Diapositive 33</vt:lpstr>
      <vt:lpstr>Merci</vt:lpstr>
    </vt:vector>
  </TitlesOfParts>
  <Company>Atelier UEMOA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Seyni</dc:creator>
  <cp:lastModifiedBy>AFAD</cp:lastModifiedBy>
  <cp:revision>72</cp:revision>
  <dcterms:created xsi:type="dcterms:W3CDTF">2015-09-30T14:05:44Z</dcterms:created>
  <dcterms:modified xsi:type="dcterms:W3CDTF">2015-10-09T09:31:49Z</dcterms:modified>
</cp:coreProperties>
</file>