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emf" ContentType="image/x-emf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6" r:id="rId1"/>
    <p:sldMasterId id="2147483652" r:id="rId2"/>
    <p:sldMasterId id="2147483664" r:id="rId3"/>
    <p:sldMasterId id="2147483676" r:id="rId4"/>
    <p:sldMasterId id="2147483688" r:id="rId5"/>
    <p:sldMasterId id="2147483700" r:id="rId6"/>
    <p:sldMasterId id="2147483712" r:id="rId7"/>
    <p:sldMasterId id="2147483773" r:id="rId8"/>
  </p:sldMasterIdLst>
  <p:notesMasterIdLst>
    <p:notesMasterId r:id="rId32"/>
  </p:notesMasterIdLst>
  <p:sldIdLst>
    <p:sldId id="280" r:id="rId9"/>
    <p:sldId id="327" r:id="rId10"/>
    <p:sldId id="325" r:id="rId11"/>
    <p:sldId id="302" r:id="rId12"/>
    <p:sldId id="303" r:id="rId13"/>
    <p:sldId id="304" r:id="rId14"/>
    <p:sldId id="293" r:id="rId15"/>
    <p:sldId id="305" r:id="rId16"/>
    <p:sldId id="308" r:id="rId17"/>
    <p:sldId id="295" r:id="rId18"/>
    <p:sldId id="300" r:id="rId19"/>
    <p:sldId id="309" r:id="rId20"/>
    <p:sldId id="312" r:id="rId21"/>
    <p:sldId id="268" r:id="rId22"/>
    <p:sldId id="291" r:id="rId23"/>
    <p:sldId id="298" r:id="rId24"/>
    <p:sldId id="301" r:id="rId25"/>
    <p:sldId id="313" r:id="rId26"/>
    <p:sldId id="314" r:id="rId27"/>
    <p:sldId id="321" r:id="rId28"/>
    <p:sldId id="322" r:id="rId29"/>
    <p:sldId id="323" r:id="rId30"/>
    <p:sldId id="279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903" userDrawn="1">
          <p15:clr>
            <a:srgbClr val="A4A3A4"/>
          </p15:clr>
        </p15:guide>
        <p15:guide id="4" pos="723" userDrawn="1">
          <p15:clr>
            <a:srgbClr val="A4A3A4"/>
          </p15:clr>
        </p15:guide>
        <p15:guide id="5" pos="708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 Kwan" initials="SK" lastIdx="9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000"/>
    <a:srgbClr val="246B5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9" autoAdjust="0"/>
    <p:restoredTop sz="62615" autoAdjust="0"/>
  </p:normalViewPr>
  <p:slideViewPr>
    <p:cSldViewPr snapToGrid="0" snapToObjects="1">
      <p:cViewPr varScale="1">
        <p:scale>
          <a:sx n="44" d="100"/>
          <a:sy n="44" d="100"/>
        </p:scale>
        <p:origin x="-840" y="-102"/>
      </p:cViewPr>
      <p:guideLst>
        <p:guide orient="horz" pos="2160"/>
        <p:guide orient="horz" pos="903"/>
        <p:guide pos="3840"/>
        <p:guide pos="723"/>
        <p:guide pos="70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1600" b="1" i="0" u="none" strike="noStrike" kern="1200" spc="0" baseline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u="none" strike="noStrike" kern="1200" spc="0" baseline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orbel"/>
                <a:ea typeface="+mn-ea"/>
                <a:cs typeface="+mn-cs"/>
              </a:rPr>
              <a:t>Portefeuille ‘Adaptation"</a:t>
            </a:r>
          </a:p>
        </c:rich>
      </c:tx>
      <c:layout>
        <c:manualLayout>
          <c:xMode val="edge"/>
          <c:yMode val="edge"/>
          <c:x val="0.31999814746905514"/>
          <c:y val="1.8924099372132105E-4"/>
        </c:manualLayout>
      </c:layout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Allocation</c:v>
                </c:pt>
              </c:strCache>
            </c:strRef>
          </c:tx>
          <c:dPt>
            <c:idx val="0"/>
            <c:spPr>
              <a:solidFill>
                <a:srgbClr val="24634F">
                  <a:alpha val="5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rgbClr val="24634F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SIDs, LDCs &amp; Africa</c:v>
                </c:pt>
                <c:pt idx="1">
                  <c:v>Other Developing countries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solidFill>
      <a:schemeClr val="bg1"/>
    </a:solidFill>
    <a:ln>
      <a:solidFill>
        <a:schemeClr val="bg1"/>
      </a:solidFill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 smtClean="0">
                <a:latin typeface="Corbel"/>
              </a:rPr>
              <a:t>Portefeuille Total du GCF</a:t>
            </a:r>
            <a:endParaRPr lang="en-US" sz="1600" b="1" dirty="0">
              <a:latin typeface="Corbel"/>
            </a:endParaRPr>
          </a:p>
        </c:rich>
      </c:tx>
      <c:layout>
        <c:manualLayout>
          <c:xMode val="edge"/>
          <c:yMode val="edge"/>
          <c:x val="0.24286002031485096"/>
          <c:y val="4.7780663428868317E-2"/>
        </c:manualLayout>
      </c:layout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Allocation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Pt>
            <c:idx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Mitigation</c:v>
                </c:pt>
                <c:pt idx="1">
                  <c:v>Adaptation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2BDA89-9377-4F88-9D75-FE5ED69DC7DD}" type="doc">
      <dgm:prSet loTypeId="urn:microsoft.com/office/officeart/2005/8/layout/radial1" loCatId="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n-ZA"/>
        </a:p>
      </dgm:t>
    </dgm:pt>
    <dgm:pt modelId="{E41EDB85-BD4C-4FDC-9993-2A03A66A3B12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smtClean="0"/>
            <a:t>Portée des  </a:t>
          </a:r>
          <a:br>
            <a:rPr lang="en-US" b="1" dirty="0" smtClean="0"/>
          </a:br>
          <a:r>
            <a:rPr lang="en-US" b="1" dirty="0" smtClean="0"/>
            <a:t>activités de préparation</a:t>
          </a:r>
          <a:endParaRPr lang="en-ZA" b="1" dirty="0"/>
        </a:p>
      </dgm:t>
    </dgm:pt>
    <dgm:pt modelId="{1702EA4E-4C69-4807-B667-EFD13E5DE184}" type="parTrans" cxnId="{C036F677-20B5-4ECE-991B-42753079187F}">
      <dgm:prSet/>
      <dgm:spPr/>
      <dgm:t>
        <a:bodyPr/>
        <a:lstStyle/>
        <a:p>
          <a:endParaRPr lang="en-ZA"/>
        </a:p>
      </dgm:t>
    </dgm:pt>
    <dgm:pt modelId="{7361EDB9-4CD5-4052-9559-0AADB1919217}" type="sibTrans" cxnId="{C036F677-20B5-4ECE-991B-42753079187F}">
      <dgm:prSet/>
      <dgm:spPr/>
      <dgm:t>
        <a:bodyPr/>
        <a:lstStyle/>
        <a:p>
          <a:endParaRPr lang="en-ZA"/>
        </a:p>
      </dgm:t>
    </dgm:pt>
    <dgm:pt modelId="{037542D2-E0EB-485D-B8AD-3C8FB6F50A1F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rgbClr val="24634F"/>
        </a:solidFill>
      </dgm:spPr>
      <dgm:t>
        <a:bodyPr/>
        <a:lstStyle/>
        <a:p>
          <a:r>
            <a:rPr lang="en-ZA" sz="1600" b="0" dirty="0" smtClean="0">
              <a:solidFill>
                <a:schemeClr val="bg1"/>
              </a:solidFill>
            </a:rPr>
            <a:t>Renforcement ANDs/PFs</a:t>
          </a:r>
          <a:endParaRPr lang="en-ZA" sz="1600" b="0" dirty="0">
            <a:solidFill>
              <a:schemeClr val="bg1"/>
            </a:solidFill>
          </a:endParaRPr>
        </a:p>
      </dgm:t>
    </dgm:pt>
    <dgm:pt modelId="{F73D79BF-1DD4-4404-AF25-851218F5365E}" type="parTrans" cxnId="{378219C3-6522-46CD-B4EB-4AA400B88C7D}">
      <dgm:prSet/>
      <dgm:spPr/>
      <dgm:t>
        <a:bodyPr/>
        <a:lstStyle/>
        <a:p>
          <a:endParaRPr lang="en-ZA" dirty="0"/>
        </a:p>
      </dgm:t>
    </dgm:pt>
    <dgm:pt modelId="{3F7CB211-3DF1-41DA-A828-08A3E4C7D16D}" type="sibTrans" cxnId="{378219C3-6522-46CD-B4EB-4AA400B88C7D}">
      <dgm:prSet/>
      <dgm:spPr/>
      <dgm:t>
        <a:bodyPr/>
        <a:lstStyle/>
        <a:p>
          <a:endParaRPr lang="en-ZA"/>
        </a:p>
      </dgm:t>
    </dgm:pt>
    <dgm:pt modelId="{21ADE5F9-7583-4C16-A896-AC30A7574AE3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rgbClr val="24634F"/>
        </a:solidFill>
      </dgm:spPr>
      <dgm:t>
        <a:bodyPr/>
        <a:lstStyle/>
        <a:p>
          <a:r>
            <a:rPr lang="en-GB" sz="1600" dirty="0" smtClean="0">
              <a:solidFill>
                <a:schemeClr val="bg1"/>
              </a:solidFill>
            </a:rPr>
            <a:t>*</a:t>
          </a:r>
          <a:r>
            <a:rPr lang="en-US" sz="1600" dirty="0" smtClean="0">
              <a:solidFill>
                <a:schemeClr val="bg1"/>
              </a:solidFill>
            </a:rPr>
            <a:t>Élaboration de cadres stratégiques</a:t>
          </a:r>
          <a:endParaRPr lang="en-ZA" sz="1600" dirty="0">
            <a:solidFill>
              <a:schemeClr val="bg1"/>
            </a:solidFill>
          </a:endParaRPr>
        </a:p>
      </dgm:t>
    </dgm:pt>
    <dgm:pt modelId="{D107E6E2-6FD3-48E4-9B0F-A9B946F312E6}" type="parTrans" cxnId="{8F86E2F7-532A-4D0E-A642-36258C994DEC}">
      <dgm:prSet/>
      <dgm:spPr/>
      <dgm:t>
        <a:bodyPr/>
        <a:lstStyle/>
        <a:p>
          <a:endParaRPr lang="en-ZA" dirty="0"/>
        </a:p>
      </dgm:t>
    </dgm:pt>
    <dgm:pt modelId="{3711E7DF-E8AC-4B44-A467-5819F5A6BF8E}" type="sibTrans" cxnId="{8F86E2F7-532A-4D0E-A642-36258C994DEC}">
      <dgm:prSet/>
      <dgm:spPr/>
      <dgm:t>
        <a:bodyPr/>
        <a:lstStyle/>
        <a:p>
          <a:endParaRPr lang="en-ZA"/>
        </a:p>
      </dgm:t>
    </dgm:pt>
    <dgm:pt modelId="{DE295A87-F534-4B51-BD66-5AF8A2DF58EB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rgbClr val="24634F"/>
        </a:solidFill>
      </dgm:spPr>
      <dgm:t>
        <a:bodyPr/>
        <a:lstStyle/>
        <a:p>
          <a:r>
            <a:rPr lang="en-US" sz="1600" dirty="0" smtClean="0">
              <a:solidFill>
                <a:schemeClr val="bg1"/>
              </a:solidFill>
            </a:rPr>
            <a:t>Accréditation d’entités</a:t>
          </a:r>
          <a:endParaRPr lang="en-ZA" sz="1600" dirty="0">
            <a:solidFill>
              <a:schemeClr val="bg1"/>
            </a:solidFill>
          </a:endParaRPr>
        </a:p>
      </dgm:t>
    </dgm:pt>
    <dgm:pt modelId="{9B16661C-1F17-41B6-9247-88B0D163D0BE}" type="parTrans" cxnId="{801AB5B8-520E-45CD-A9E0-7E6FAD845029}">
      <dgm:prSet/>
      <dgm:spPr/>
      <dgm:t>
        <a:bodyPr/>
        <a:lstStyle/>
        <a:p>
          <a:endParaRPr lang="en-ZA" dirty="0"/>
        </a:p>
      </dgm:t>
    </dgm:pt>
    <dgm:pt modelId="{93F5592D-8B49-4016-81A5-0E1C778A0842}" type="sibTrans" cxnId="{801AB5B8-520E-45CD-A9E0-7E6FAD845029}">
      <dgm:prSet/>
      <dgm:spPr/>
      <dgm:t>
        <a:bodyPr/>
        <a:lstStyle/>
        <a:p>
          <a:endParaRPr lang="en-ZA"/>
        </a:p>
      </dgm:t>
    </dgm:pt>
    <dgm:pt modelId="{E4797EF6-5137-4625-993D-F00CD557659F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rgbClr val="24634F"/>
        </a:solidFill>
      </dgm:spPr>
      <dgm:t>
        <a:bodyPr/>
        <a:lstStyle/>
        <a:p>
          <a:r>
            <a:rPr lang="en-ZA" sz="1600" dirty="0" smtClean="0">
              <a:solidFill>
                <a:srgbClr val="FFFFFF"/>
              </a:solidFill>
            </a:rPr>
            <a:t>D</a:t>
          </a:r>
          <a:r>
            <a:rPr lang="en-US" sz="1600" dirty="0" err="1" smtClean="0">
              <a:solidFill>
                <a:srgbClr val="FFFFFF"/>
              </a:solidFill>
            </a:rPr>
            <a:t>éveloppement</a:t>
          </a:r>
          <a:r>
            <a:rPr lang="en-US" sz="1600" dirty="0" smtClean="0">
              <a:solidFill>
                <a:srgbClr val="FFFFFF"/>
              </a:solidFill>
            </a:rPr>
            <a:t> de pipelines</a:t>
          </a:r>
          <a:endParaRPr lang="en-ZA" sz="1600" dirty="0">
            <a:solidFill>
              <a:srgbClr val="FFFFFF"/>
            </a:solidFill>
          </a:endParaRPr>
        </a:p>
      </dgm:t>
    </dgm:pt>
    <dgm:pt modelId="{0E015BC2-CC47-46BA-A762-BB4F2ED50934}" type="parTrans" cxnId="{EFC46EC6-2E9E-4197-8527-788BA4131E84}">
      <dgm:prSet/>
      <dgm:spPr/>
      <dgm:t>
        <a:bodyPr/>
        <a:lstStyle/>
        <a:p>
          <a:endParaRPr lang="en-ZA" dirty="0"/>
        </a:p>
      </dgm:t>
    </dgm:pt>
    <dgm:pt modelId="{A3104D7D-BCCC-4EC9-9AA2-EA648030F647}" type="sibTrans" cxnId="{EFC46EC6-2E9E-4197-8527-788BA4131E84}">
      <dgm:prSet/>
      <dgm:spPr/>
      <dgm:t>
        <a:bodyPr/>
        <a:lstStyle/>
        <a:p>
          <a:endParaRPr lang="en-ZA"/>
        </a:p>
      </dgm:t>
    </dgm:pt>
    <dgm:pt modelId="{38257608-20A6-AE4F-95E4-D06753CDD63F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rgbClr val="24634F"/>
        </a:solidFill>
      </dgm:spPr>
      <dgm:t>
        <a:bodyPr/>
        <a:lstStyle/>
        <a:p>
          <a:r>
            <a:rPr lang="en-US" sz="1600" dirty="0" smtClean="0">
              <a:solidFill>
                <a:srgbClr val="FFFFFF"/>
              </a:solidFill>
            </a:rPr>
            <a:t>Partage de l'information &amp; expériences</a:t>
          </a:r>
          <a:endParaRPr lang="en-ZA" sz="1600" dirty="0">
            <a:solidFill>
              <a:srgbClr val="FFFFFF"/>
            </a:solidFill>
          </a:endParaRPr>
        </a:p>
      </dgm:t>
    </dgm:pt>
    <dgm:pt modelId="{25FBE605-7A72-614D-875F-B514CFC56AAC}" type="parTrans" cxnId="{6E749741-4ED1-BA48-B589-A7ABD210DE93}">
      <dgm:prSet/>
      <dgm:spPr/>
      <dgm:t>
        <a:bodyPr/>
        <a:lstStyle/>
        <a:p>
          <a:endParaRPr lang="en-US" dirty="0"/>
        </a:p>
      </dgm:t>
    </dgm:pt>
    <dgm:pt modelId="{774E92FE-DAD2-3744-99B5-E12F2BC188C7}" type="sibTrans" cxnId="{6E749741-4ED1-BA48-B589-A7ABD210DE93}">
      <dgm:prSet/>
      <dgm:spPr/>
      <dgm:t>
        <a:bodyPr/>
        <a:lstStyle/>
        <a:p>
          <a:endParaRPr lang="en-US"/>
        </a:p>
      </dgm:t>
    </dgm:pt>
    <dgm:pt modelId="{8971639D-62E5-479A-8B24-68898CED3767}" type="pres">
      <dgm:prSet presAssocID="{F52BDA89-9377-4F88-9D75-FE5ED69DC7D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DC343ADB-7D82-4393-9D73-D9D8D38E9D7F}" type="pres">
      <dgm:prSet presAssocID="{E41EDB85-BD4C-4FDC-9993-2A03A66A3B12}" presName="centerShape" presStyleLbl="node0" presStyleIdx="0" presStyleCnt="1"/>
      <dgm:spPr/>
      <dgm:t>
        <a:bodyPr/>
        <a:lstStyle/>
        <a:p>
          <a:endParaRPr lang="en-ZA"/>
        </a:p>
      </dgm:t>
    </dgm:pt>
    <dgm:pt modelId="{4447360E-CBFB-4714-92BB-E084B9FE3F00}" type="pres">
      <dgm:prSet presAssocID="{F73D79BF-1DD4-4404-AF25-851218F5365E}" presName="Name9" presStyleLbl="parChTrans1D2" presStyleIdx="0" presStyleCnt="5"/>
      <dgm:spPr/>
      <dgm:t>
        <a:bodyPr/>
        <a:lstStyle/>
        <a:p>
          <a:endParaRPr lang="en-ZA"/>
        </a:p>
      </dgm:t>
    </dgm:pt>
    <dgm:pt modelId="{02D1C031-44C1-4C2A-988E-CE2D17A6B933}" type="pres">
      <dgm:prSet presAssocID="{F73D79BF-1DD4-4404-AF25-851218F5365E}" presName="connTx" presStyleLbl="parChTrans1D2" presStyleIdx="0" presStyleCnt="5"/>
      <dgm:spPr/>
      <dgm:t>
        <a:bodyPr/>
        <a:lstStyle/>
        <a:p>
          <a:endParaRPr lang="en-ZA"/>
        </a:p>
      </dgm:t>
    </dgm:pt>
    <dgm:pt modelId="{0C4E6AFA-1F4A-4595-8F69-A6A4826642CD}" type="pres">
      <dgm:prSet presAssocID="{037542D2-E0EB-485D-B8AD-3C8FB6F50A1F}" presName="node" presStyleLbl="node1" presStyleIdx="0" presStyleCnt="5" custScaleX="144358" custScaleY="144358" custRadScaleRad="10131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D235CE0E-F3B2-4DB5-BB78-EE1834757C65}" type="pres">
      <dgm:prSet presAssocID="{D107E6E2-6FD3-48E4-9B0F-A9B946F312E6}" presName="Name9" presStyleLbl="parChTrans1D2" presStyleIdx="1" presStyleCnt="5"/>
      <dgm:spPr/>
      <dgm:t>
        <a:bodyPr/>
        <a:lstStyle/>
        <a:p>
          <a:endParaRPr lang="en-ZA"/>
        </a:p>
      </dgm:t>
    </dgm:pt>
    <dgm:pt modelId="{A40B2B0E-DB26-4C9E-963F-F4D7F69E5530}" type="pres">
      <dgm:prSet presAssocID="{D107E6E2-6FD3-48E4-9B0F-A9B946F312E6}" presName="connTx" presStyleLbl="parChTrans1D2" presStyleIdx="1" presStyleCnt="5"/>
      <dgm:spPr/>
      <dgm:t>
        <a:bodyPr/>
        <a:lstStyle/>
        <a:p>
          <a:endParaRPr lang="en-ZA"/>
        </a:p>
      </dgm:t>
    </dgm:pt>
    <dgm:pt modelId="{AAFC36D3-CA0F-483C-BAD8-3983F2BD1D25}" type="pres">
      <dgm:prSet presAssocID="{21ADE5F9-7583-4C16-A896-AC30A7574AE3}" presName="node" presStyleLbl="node1" presStyleIdx="1" presStyleCnt="5" custScaleX="144358" custScaleY="144358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AFFED8E5-5393-40B9-ACED-7550A23B0B53}" type="pres">
      <dgm:prSet presAssocID="{9B16661C-1F17-41B6-9247-88B0D163D0BE}" presName="Name9" presStyleLbl="parChTrans1D2" presStyleIdx="2" presStyleCnt="5"/>
      <dgm:spPr/>
      <dgm:t>
        <a:bodyPr/>
        <a:lstStyle/>
        <a:p>
          <a:endParaRPr lang="en-ZA"/>
        </a:p>
      </dgm:t>
    </dgm:pt>
    <dgm:pt modelId="{336F6F13-E2CB-401C-AC0C-7FBE0264673F}" type="pres">
      <dgm:prSet presAssocID="{9B16661C-1F17-41B6-9247-88B0D163D0BE}" presName="connTx" presStyleLbl="parChTrans1D2" presStyleIdx="2" presStyleCnt="5"/>
      <dgm:spPr/>
      <dgm:t>
        <a:bodyPr/>
        <a:lstStyle/>
        <a:p>
          <a:endParaRPr lang="en-ZA"/>
        </a:p>
      </dgm:t>
    </dgm:pt>
    <dgm:pt modelId="{48730FBE-367D-45E2-959E-4EEAF7F5DE8F}" type="pres">
      <dgm:prSet presAssocID="{DE295A87-F534-4B51-BD66-5AF8A2DF58EB}" presName="node" presStyleLbl="node1" presStyleIdx="2" presStyleCnt="5" custScaleX="144358" custScaleY="144358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DA458D32-A62F-4192-8ACC-F3510D9048FD}" type="pres">
      <dgm:prSet presAssocID="{0E015BC2-CC47-46BA-A762-BB4F2ED50934}" presName="Name9" presStyleLbl="parChTrans1D2" presStyleIdx="3" presStyleCnt="5"/>
      <dgm:spPr/>
      <dgm:t>
        <a:bodyPr/>
        <a:lstStyle/>
        <a:p>
          <a:endParaRPr lang="en-ZA"/>
        </a:p>
      </dgm:t>
    </dgm:pt>
    <dgm:pt modelId="{108AAECB-949D-4492-83CE-4062A7A35AD6}" type="pres">
      <dgm:prSet presAssocID="{0E015BC2-CC47-46BA-A762-BB4F2ED50934}" presName="connTx" presStyleLbl="parChTrans1D2" presStyleIdx="3" presStyleCnt="5"/>
      <dgm:spPr/>
      <dgm:t>
        <a:bodyPr/>
        <a:lstStyle/>
        <a:p>
          <a:endParaRPr lang="en-ZA"/>
        </a:p>
      </dgm:t>
    </dgm:pt>
    <dgm:pt modelId="{938AF2BB-B8FF-4A91-B681-AF767DB8643F}" type="pres">
      <dgm:prSet presAssocID="{E4797EF6-5137-4625-993D-F00CD557659F}" presName="node" presStyleLbl="node1" presStyleIdx="3" presStyleCnt="5" custScaleX="144358" custScaleY="144358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DDF49295-5F06-544E-80B4-8665C621FCEA}" type="pres">
      <dgm:prSet presAssocID="{25FBE605-7A72-614D-875F-B514CFC56AAC}" presName="Name9" presStyleLbl="parChTrans1D2" presStyleIdx="4" presStyleCnt="5"/>
      <dgm:spPr/>
      <dgm:t>
        <a:bodyPr/>
        <a:lstStyle/>
        <a:p>
          <a:endParaRPr lang="en-GB"/>
        </a:p>
      </dgm:t>
    </dgm:pt>
    <dgm:pt modelId="{40449272-2DAB-214E-866D-422FA270C7B0}" type="pres">
      <dgm:prSet presAssocID="{25FBE605-7A72-614D-875F-B514CFC56AAC}" presName="connTx" presStyleLbl="parChTrans1D2" presStyleIdx="4" presStyleCnt="5"/>
      <dgm:spPr/>
      <dgm:t>
        <a:bodyPr/>
        <a:lstStyle/>
        <a:p>
          <a:endParaRPr lang="en-GB"/>
        </a:p>
      </dgm:t>
    </dgm:pt>
    <dgm:pt modelId="{0390AF02-465F-254F-86AD-EA6C6DE4F859}" type="pres">
      <dgm:prSet presAssocID="{38257608-20A6-AE4F-95E4-D06753CDD63F}" presName="node" presStyleLbl="node1" presStyleIdx="4" presStyleCnt="5" custScaleX="153601" custScaleY="1549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1AB5B8-520E-45CD-A9E0-7E6FAD845029}" srcId="{E41EDB85-BD4C-4FDC-9993-2A03A66A3B12}" destId="{DE295A87-F534-4B51-BD66-5AF8A2DF58EB}" srcOrd="2" destOrd="0" parTransId="{9B16661C-1F17-41B6-9247-88B0D163D0BE}" sibTransId="{93F5592D-8B49-4016-81A5-0E1C778A0842}"/>
    <dgm:cxn modelId="{FCEDC16C-3C0D-48AB-B8FA-BD48A2F21929}" type="presOf" srcId="{9B16661C-1F17-41B6-9247-88B0D163D0BE}" destId="{AFFED8E5-5393-40B9-ACED-7550A23B0B53}" srcOrd="0" destOrd="0" presId="urn:microsoft.com/office/officeart/2005/8/layout/radial1"/>
    <dgm:cxn modelId="{0E21467F-8214-4469-AB9B-48E01B075595}" type="presOf" srcId="{E4797EF6-5137-4625-993D-F00CD557659F}" destId="{938AF2BB-B8FF-4A91-B681-AF767DB8643F}" srcOrd="0" destOrd="0" presId="urn:microsoft.com/office/officeart/2005/8/layout/radial1"/>
    <dgm:cxn modelId="{88FF5EFD-C3C0-49D2-BF3E-9576BF1EF01A}" type="presOf" srcId="{25FBE605-7A72-614D-875F-B514CFC56AAC}" destId="{DDF49295-5F06-544E-80B4-8665C621FCEA}" srcOrd="0" destOrd="0" presId="urn:microsoft.com/office/officeart/2005/8/layout/radial1"/>
    <dgm:cxn modelId="{9BFA3809-4FD8-47E8-97CC-FCA4F5E0F6D9}" type="presOf" srcId="{037542D2-E0EB-485D-B8AD-3C8FB6F50A1F}" destId="{0C4E6AFA-1F4A-4595-8F69-A6A4826642CD}" srcOrd="0" destOrd="0" presId="urn:microsoft.com/office/officeart/2005/8/layout/radial1"/>
    <dgm:cxn modelId="{6E749741-4ED1-BA48-B589-A7ABD210DE93}" srcId="{E41EDB85-BD4C-4FDC-9993-2A03A66A3B12}" destId="{38257608-20A6-AE4F-95E4-D06753CDD63F}" srcOrd="4" destOrd="0" parTransId="{25FBE605-7A72-614D-875F-B514CFC56AAC}" sibTransId="{774E92FE-DAD2-3744-99B5-E12F2BC188C7}"/>
    <dgm:cxn modelId="{E8B09A4E-143B-4626-A654-1FC02968C060}" type="presOf" srcId="{F73D79BF-1DD4-4404-AF25-851218F5365E}" destId="{4447360E-CBFB-4714-92BB-E084B9FE3F00}" srcOrd="0" destOrd="0" presId="urn:microsoft.com/office/officeart/2005/8/layout/radial1"/>
    <dgm:cxn modelId="{63E4360F-A79D-45A8-8F07-1CAFF955AE18}" type="presOf" srcId="{9B16661C-1F17-41B6-9247-88B0D163D0BE}" destId="{336F6F13-E2CB-401C-AC0C-7FBE0264673F}" srcOrd="1" destOrd="0" presId="urn:microsoft.com/office/officeart/2005/8/layout/radial1"/>
    <dgm:cxn modelId="{9E58FB75-5B8B-4D63-8939-118465FE8E41}" type="presOf" srcId="{25FBE605-7A72-614D-875F-B514CFC56AAC}" destId="{40449272-2DAB-214E-866D-422FA270C7B0}" srcOrd="1" destOrd="0" presId="urn:microsoft.com/office/officeart/2005/8/layout/radial1"/>
    <dgm:cxn modelId="{378219C3-6522-46CD-B4EB-4AA400B88C7D}" srcId="{E41EDB85-BD4C-4FDC-9993-2A03A66A3B12}" destId="{037542D2-E0EB-485D-B8AD-3C8FB6F50A1F}" srcOrd="0" destOrd="0" parTransId="{F73D79BF-1DD4-4404-AF25-851218F5365E}" sibTransId="{3F7CB211-3DF1-41DA-A828-08A3E4C7D16D}"/>
    <dgm:cxn modelId="{58DB69B5-D13F-4215-A1B1-14646A6097ED}" type="presOf" srcId="{D107E6E2-6FD3-48E4-9B0F-A9B946F312E6}" destId="{D235CE0E-F3B2-4DB5-BB78-EE1834757C65}" srcOrd="0" destOrd="0" presId="urn:microsoft.com/office/officeart/2005/8/layout/radial1"/>
    <dgm:cxn modelId="{C036F677-20B5-4ECE-991B-42753079187F}" srcId="{F52BDA89-9377-4F88-9D75-FE5ED69DC7DD}" destId="{E41EDB85-BD4C-4FDC-9993-2A03A66A3B12}" srcOrd="0" destOrd="0" parTransId="{1702EA4E-4C69-4807-B667-EFD13E5DE184}" sibTransId="{7361EDB9-4CD5-4052-9559-0AADB1919217}"/>
    <dgm:cxn modelId="{C9A8AF72-C28B-4305-8C26-35480C69D324}" type="presOf" srcId="{38257608-20A6-AE4F-95E4-D06753CDD63F}" destId="{0390AF02-465F-254F-86AD-EA6C6DE4F859}" srcOrd="0" destOrd="0" presId="urn:microsoft.com/office/officeart/2005/8/layout/radial1"/>
    <dgm:cxn modelId="{B892BE3C-6429-4A07-9CAD-244024FCF04A}" type="presOf" srcId="{0E015BC2-CC47-46BA-A762-BB4F2ED50934}" destId="{DA458D32-A62F-4192-8ACC-F3510D9048FD}" srcOrd="0" destOrd="0" presId="urn:microsoft.com/office/officeart/2005/8/layout/radial1"/>
    <dgm:cxn modelId="{B351BCE0-4F59-4A2D-A40A-57E5AC4130FB}" type="presOf" srcId="{DE295A87-F534-4B51-BD66-5AF8A2DF58EB}" destId="{48730FBE-367D-45E2-959E-4EEAF7F5DE8F}" srcOrd="0" destOrd="0" presId="urn:microsoft.com/office/officeart/2005/8/layout/radial1"/>
    <dgm:cxn modelId="{5BC0A666-F936-47F3-B31B-51B9EA30BBBC}" type="presOf" srcId="{21ADE5F9-7583-4C16-A896-AC30A7574AE3}" destId="{AAFC36D3-CA0F-483C-BAD8-3983F2BD1D25}" srcOrd="0" destOrd="0" presId="urn:microsoft.com/office/officeart/2005/8/layout/radial1"/>
    <dgm:cxn modelId="{8F86E2F7-532A-4D0E-A642-36258C994DEC}" srcId="{E41EDB85-BD4C-4FDC-9993-2A03A66A3B12}" destId="{21ADE5F9-7583-4C16-A896-AC30A7574AE3}" srcOrd="1" destOrd="0" parTransId="{D107E6E2-6FD3-48E4-9B0F-A9B946F312E6}" sibTransId="{3711E7DF-E8AC-4B44-A467-5819F5A6BF8E}"/>
    <dgm:cxn modelId="{24D77269-B875-44EE-8EA0-A5DFDE0C9460}" type="presOf" srcId="{F52BDA89-9377-4F88-9D75-FE5ED69DC7DD}" destId="{8971639D-62E5-479A-8B24-68898CED3767}" srcOrd="0" destOrd="0" presId="urn:microsoft.com/office/officeart/2005/8/layout/radial1"/>
    <dgm:cxn modelId="{DFA917F6-7EB5-4CA2-88E6-F20EB89D8D0A}" type="presOf" srcId="{F73D79BF-1DD4-4404-AF25-851218F5365E}" destId="{02D1C031-44C1-4C2A-988E-CE2D17A6B933}" srcOrd="1" destOrd="0" presId="urn:microsoft.com/office/officeart/2005/8/layout/radial1"/>
    <dgm:cxn modelId="{068CA07C-A53D-4DE1-85EC-974AE103039C}" type="presOf" srcId="{E41EDB85-BD4C-4FDC-9993-2A03A66A3B12}" destId="{DC343ADB-7D82-4393-9D73-D9D8D38E9D7F}" srcOrd="0" destOrd="0" presId="urn:microsoft.com/office/officeart/2005/8/layout/radial1"/>
    <dgm:cxn modelId="{740B128E-FC62-4B4A-83DF-0EFDFF2BFDC7}" type="presOf" srcId="{0E015BC2-CC47-46BA-A762-BB4F2ED50934}" destId="{108AAECB-949D-4492-83CE-4062A7A35AD6}" srcOrd="1" destOrd="0" presId="urn:microsoft.com/office/officeart/2005/8/layout/radial1"/>
    <dgm:cxn modelId="{EFC46EC6-2E9E-4197-8527-788BA4131E84}" srcId="{E41EDB85-BD4C-4FDC-9993-2A03A66A3B12}" destId="{E4797EF6-5137-4625-993D-F00CD557659F}" srcOrd="3" destOrd="0" parTransId="{0E015BC2-CC47-46BA-A762-BB4F2ED50934}" sibTransId="{A3104D7D-BCCC-4EC9-9AA2-EA648030F647}"/>
    <dgm:cxn modelId="{83BB0B03-E3F5-4601-BE20-6F42DB154F29}" type="presOf" srcId="{D107E6E2-6FD3-48E4-9B0F-A9B946F312E6}" destId="{A40B2B0E-DB26-4C9E-963F-F4D7F69E5530}" srcOrd="1" destOrd="0" presId="urn:microsoft.com/office/officeart/2005/8/layout/radial1"/>
    <dgm:cxn modelId="{CA9A6350-E44D-4E3D-907D-1E34D0755949}" type="presParOf" srcId="{8971639D-62E5-479A-8B24-68898CED3767}" destId="{DC343ADB-7D82-4393-9D73-D9D8D38E9D7F}" srcOrd="0" destOrd="0" presId="urn:microsoft.com/office/officeart/2005/8/layout/radial1"/>
    <dgm:cxn modelId="{5077BC59-1FAD-45AB-ADDF-D48DCBA21C58}" type="presParOf" srcId="{8971639D-62E5-479A-8B24-68898CED3767}" destId="{4447360E-CBFB-4714-92BB-E084B9FE3F00}" srcOrd="1" destOrd="0" presId="urn:microsoft.com/office/officeart/2005/8/layout/radial1"/>
    <dgm:cxn modelId="{FBDA2138-C037-4F78-90E7-7CDC6FF13D12}" type="presParOf" srcId="{4447360E-CBFB-4714-92BB-E084B9FE3F00}" destId="{02D1C031-44C1-4C2A-988E-CE2D17A6B933}" srcOrd="0" destOrd="0" presId="urn:microsoft.com/office/officeart/2005/8/layout/radial1"/>
    <dgm:cxn modelId="{4E9B14E2-9249-41B6-B8F9-E455FC072DC2}" type="presParOf" srcId="{8971639D-62E5-479A-8B24-68898CED3767}" destId="{0C4E6AFA-1F4A-4595-8F69-A6A4826642CD}" srcOrd="2" destOrd="0" presId="urn:microsoft.com/office/officeart/2005/8/layout/radial1"/>
    <dgm:cxn modelId="{7A32BABB-B44E-4CF3-9150-B22B9FDD784E}" type="presParOf" srcId="{8971639D-62E5-479A-8B24-68898CED3767}" destId="{D235CE0E-F3B2-4DB5-BB78-EE1834757C65}" srcOrd="3" destOrd="0" presId="urn:microsoft.com/office/officeart/2005/8/layout/radial1"/>
    <dgm:cxn modelId="{5ECE3AA5-595B-490D-A70F-C04FCE5CD1B5}" type="presParOf" srcId="{D235CE0E-F3B2-4DB5-BB78-EE1834757C65}" destId="{A40B2B0E-DB26-4C9E-963F-F4D7F69E5530}" srcOrd="0" destOrd="0" presId="urn:microsoft.com/office/officeart/2005/8/layout/radial1"/>
    <dgm:cxn modelId="{0170AD0F-6C0A-4C78-87CA-8F1099184E6A}" type="presParOf" srcId="{8971639D-62E5-479A-8B24-68898CED3767}" destId="{AAFC36D3-CA0F-483C-BAD8-3983F2BD1D25}" srcOrd="4" destOrd="0" presId="urn:microsoft.com/office/officeart/2005/8/layout/radial1"/>
    <dgm:cxn modelId="{C8E3576D-23E1-4897-B54B-A10D43389B5A}" type="presParOf" srcId="{8971639D-62E5-479A-8B24-68898CED3767}" destId="{AFFED8E5-5393-40B9-ACED-7550A23B0B53}" srcOrd="5" destOrd="0" presId="urn:microsoft.com/office/officeart/2005/8/layout/radial1"/>
    <dgm:cxn modelId="{D879FBCA-91B3-4519-85E1-C84613DC1A19}" type="presParOf" srcId="{AFFED8E5-5393-40B9-ACED-7550A23B0B53}" destId="{336F6F13-E2CB-401C-AC0C-7FBE0264673F}" srcOrd="0" destOrd="0" presId="urn:microsoft.com/office/officeart/2005/8/layout/radial1"/>
    <dgm:cxn modelId="{CF2F7321-F3B2-42E3-AC02-E5AD8C380B39}" type="presParOf" srcId="{8971639D-62E5-479A-8B24-68898CED3767}" destId="{48730FBE-367D-45E2-959E-4EEAF7F5DE8F}" srcOrd="6" destOrd="0" presId="urn:microsoft.com/office/officeart/2005/8/layout/radial1"/>
    <dgm:cxn modelId="{61F9F21B-2899-4311-8F8B-CB76E5EAC76B}" type="presParOf" srcId="{8971639D-62E5-479A-8B24-68898CED3767}" destId="{DA458D32-A62F-4192-8ACC-F3510D9048FD}" srcOrd="7" destOrd="0" presId="urn:microsoft.com/office/officeart/2005/8/layout/radial1"/>
    <dgm:cxn modelId="{2D5FEE52-1BF2-46B4-B08D-3AD125FEEFE1}" type="presParOf" srcId="{DA458D32-A62F-4192-8ACC-F3510D9048FD}" destId="{108AAECB-949D-4492-83CE-4062A7A35AD6}" srcOrd="0" destOrd="0" presId="urn:microsoft.com/office/officeart/2005/8/layout/radial1"/>
    <dgm:cxn modelId="{CA72D930-F840-480C-A212-58DE41A201D6}" type="presParOf" srcId="{8971639D-62E5-479A-8B24-68898CED3767}" destId="{938AF2BB-B8FF-4A91-B681-AF767DB8643F}" srcOrd="8" destOrd="0" presId="urn:microsoft.com/office/officeart/2005/8/layout/radial1"/>
    <dgm:cxn modelId="{33B5EC5D-5A56-4D43-B0B3-72C305B5627E}" type="presParOf" srcId="{8971639D-62E5-479A-8B24-68898CED3767}" destId="{DDF49295-5F06-544E-80B4-8665C621FCEA}" srcOrd="9" destOrd="0" presId="urn:microsoft.com/office/officeart/2005/8/layout/radial1"/>
    <dgm:cxn modelId="{EA80F5D3-08F8-43DB-9FF2-39534B02A896}" type="presParOf" srcId="{DDF49295-5F06-544E-80B4-8665C621FCEA}" destId="{40449272-2DAB-214E-866D-422FA270C7B0}" srcOrd="0" destOrd="0" presId="urn:microsoft.com/office/officeart/2005/8/layout/radial1"/>
    <dgm:cxn modelId="{69E72BFE-CF7C-46A4-9F23-FB97AD188342}" type="presParOf" srcId="{8971639D-62E5-479A-8B24-68898CED3767}" destId="{0390AF02-465F-254F-86AD-EA6C6DE4F859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C3A35D-3DBB-4F45-AABD-126DD888C92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8C3013CF-7B4B-4AC7-A129-CF2A54867471}">
      <dgm:prSet/>
      <dgm:spPr/>
      <dgm:t>
        <a:bodyPr/>
        <a:lstStyle/>
        <a:p>
          <a:pPr rtl="0"/>
          <a:r>
            <a:rPr lang="en-GB" b="1" dirty="0" smtClean="0">
              <a:latin typeface="Calibri Light"/>
              <a:cs typeface="Calibri Light"/>
            </a:rPr>
            <a:t>Le </a:t>
          </a:r>
          <a:r>
            <a:rPr lang="en-GB" b="1" dirty="0" err="1" smtClean="0">
              <a:latin typeface="Calibri Light"/>
              <a:cs typeface="Calibri Light"/>
            </a:rPr>
            <a:t>potentiel</a:t>
          </a:r>
          <a:r>
            <a:rPr lang="en-GB" b="1" dirty="0" smtClean="0">
              <a:latin typeface="Calibri Light"/>
              <a:cs typeface="Calibri Light"/>
            </a:rPr>
            <a:t> de faire un impact</a:t>
          </a:r>
          <a:endParaRPr lang="en-US" dirty="0">
            <a:latin typeface="Calibri Light"/>
            <a:cs typeface="Calibri Light"/>
          </a:endParaRPr>
        </a:p>
      </dgm:t>
    </dgm:pt>
    <dgm:pt modelId="{F20B56C1-4370-4FF2-9CE1-22F298DF9377}" type="parTrans" cxnId="{1A4C4E14-40F1-403A-8E13-C00E9DA7BB1A}">
      <dgm:prSet/>
      <dgm:spPr/>
      <dgm:t>
        <a:bodyPr/>
        <a:lstStyle/>
        <a:p>
          <a:endParaRPr lang="en-US">
            <a:latin typeface="Calibri Light"/>
            <a:cs typeface="Calibri Light"/>
          </a:endParaRPr>
        </a:p>
      </dgm:t>
    </dgm:pt>
    <dgm:pt modelId="{592B8C84-B486-488D-81EC-BF99DB0D64F4}" type="sibTrans" cxnId="{1A4C4E14-40F1-403A-8E13-C00E9DA7BB1A}">
      <dgm:prSet/>
      <dgm:spPr/>
      <dgm:t>
        <a:bodyPr/>
        <a:lstStyle/>
        <a:p>
          <a:endParaRPr lang="en-US">
            <a:latin typeface="Calibri Light"/>
            <a:cs typeface="Calibri Light"/>
          </a:endParaRPr>
        </a:p>
      </dgm:t>
    </dgm:pt>
    <dgm:pt modelId="{F11B034E-2337-4936-A8A0-8E56ECB04053}">
      <dgm:prSet/>
      <dgm:spPr/>
      <dgm:t>
        <a:bodyPr/>
        <a:lstStyle/>
        <a:p>
          <a:pPr rtl="0"/>
          <a:r>
            <a:rPr lang="en-GB" b="1" dirty="0" smtClean="0">
              <a:latin typeface="Calibri Light"/>
              <a:cs typeface="Calibri Light"/>
            </a:rPr>
            <a:t>Le </a:t>
          </a:r>
          <a:r>
            <a:rPr lang="en-GB" b="1" dirty="0" err="1" smtClean="0">
              <a:latin typeface="Calibri Light"/>
              <a:cs typeface="Calibri Light"/>
            </a:rPr>
            <a:t>potentiel</a:t>
          </a:r>
          <a:r>
            <a:rPr lang="en-GB" b="1" dirty="0" smtClean="0">
              <a:latin typeface="Calibri Light"/>
              <a:cs typeface="Calibri Light"/>
            </a:rPr>
            <a:t> de </a:t>
          </a:r>
          <a:r>
            <a:rPr lang="en-GB" b="1" dirty="0" err="1" smtClean="0">
              <a:latin typeface="Calibri Light"/>
              <a:cs typeface="Calibri Light"/>
            </a:rPr>
            <a:t>changement</a:t>
          </a:r>
          <a:r>
            <a:rPr lang="en-GB" b="1" dirty="0" smtClean="0">
              <a:latin typeface="Calibri Light"/>
              <a:cs typeface="Calibri Light"/>
            </a:rPr>
            <a:t> de </a:t>
          </a:r>
          <a:r>
            <a:rPr lang="en-GB" b="1" dirty="0" err="1" smtClean="0">
              <a:latin typeface="Calibri Light"/>
              <a:cs typeface="Calibri Light"/>
            </a:rPr>
            <a:t>paradigme</a:t>
          </a:r>
          <a:endParaRPr lang="en-US" dirty="0">
            <a:latin typeface="Calibri Light"/>
            <a:cs typeface="Calibri Light"/>
          </a:endParaRPr>
        </a:p>
      </dgm:t>
    </dgm:pt>
    <dgm:pt modelId="{5ADF1F40-389A-4E6D-A605-9207BC66F1BE}" type="parTrans" cxnId="{EFE19FED-1F80-4A18-82DC-EDCF2B7C76BF}">
      <dgm:prSet/>
      <dgm:spPr/>
      <dgm:t>
        <a:bodyPr/>
        <a:lstStyle/>
        <a:p>
          <a:endParaRPr lang="en-US">
            <a:latin typeface="Calibri Light"/>
            <a:cs typeface="Calibri Light"/>
          </a:endParaRPr>
        </a:p>
      </dgm:t>
    </dgm:pt>
    <dgm:pt modelId="{B1522858-A6DA-4E7F-A214-1D7699C5270D}" type="sibTrans" cxnId="{EFE19FED-1F80-4A18-82DC-EDCF2B7C76BF}">
      <dgm:prSet/>
      <dgm:spPr/>
      <dgm:t>
        <a:bodyPr/>
        <a:lstStyle/>
        <a:p>
          <a:endParaRPr lang="en-US">
            <a:latin typeface="Calibri Light"/>
            <a:cs typeface="Calibri Light"/>
          </a:endParaRPr>
        </a:p>
      </dgm:t>
    </dgm:pt>
    <dgm:pt modelId="{22F4DBF6-1A67-4C2E-ADBA-08D9E296DDD0}">
      <dgm:prSet/>
      <dgm:spPr/>
      <dgm:t>
        <a:bodyPr/>
        <a:lstStyle/>
        <a:p>
          <a:pPr rtl="0"/>
          <a:r>
            <a:rPr lang="en-GB" b="1" dirty="0" smtClean="0">
              <a:latin typeface="Calibri Light"/>
              <a:cs typeface="Calibri Light"/>
            </a:rPr>
            <a:t>Le </a:t>
          </a:r>
          <a:r>
            <a:rPr lang="en-GB" b="1" dirty="0" err="1" smtClean="0">
              <a:latin typeface="Calibri Light"/>
              <a:cs typeface="Calibri Light"/>
            </a:rPr>
            <a:t>potentiel</a:t>
          </a:r>
          <a:r>
            <a:rPr lang="en-GB" b="1" dirty="0" smtClean="0">
              <a:latin typeface="Calibri Light"/>
              <a:cs typeface="Calibri Light"/>
            </a:rPr>
            <a:t> de </a:t>
          </a:r>
          <a:r>
            <a:rPr lang="en-GB" b="1" dirty="0" err="1" smtClean="0">
              <a:latin typeface="Calibri Light"/>
              <a:cs typeface="Calibri Light"/>
            </a:rPr>
            <a:t>developpement</a:t>
          </a:r>
          <a:r>
            <a:rPr lang="en-GB" b="1" dirty="0" smtClean="0">
              <a:latin typeface="Calibri Light"/>
              <a:cs typeface="Calibri Light"/>
            </a:rPr>
            <a:t> durable </a:t>
          </a:r>
          <a:endParaRPr lang="en-US" dirty="0">
            <a:latin typeface="Calibri Light"/>
            <a:cs typeface="Calibri Light"/>
          </a:endParaRPr>
        </a:p>
      </dgm:t>
    </dgm:pt>
    <dgm:pt modelId="{49C92FEF-D6F2-4BFF-9CB4-573E9906C84B}" type="parTrans" cxnId="{A4029CA8-98BD-4694-9614-1BB04D4CB0B4}">
      <dgm:prSet/>
      <dgm:spPr/>
      <dgm:t>
        <a:bodyPr/>
        <a:lstStyle/>
        <a:p>
          <a:endParaRPr lang="en-US">
            <a:latin typeface="Calibri Light"/>
            <a:cs typeface="Calibri Light"/>
          </a:endParaRPr>
        </a:p>
      </dgm:t>
    </dgm:pt>
    <dgm:pt modelId="{6AE0CCB2-C6AD-486D-AEC8-E843A6AFDF86}" type="sibTrans" cxnId="{A4029CA8-98BD-4694-9614-1BB04D4CB0B4}">
      <dgm:prSet/>
      <dgm:spPr/>
      <dgm:t>
        <a:bodyPr/>
        <a:lstStyle/>
        <a:p>
          <a:endParaRPr lang="en-US">
            <a:latin typeface="Calibri Light"/>
            <a:cs typeface="Calibri Light"/>
          </a:endParaRPr>
        </a:p>
      </dgm:t>
    </dgm:pt>
    <dgm:pt modelId="{6CF356D3-6685-4A3C-B8FD-CF925C1578F9}">
      <dgm:prSet/>
      <dgm:spPr/>
      <dgm:t>
        <a:bodyPr/>
        <a:lstStyle/>
        <a:p>
          <a:pPr rtl="0"/>
          <a:r>
            <a:rPr lang="en-GB" b="1" dirty="0" smtClean="0">
              <a:latin typeface="Calibri Light"/>
              <a:cs typeface="Calibri Light"/>
            </a:rPr>
            <a:t>R</a:t>
          </a:r>
          <a:r>
            <a:rPr lang="en-US" b="1" dirty="0" err="1" smtClean="0">
              <a:latin typeface="Calibri Light"/>
              <a:cs typeface="Calibri Light"/>
            </a:rPr>
            <a:t>épondre</a:t>
          </a:r>
          <a:r>
            <a:rPr lang="en-US" b="1" dirty="0" smtClean="0">
              <a:latin typeface="Calibri Light"/>
              <a:cs typeface="Calibri Light"/>
            </a:rPr>
            <a:t> aux </a:t>
          </a:r>
          <a:r>
            <a:rPr lang="en-US" b="1" dirty="0" err="1" smtClean="0">
              <a:latin typeface="Calibri Light"/>
              <a:cs typeface="Calibri Light"/>
            </a:rPr>
            <a:t>besoins</a:t>
          </a:r>
          <a:r>
            <a:rPr lang="en-US" b="1" dirty="0" smtClean="0">
              <a:latin typeface="Calibri Light"/>
              <a:cs typeface="Calibri Light"/>
            </a:rPr>
            <a:t> des </a:t>
          </a:r>
          <a:r>
            <a:rPr lang="en-US" b="1" dirty="0" err="1" smtClean="0">
              <a:latin typeface="Calibri Light"/>
              <a:cs typeface="Calibri Light"/>
            </a:rPr>
            <a:t>bénéficiaires</a:t>
          </a:r>
          <a:endParaRPr lang="en-US" dirty="0">
            <a:latin typeface="Calibri Light"/>
            <a:cs typeface="Calibri Light"/>
          </a:endParaRPr>
        </a:p>
      </dgm:t>
    </dgm:pt>
    <dgm:pt modelId="{1337A85D-0B02-442C-A4AF-376E285D4874}" type="parTrans" cxnId="{E9A48911-74D3-46EF-9294-73C2BC53EB64}">
      <dgm:prSet/>
      <dgm:spPr/>
      <dgm:t>
        <a:bodyPr/>
        <a:lstStyle/>
        <a:p>
          <a:endParaRPr lang="en-US">
            <a:latin typeface="Calibri Light"/>
            <a:cs typeface="Calibri Light"/>
          </a:endParaRPr>
        </a:p>
      </dgm:t>
    </dgm:pt>
    <dgm:pt modelId="{D6D4AC3B-56A7-4AE4-9F5F-B68E7B472CB8}" type="sibTrans" cxnId="{E9A48911-74D3-46EF-9294-73C2BC53EB64}">
      <dgm:prSet/>
      <dgm:spPr/>
      <dgm:t>
        <a:bodyPr/>
        <a:lstStyle/>
        <a:p>
          <a:endParaRPr lang="en-US">
            <a:latin typeface="Calibri Light"/>
            <a:cs typeface="Calibri Light"/>
          </a:endParaRPr>
        </a:p>
      </dgm:t>
    </dgm:pt>
    <dgm:pt modelId="{5D163D6E-4A49-4007-861E-C9B7759A7871}">
      <dgm:prSet/>
      <dgm:spPr/>
      <dgm:t>
        <a:bodyPr/>
        <a:lstStyle/>
        <a:p>
          <a:pPr rtl="0"/>
          <a:r>
            <a:rPr lang="en-US" b="1" dirty="0" err="1" smtClean="0">
              <a:latin typeface="Calibri Light"/>
              <a:cs typeface="Calibri Light"/>
            </a:rPr>
            <a:t>Efficacité</a:t>
          </a:r>
          <a:r>
            <a:rPr lang="en-US" b="1" dirty="0" smtClean="0">
              <a:latin typeface="Calibri Light"/>
              <a:cs typeface="Calibri Light"/>
            </a:rPr>
            <a:t> et </a:t>
          </a:r>
          <a:r>
            <a:rPr lang="en-US" b="1" dirty="0" err="1" smtClean="0">
              <a:latin typeface="Calibri Light"/>
              <a:cs typeface="Calibri Light"/>
            </a:rPr>
            <a:t>efficience</a:t>
          </a:r>
          <a:endParaRPr lang="en-US" dirty="0">
            <a:latin typeface="Calibri Light"/>
            <a:cs typeface="Calibri Light"/>
          </a:endParaRPr>
        </a:p>
      </dgm:t>
    </dgm:pt>
    <dgm:pt modelId="{008EB576-0D28-48D0-8461-E72B60AEEFB5}" type="parTrans" cxnId="{FF24E425-FC70-43C1-BED8-6C8066C4D13A}">
      <dgm:prSet/>
      <dgm:spPr/>
      <dgm:t>
        <a:bodyPr/>
        <a:lstStyle/>
        <a:p>
          <a:endParaRPr lang="en-US">
            <a:latin typeface="Calibri Light"/>
            <a:cs typeface="Calibri Light"/>
          </a:endParaRPr>
        </a:p>
      </dgm:t>
    </dgm:pt>
    <dgm:pt modelId="{82CE0773-C7FB-4EB7-85AA-B71BE4F42976}" type="sibTrans" cxnId="{FF24E425-FC70-43C1-BED8-6C8066C4D13A}">
      <dgm:prSet/>
      <dgm:spPr/>
      <dgm:t>
        <a:bodyPr/>
        <a:lstStyle/>
        <a:p>
          <a:endParaRPr lang="en-US">
            <a:latin typeface="Calibri Light"/>
            <a:cs typeface="Calibri Light"/>
          </a:endParaRPr>
        </a:p>
      </dgm:t>
    </dgm:pt>
    <dgm:pt modelId="{9F802085-FAD9-C148-9E15-0A886116D0D7}">
      <dgm:prSet/>
      <dgm:spPr/>
      <dgm:t>
        <a:bodyPr/>
        <a:lstStyle/>
        <a:p>
          <a:pPr rtl="0"/>
          <a:r>
            <a:rPr lang="en-GB" b="1" dirty="0" smtClean="0">
              <a:latin typeface="Calibri Light"/>
              <a:cs typeface="Calibri Light"/>
            </a:rPr>
            <a:t>Promotion de </a:t>
          </a:r>
          <a:r>
            <a:rPr lang="en-GB" b="1" dirty="0" err="1" smtClean="0">
              <a:latin typeface="Calibri Light"/>
              <a:cs typeface="Calibri Light"/>
            </a:rPr>
            <a:t>l’appropriation</a:t>
          </a:r>
          <a:r>
            <a:rPr lang="en-GB" b="1" dirty="0" smtClean="0">
              <a:latin typeface="Calibri Light"/>
              <a:cs typeface="Calibri Light"/>
            </a:rPr>
            <a:t> des pays</a:t>
          </a:r>
          <a:endParaRPr lang="en-US" dirty="0">
            <a:latin typeface="Calibri Light"/>
            <a:cs typeface="Calibri Light"/>
          </a:endParaRPr>
        </a:p>
      </dgm:t>
    </dgm:pt>
    <dgm:pt modelId="{3D9665FF-1B78-FD42-840E-E66FAE557F21}" type="parTrans" cxnId="{9CAEF27F-6B4A-EB4B-938F-2DE4002936B6}">
      <dgm:prSet/>
      <dgm:spPr/>
      <dgm:t>
        <a:bodyPr/>
        <a:lstStyle/>
        <a:p>
          <a:endParaRPr lang="en-US"/>
        </a:p>
      </dgm:t>
    </dgm:pt>
    <dgm:pt modelId="{1EC51A82-E254-EE42-9817-BF38A8957AEC}" type="sibTrans" cxnId="{9CAEF27F-6B4A-EB4B-938F-2DE4002936B6}">
      <dgm:prSet/>
      <dgm:spPr/>
      <dgm:t>
        <a:bodyPr/>
        <a:lstStyle/>
        <a:p>
          <a:endParaRPr lang="en-US"/>
        </a:p>
      </dgm:t>
    </dgm:pt>
    <dgm:pt modelId="{EB7E3B94-F80F-435E-A792-99861A9EE87B}" type="pres">
      <dgm:prSet presAssocID="{40C3A35D-3DBB-4F45-AABD-126DD888C92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326363F8-F433-491B-B8ED-D982A9C88080}" type="pres">
      <dgm:prSet presAssocID="{40C3A35D-3DBB-4F45-AABD-126DD888C92C}" presName="Name1" presStyleCnt="0"/>
      <dgm:spPr/>
      <dgm:t>
        <a:bodyPr/>
        <a:lstStyle/>
        <a:p>
          <a:endParaRPr lang="en-US"/>
        </a:p>
      </dgm:t>
    </dgm:pt>
    <dgm:pt modelId="{FEC42C33-FAAB-4013-BDE3-6B05A505EB19}" type="pres">
      <dgm:prSet presAssocID="{40C3A35D-3DBB-4F45-AABD-126DD888C92C}" presName="cycle" presStyleCnt="0"/>
      <dgm:spPr/>
      <dgm:t>
        <a:bodyPr/>
        <a:lstStyle/>
        <a:p>
          <a:endParaRPr lang="en-US"/>
        </a:p>
      </dgm:t>
    </dgm:pt>
    <dgm:pt modelId="{1D172044-57EE-4125-AC77-4EB2CA23DEA1}" type="pres">
      <dgm:prSet presAssocID="{40C3A35D-3DBB-4F45-AABD-126DD888C92C}" presName="srcNode" presStyleLbl="node1" presStyleIdx="0" presStyleCnt="6"/>
      <dgm:spPr/>
      <dgm:t>
        <a:bodyPr/>
        <a:lstStyle/>
        <a:p>
          <a:endParaRPr lang="en-US"/>
        </a:p>
      </dgm:t>
    </dgm:pt>
    <dgm:pt modelId="{B2F1BB7B-EC6F-4613-A74C-E7572CFF8D89}" type="pres">
      <dgm:prSet presAssocID="{40C3A35D-3DBB-4F45-AABD-126DD888C92C}" presName="conn" presStyleLbl="parChTrans1D2" presStyleIdx="0" presStyleCnt="1"/>
      <dgm:spPr/>
      <dgm:t>
        <a:bodyPr/>
        <a:lstStyle/>
        <a:p>
          <a:endParaRPr lang="en-US"/>
        </a:p>
      </dgm:t>
    </dgm:pt>
    <dgm:pt modelId="{C120973B-3044-46B5-87B5-48CDFB64BDC3}" type="pres">
      <dgm:prSet presAssocID="{40C3A35D-3DBB-4F45-AABD-126DD888C92C}" presName="extraNode" presStyleLbl="node1" presStyleIdx="0" presStyleCnt="6"/>
      <dgm:spPr/>
      <dgm:t>
        <a:bodyPr/>
        <a:lstStyle/>
        <a:p>
          <a:endParaRPr lang="en-US"/>
        </a:p>
      </dgm:t>
    </dgm:pt>
    <dgm:pt modelId="{110A09BB-0568-4053-94A4-98F9EBDC460A}" type="pres">
      <dgm:prSet presAssocID="{40C3A35D-3DBB-4F45-AABD-126DD888C92C}" presName="dstNode" presStyleLbl="node1" presStyleIdx="0" presStyleCnt="6"/>
      <dgm:spPr/>
      <dgm:t>
        <a:bodyPr/>
        <a:lstStyle/>
        <a:p>
          <a:endParaRPr lang="en-US"/>
        </a:p>
      </dgm:t>
    </dgm:pt>
    <dgm:pt modelId="{5A1B7284-ED2C-46FE-BD39-6DB9280415F4}" type="pres">
      <dgm:prSet presAssocID="{8C3013CF-7B4B-4AC7-A129-CF2A54867471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031128-E8CE-42F5-A428-77927BBA86AD}" type="pres">
      <dgm:prSet presAssocID="{8C3013CF-7B4B-4AC7-A129-CF2A54867471}" presName="accent_1" presStyleCnt="0"/>
      <dgm:spPr/>
      <dgm:t>
        <a:bodyPr/>
        <a:lstStyle/>
        <a:p>
          <a:endParaRPr lang="en-US"/>
        </a:p>
      </dgm:t>
    </dgm:pt>
    <dgm:pt modelId="{086908E9-348C-4337-8F96-6703EFAA41ED}" type="pres">
      <dgm:prSet presAssocID="{8C3013CF-7B4B-4AC7-A129-CF2A54867471}" presName="accentRepeatNode" presStyleLbl="solidFgAcc1" presStyleIdx="0" presStyleCnt="6"/>
      <dgm:spPr/>
      <dgm:t>
        <a:bodyPr/>
        <a:lstStyle/>
        <a:p>
          <a:endParaRPr lang="en-US"/>
        </a:p>
      </dgm:t>
    </dgm:pt>
    <dgm:pt modelId="{67DB0CB1-3603-43D2-9F47-C3266164EBF5}" type="pres">
      <dgm:prSet presAssocID="{F11B034E-2337-4936-A8A0-8E56ECB04053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288666-8B47-489F-8846-785075CB0669}" type="pres">
      <dgm:prSet presAssocID="{F11B034E-2337-4936-A8A0-8E56ECB04053}" presName="accent_2" presStyleCnt="0"/>
      <dgm:spPr/>
      <dgm:t>
        <a:bodyPr/>
        <a:lstStyle/>
        <a:p>
          <a:endParaRPr lang="en-US"/>
        </a:p>
      </dgm:t>
    </dgm:pt>
    <dgm:pt modelId="{A4FAE145-3107-472D-814C-16D995285913}" type="pres">
      <dgm:prSet presAssocID="{F11B034E-2337-4936-A8A0-8E56ECB04053}" presName="accentRepeatNode" presStyleLbl="solidFgAcc1" presStyleIdx="1" presStyleCnt="6"/>
      <dgm:spPr/>
      <dgm:t>
        <a:bodyPr/>
        <a:lstStyle/>
        <a:p>
          <a:endParaRPr lang="en-US"/>
        </a:p>
      </dgm:t>
    </dgm:pt>
    <dgm:pt modelId="{A1CB9973-00D9-4DC1-9EED-61D7D7290CB7}" type="pres">
      <dgm:prSet presAssocID="{22F4DBF6-1A67-4C2E-ADBA-08D9E296DDD0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282924-0840-4F23-B1BD-C831FFAAE231}" type="pres">
      <dgm:prSet presAssocID="{22F4DBF6-1A67-4C2E-ADBA-08D9E296DDD0}" presName="accent_3" presStyleCnt="0"/>
      <dgm:spPr/>
      <dgm:t>
        <a:bodyPr/>
        <a:lstStyle/>
        <a:p>
          <a:endParaRPr lang="en-US"/>
        </a:p>
      </dgm:t>
    </dgm:pt>
    <dgm:pt modelId="{C6FC66AF-9343-47AC-B986-A1DA12B48250}" type="pres">
      <dgm:prSet presAssocID="{22F4DBF6-1A67-4C2E-ADBA-08D9E296DDD0}" presName="accentRepeatNode" presStyleLbl="solidFgAcc1" presStyleIdx="2" presStyleCnt="6"/>
      <dgm:spPr/>
      <dgm:t>
        <a:bodyPr/>
        <a:lstStyle/>
        <a:p>
          <a:endParaRPr lang="en-US"/>
        </a:p>
      </dgm:t>
    </dgm:pt>
    <dgm:pt modelId="{14A32622-A9F2-4D49-9077-D89A17B0DABF}" type="pres">
      <dgm:prSet presAssocID="{6CF356D3-6685-4A3C-B8FD-CF925C1578F9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23337F-73E1-4C12-84A9-6526CC8AA04E}" type="pres">
      <dgm:prSet presAssocID="{6CF356D3-6685-4A3C-B8FD-CF925C1578F9}" presName="accent_4" presStyleCnt="0"/>
      <dgm:spPr/>
      <dgm:t>
        <a:bodyPr/>
        <a:lstStyle/>
        <a:p>
          <a:endParaRPr lang="en-US"/>
        </a:p>
      </dgm:t>
    </dgm:pt>
    <dgm:pt modelId="{5CF9CBF1-AD30-4967-816E-28643A2AA780}" type="pres">
      <dgm:prSet presAssocID="{6CF356D3-6685-4A3C-B8FD-CF925C1578F9}" presName="accentRepeatNode" presStyleLbl="solidFgAcc1" presStyleIdx="3" presStyleCnt="6"/>
      <dgm:spPr/>
      <dgm:t>
        <a:bodyPr/>
        <a:lstStyle/>
        <a:p>
          <a:endParaRPr lang="en-US"/>
        </a:p>
      </dgm:t>
    </dgm:pt>
    <dgm:pt modelId="{784098FC-FDD5-F845-8099-1A12D6D704FD}" type="pres">
      <dgm:prSet presAssocID="{9F802085-FAD9-C148-9E15-0A886116D0D7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B7D878-1568-1C47-8037-3FD8E1A986D2}" type="pres">
      <dgm:prSet presAssocID="{9F802085-FAD9-C148-9E15-0A886116D0D7}" presName="accent_5" presStyleCnt="0"/>
      <dgm:spPr/>
    </dgm:pt>
    <dgm:pt modelId="{83FBD956-0B25-7140-82CF-A470C95A6E68}" type="pres">
      <dgm:prSet presAssocID="{9F802085-FAD9-C148-9E15-0A886116D0D7}" presName="accentRepeatNode" presStyleLbl="solidFgAcc1" presStyleIdx="4" presStyleCnt="6"/>
      <dgm:spPr/>
    </dgm:pt>
    <dgm:pt modelId="{458C0498-52EE-4DE8-9FB4-B0A9D49F92B6}" type="pres">
      <dgm:prSet presAssocID="{5D163D6E-4A49-4007-861E-C9B7759A7871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F804D5-34BB-4176-A190-8EDD6E20F5B8}" type="pres">
      <dgm:prSet presAssocID="{5D163D6E-4A49-4007-861E-C9B7759A7871}" presName="accent_6" presStyleCnt="0"/>
      <dgm:spPr/>
      <dgm:t>
        <a:bodyPr/>
        <a:lstStyle/>
        <a:p>
          <a:endParaRPr lang="en-US"/>
        </a:p>
      </dgm:t>
    </dgm:pt>
    <dgm:pt modelId="{C1258FFF-0747-4681-9AE5-1FF6E3C2BF8C}" type="pres">
      <dgm:prSet presAssocID="{5D163D6E-4A49-4007-861E-C9B7759A7871}" presName="accentRepeatNode" presStyleLbl="solidFgAcc1" presStyleIdx="5" presStyleCnt="6"/>
      <dgm:spPr/>
      <dgm:t>
        <a:bodyPr/>
        <a:lstStyle/>
        <a:p>
          <a:endParaRPr lang="en-US"/>
        </a:p>
      </dgm:t>
    </dgm:pt>
  </dgm:ptLst>
  <dgm:cxnLst>
    <dgm:cxn modelId="{1A4C4E14-40F1-403A-8E13-C00E9DA7BB1A}" srcId="{40C3A35D-3DBB-4F45-AABD-126DD888C92C}" destId="{8C3013CF-7B4B-4AC7-A129-CF2A54867471}" srcOrd="0" destOrd="0" parTransId="{F20B56C1-4370-4FF2-9CE1-22F298DF9377}" sibTransId="{592B8C84-B486-488D-81EC-BF99DB0D64F4}"/>
    <dgm:cxn modelId="{A4029CA8-98BD-4694-9614-1BB04D4CB0B4}" srcId="{40C3A35D-3DBB-4F45-AABD-126DD888C92C}" destId="{22F4DBF6-1A67-4C2E-ADBA-08D9E296DDD0}" srcOrd="2" destOrd="0" parTransId="{49C92FEF-D6F2-4BFF-9CB4-573E9906C84B}" sibTransId="{6AE0CCB2-C6AD-486D-AEC8-E843A6AFDF86}"/>
    <dgm:cxn modelId="{629C110D-2053-5B49-83D0-EA1269B85375}" type="presOf" srcId="{6CF356D3-6685-4A3C-B8FD-CF925C1578F9}" destId="{14A32622-A9F2-4D49-9077-D89A17B0DABF}" srcOrd="0" destOrd="0" presId="urn:microsoft.com/office/officeart/2008/layout/VerticalCurvedList"/>
    <dgm:cxn modelId="{AD17C331-AABE-ED42-9566-B7774DAF44AD}" type="presOf" srcId="{40C3A35D-3DBB-4F45-AABD-126DD888C92C}" destId="{EB7E3B94-F80F-435E-A792-99861A9EE87B}" srcOrd="0" destOrd="0" presId="urn:microsoft.com/office/officeart/2008/layout/VerticalCurvedList"/>
    <dgm:cxn modelId="{9CAEF27F-6B4A-EB4B-938F-2DE4002936B6}" srcId="{40C3A35D-3DBB-4F45-AABD-126DD888C92C}" destId="{9F802085-FAD9-C148-9E15-0A886116D0D7}" srcOrd="4" destOrd="0" parTransId="{3D9665FF-1B78-FD42-840E-E66FAE557F21}" sibTransId="{1EC51A82-E254-EE42-9817-BF38A8957AEC}"/>
    <dgm:cxn modelId="{6A704DFF-0363-E94F-B9A9-BFC3A4595FA3}" type="presOf" srcId="{9F802085-FAD9-C148-9E15-0A886116D0D7}" destId="{784098FC-FDD5-F845-8099-1A12D6D704FD}" srcOrd="0" destOrd="0" presId="urn:microsoft.com/office/officeart/2008/layout/VerticalCurvedList"/>
    <dgm:cxn modelId="{FFF72FA9-A087-5043-A1CB-9A062B2C516A}" type="presOf" srcId="{8C3013CF-7B4B-4AC7-A129-CF2A54867471}" destId="{5A1B7284-ED2C-46FE-BD39-6DB9280415F4}" srcOrd="0" destOrd="0" presId="urn:microsoft.com/office/officeart/2008/layout/VerticalCurvedList"/>
    <dgm:cxn modelId="{E088DA35-E82C-F545-8256-9EDBBDA0C457}" type="presOf" srcId="{592B8C84-B486-488D-81EC-BF99DB0D64F4}" destId="{B2F1BB7B-EC6F-4613-A74C-E7572CFF8D89}" srcOrd="0" destOrd="0" presId="urn:microsoft.com/office/officeart/2008/layout/VerticalCurvedList"/>
    <dgm:cxn modelId="{EFE19FED-1F80-4A18-82DC-EDCF2B7C76BF}" srcId="{40C3A35D-3DBB-4F45-AABD-126DD888C92C}" destId="{F11B034E-2337-4936-A8A0-8E56ECB04053}" srcOrd="1" destOrd="0" parTransId="{5ADF1F40-389A-4E6D-A605-9207BC66F1BE}" sibTransId="{B1522858-A6DA-4E7F-A214-1D7699C5270D}"/>
    <dgm:cxn modelId="{330951A5-F4AC-794B-B637-C347FF96A84A}" type="presOf" srcId="{22F4DBF6-1A67-4C2E-ADBA-08D9E296DDD0}" destId="{A1CB9973-00D9-4DC1-9EED-61D7D7290CB7}" srcOrd="0" destOrd="0" presId="urn:microsoft.com/office/officeart/2008/layout/VerticalCurvedList"/>
    <dgm:cxn modelId="{E9A48911-74D3-46EF-9294-73C2BC53EB64}" srcId="{40C3A35D-3DBB-4F45-AABD-126DD888C92C}" destId="{6CF356D3-6685-4A3C-B8FD-CF925C1578F9}" srcOrd="3" destOrd="0" parTransId="{1337A85D-0B02-442C-A4AF-376E285D4874}" sibTransId="{D6D4AC3B-56A7-4AE4-9F5F-B68E7B472CB8}"/>
    <dgm:cxn modelId="{FB55FD21-C75B-174E-8259-0ABA9F12F9CE}" type="presOf" srcId="{F11B034E-2337-4936-A8A0-8E56ECB04053}" destId="{67DB0CB1-3603-43D2-9F47-C3266164EBF5}" srcOrd="0" destOrd="0" presId="urn:microsoft.com/office/officeart/2008/layout/VerticalCurvedList"/>
    <dgm:cxn modelId="{FF24E425-FC70-43C1-BED8-6C8066C4D13A}" srcId="{40C3A35D-3DBB-4F45-AABD-126DD888C92C}" destId="{5D163D6E-4A49-4007-861E-C9B7759A7871}" srcOrd="5" destOrd="0" parTransId="{008EB576-0D28-48D0-8461-E72B60AEEFB5}" sibTransId="{82CE0773-C7FB-4EB7-85AA-B71BE4F42976}"/>
    <dgm:cxn modelId="{1D124711-B5B5-5A4C-81F8-29734EC479D7}" type="presOf" srcId="{5D163D6E-4A49-4007-861E-C9B7759A7871}" destId="{458C0498-52EE-4DE8-9FB4-B0A9D49F92B6}" srcOrd="0" destOrd="0" presId="urn:microsoft.com/office/officeart/2008/layout/VerticalCurvedList"/>
    <dgm:cxn modelId="{1AA8D972-CBB6-FC4A-96DE-178A24485CC4}" type="presParOf" srcId="{EB7E3B94-F80F-435E-A792-99861A9EE87B}" destId="{326363F8-F433-491B-B8ED-D982A9C88080}" srcOrd="0" destOrd="0" presId="urn:microsoft.com/office/officeart/2008/layout/VerticalCurvedList"/>
    <dgm:cxn modelId="{C98B0817-41CD-DE45-AE7C-3BD8CAD7A1BE}" type="presParOf" srcId="{326363F8-F433-491B-B8ED-D982A9C88080}" destId="{FEC42C33-FAAB-4013-BDE3-6B05A505EB19}" srcOrd="0" destOrd="0" presId="urn:microsoft.com/office/officeart/2008/layout/VerticalCurvedList"/>
    <dgm:cxn modelId="{7A59B243-67E3-6E4E-B40B-94A098154DEF}" type="presParOf" srcId="{FEC42C33-FAAB-4013-BDE3-6B05A505EB19}" destId="{1D172044-57EE-4125-AC77-4EB2CA23DEA1}" srcOrd="0" destOrd="0" presId="urn:microsoft.com/office/officeart/2008/layout/VerticalCurvedList"/>
    <dgm:cxn modelId="{2767B754-0E7C-034B-8CEC-22CE6025308A}" type="presParOf" srcId="{FEC42C33-FAAB-4013-BDE3-6B05A505EB19}" destId="{B2F1BB7B-EC6F-4613-A74C-E7572CFF8D89}" srcOrd="1" destOrd="0" presId="urn:microsoft.com/office/officeart/2008/layout/VerticalCurvedList"/>
    <dgm:cxn modelId="{0DFEADBA-7FE5-5446-B392-AE488DBAFB69}" type="presParOf" srcId="{FEC42C33-FAAB-4013-BDE3-6B05A505EB19}" destId="{C120973B-3044-46B5-87B5-48CDFB64BDC3}" srcOrd="2" destOrd="0" presId="urn:microsoft.com/office/officeart/2008/layout/VerticalCurvedList"/>
    <dgm:cxn modelId="{B26B7212-0477-9148-A99B-7B93EBA2664A}" type="presParOf" srcId="{FEC42C33-FAAB-4013-BDE3-6B05A505EB19}" destId="{110A09BB-0568-4053-94A4-98F9EBDC460A}" srcOrd="3" destOrd="0" presId="urn:microsoft.com/office/officeart/2008/layout/VerticalCurvedList"/>
    <dgm:cxn modelId="{E96F41B0-9F47-6147-A96C-912FC0D963A3}" type="presParOf" srcId="{326363F8-F433-491B-B8ED-D982A9C88080}" destId="{5A1B7284-ED2C-46FE-BD39-6DB9280415F4}" srcOrd="1" destOrd="0" presId="urn:microsoft.com/office/officeart/2008/layout/VerticalCurvedList"/>
    <dgm:cxn modelId="{846C3BC9-934A-7544-A897-B5D286A34E9B}" type="presParOf" srcId="{326363F8-F433-491B-B8ED-D982A9C88080}" destId="{8F031128-E8CE-42F5-A428-77927BBA86AD}" srcOrd="2" destOrd="0" presId="urn:microsoft.com/office/officeart/2008/layout/VerticalCurvedList"/>
    <dgm:cxn modelId="{308BE838-50DA-7C4C-831A-107395B97C70}" type="presParOf" srcId="{8F031128-E8CE-42F5-A428-77927BBA86AD}" destId="{086908E9-348C-4337-8F96-6703EFAA41ED}" srcOrd="0" destOrd="0" presId="urn:microsoft.com/office/officeart/2008/layout/VerticalCurvedList"/>
    <dgm:cxn modelId="{43220C57-0D5A-0F45-BB48-6A6A1AA9FD8E}" type="presParOf" srcId="{326363F8-F433-491B-B8ED-D982A9C88080}" destId="{67DB0CB1-3603-43D2-9F47-C3266164EBF5}" srcOrd="3" destOrd="0" presId="urn:microsoft.com/office/officeart/2008/layout/VerticalCurvedList"/>
    <dgm:cxn modelId="{6EAE114D-C8F6-774D-8FCA-9276A57542B4}" type="presParOf" srcId="{326363F8-F433-491B-B8ED-D982A9C88080}" destId="{E5288666-8B47-489F-8846-785075CB0669}" srcOrd="4" destOrd="0" presId="urn:microsoft.com/office/officeart/2008/layout/VerticalCurvedList"/>
    <dgm:cxn modelId="{6D62DC21-B34A-8D4B-B4D2-5EC04B70A0EE}" type="presParOf" srcId="{E5288666-8B47-489F-8846-785075CB0669}" destId="{A4FAE145-3107-472D-814C-16D995285913}" srcOrd="0" destOrd="0" presId="urn:microsoft.com/office/officeart/2008/layout/VerticalCurvedList"/>
    <dgm:cxn modelId="{24A90D75-3ED1-D249-B472-ACBB79C5BFA2}" type="presParOf" srcId="{326363F8-F433-491B-B8ED-D982A9C88080}" destId="{A1CB9973-00D9-4DC1-9EED-61D7D7290CB7}" srcOrd="5" destOrd="0" presId="urn:microsoft.com/office/officeart/2008/layout/VerticalCurvedList"/>
    <dgm:cxn modelId="{636055D1-1F97-1049-83D8-DA3791DB0BD1}" type="presParOf" srcId="{326363F8-F433-491B-B8ED-D982A9C88080}" destId="{13282924-0840-4F23-B1BD-C831FFAAE231}" srcOrd="6" destOrd="0" presId="urn:microsoft.com/office/officeart/2008/layout/VerticalCurvedList"/>
    <dgm:cxn modelId="{40E7AE06-D84F-A040-8600-0575C1163483}" type="presParOf" srcId="{13282924-0840-4F23-B1BD-C831FFAAE231}" destId="{C6FC66AF-9343-47AC-B986-A1DA12B48250}" srcOrd="0" destOrd="0" presId="urn:microsoft.com/office/officeart/2008/layout/VerticalCurvedList"/>
    <dgm:cxn modelId="{5D68B392-80FC-EB4B-9AAE-852CA7C1B5C4}" type="presParOf" srcId="{326363F8-F433-491B-B8ED-D982A9C88080}" destId="{14A32622-A9F2-4D49-9077-D89A17B0DABF}" srcOrd="7" destOrd="0" presId="urn:microsoft.com/office/officeart/2008/layout/VerticalCurvedList"/>
    <dgm:cxn modelId="{287D4247-7603-4C47-A244-206076BEDA92}" type="presParOf" srcId="{326363F8-F433-491B-B8ED-D982A9C88080}" destId="{7E23337F-73E1-4C12-84A9-6526CC8AA04E}" srcOrd="8" destOrd="0" presId="urn:microsoft.com/office/officeart/2008/layout/VerticalCurvedList"/>
    <dgm:cxn modelId="{A5BABA8C-48AB-BE4C-B7B7-73E57E6D9930}" type="presParOf" srcId="{7E23337F-73E1-4C12-84A9-6526CC8AA04E}" destId="{5CF9CBF1-AD30-4967-816E-28643A2AA780}" srcOrd="0" destOrd="0" presId="urn:microsoft.com/office/officeart/2008/layout/VerticalCurvedList"/>
    <dgm:cxn modelId="{5C707D4C-2080-ED43-B8F3-20E4BC1B9F54}" type="presParOf" srcId="{326363F8-F433-491B-B8ED-D982A9C88080}" destId="{784098FC-FDD5-F845-8099-1A12D6D704FD}" srcOrd="9" destOrd="0" presId="urn:microsoft.com/office/officeart/2008/layout/VerticalCurvedList"/>
    <dgm:cxn modelId="{162470B7-EE4F-7E4C-B6DD-26F7442AC632}" type="presParOf" srcId="{326363F8-F433-491B-B8ED-D982A9C88080}" destId="{05B7D878-1568-1C47-8037-3FD8E1A986D2}" srcOrd="10" destOrd="0" presId="urn:microsoft.com/office/officeart/2008/layout/VerticalCurvedList"/>
    <dgm:cxn modelId="{00938D80-A652-E148-A712-974F1701CAFC}" type="presParOf" srcId="{05B7D878-1568-1C47-8037-3FD8E1A986D2}" destId="{83FBD956-0B25-7140-82CF-A470C95A6E68}" srcOrd="0" destOrd="0" presId="urn:microsoft.com/office/officeart/2008/layout/VerticalCurvedList"/>
    <dgm:cxn modelId="{1D1326B2-42CC-634A-80B4-E38511C45C9E}" type="presParOf" srcId="{326363F8-F433-491B-B8ED-D982A9C88080}" destId="{458C0498-52EE-4DE8-9FB4-B0A9D49F92B6}" srcOrd="11" destOrd="0" presId="urn:microsoft.com/office/officeart/2008/layout/VerticalCurvedList"/>
    <dgm:cxn modelId="{FE37F2D3-8EB4-3247-88D7-BC87EB330409}" type="presParOf" srcId="{326363F8-F433-491B-B8ED-D982A9C88080}" destId="{15F804D5-34BB-4176-A190-8EDD6E20F5B8}" srcOrd="12" destOrd="0" presId="urn:microsoft.com/office/officeart/2008/layout/VerticalCurvedList"/>
    <dgm:cxn modelId="{B6EC627D-DDA0-1A4B-A7EE-B14B99316C45}" type="presParOf" srcId="{15F804D5-34BB-4176-A190-8EDD6E20F5B8}" destId="{C1258FFF-0747-4681-9AE5-1FF6E3C2BF8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343ADB-7D82-4393-9D73-D9D8D38E9D7F}">
      <dsp:nvSpPr>
        <dsp:cNvPr id="0" name=""/>
        <dsp:cNvSpPr/>
      </dsp:nvSpPr>
      <dsp:spPr>
        <a:xfrm>
          <a:off x="2436238" y="1550412"/>
          <a:ext cx="1179699" cy="1179699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Portée des  </a:t>
          </a:r>
          <a:br>
            <a:rPr lang="en-US" sz="1300" b="1" kern="1200" dirty="0" smtClean="0"/>
          </a:br>
          <a:r>
            <a:rPr lang="en-US" sz="1300" b="1" kern="1200" dirty="0" smtClean="0"/>
            <a:t>activités de préparation</a:t>
          </a:r>
          <a:endParaRPr lang="en-ZA" sz="1300" b="1" kern="1200" dirty="0"/>
        </a:p>
      </dsp:txBody>
      <dsp:txXfrm>
        <a:off x="2609001" y="1723175"/>
        <a:ext cx="834173" cy="834173"/>
      </dsp:txXfrm>
    </dsp:sp>
    <dsp:sp modelId="{4447360E-CBFB-4714-92BB-E084B9FE3F00}">
      <dsp:nvSpPr>
        <dsp:cNvPr id="0" name=""/>
        <dsp:cNvSpPr/>
      </dsp:nvSpPr>
      <dsp:spPr>
        <a:xfrm rot="16200000">
          <a:off x="2979059" y="1485681"/>
          <a:ext cx="94057" cy="35404"/>
        </a:xfrm>
        <a:custGeom>
          <a:avLst/>
          <a:gdLst/>
          <a:ahLst/>
          <a:cxnLst/>
          <a:rect l="0" t="0" r="0" b="0"/>
          <a:pathLst>
            <a:path>
              <a:moveTo>
                <a:pt x="0" y="17702"/>
              </a:moveTo>
              <a:lnTo>
                <a:pt x="94057" y="17702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500" kern="1200" dirty="0"/>
        </a:p>
      </dsp:txBody>
      <dsp:txXfrm>
        <a:off x="3023736" y="1501032"/>
        <a:ext cx="4702" cy="4702"/>
      </dsp:txXfrm>
    </dsp:sp>
    <dsp:sp modelId="{0C4E6AFA-1F4A-4595-8F69-A6A4826642CD}">
      <dsp:nvSpPr>
        <dsp:cNvPr id="0" name=""/>
        <dsp:cNvSpPr/>
      </dsp:nvSpPr>
      <dsp:spPr>
        <a:xfrm>
          <a:off x="2174592" y="-246635"/>
          <a:ext cx="1702990" cy="1702990"/>
        </a:xfrm>
        <a:prstGeom prst="ellipse">
          <a:avLst/>
        </a:prstGeom>
        <a:solidFill>
          <a:srgbClr val="24634F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b="0" kern="1200" dirty="0" smtClean="0">
              <a:solidFill>
                <a:schemeClr val="bg1"/>
              </a:solidFill>
            </a:rPr>
            <a:t>Renforcement ANDs/PFs</a:t>
          </a:r>
          <a:endParaRPr lang="en-ZA" sz="1600" b="0" kern="1200" dirty="0">
            <a:solidFill>
              <a:schemeClr val="bg1"/>
            </a:solidFill>
          </a:endParaRPr>
        </a:p>
      </dsp:txBody>
      <dsp:txXfrm>
        <a:off x="2423989" y="2762"/>
        <a:ext cx="1204196" cy="1204196"/>
      </dsp:txXfrm>
    </dsp:sp>
    <dsp:sp modelId="{D235CE0E-F3B2-4DB5-BB78-EE1834757C65}">
      <dsp:nvSpPr>
        <dsp:cNvPr id="0" name=""/>
        <dsp:cNvSpPr/>
      </dsp:nvSpPr>
      <dsp:spPr>
        <a:xfrm rot="20520000">
          <a:off x="3584766" y="1925753"/>
          <a:ext cx="94057" cy="35404"/>
        </a:xfrm>
        <a:custGeom>
          <a:avLst/>
          <a:gdLst/>
          <a:ahLst/>
          <a:cxnLst/>
          <a:rect l="0" t="0" r="0" b="0"/>
          <a:pathLst>
            <a:path>
              <a:moveTo>
                <a:pt x="0" y="17702"/>
              </a:moveTo>
              <a:lnTo>
                <a:pt x="94057" y="17702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500" kern="1200" dirty="0"/>
        </a:p>
      </dsp:txBody>
      <dsp:txXfrm>
        <a:off x="3629443" y="1941104"/>
        <a:ext cx="4702" cy="4702"/>
      </dsp:txXfrm>
    </dsp:sp>
    <dsp:sp modelId="{AAFC36D3-CA0F-483C-BAD8-3983F2BD1D25}">
      <dsp:nvSpPr>
        <dsp:cNvPr id="0" name=""/>
        <dsp:cNvSpPr/>
      </dsp:nvSpPr>
      <dsp:spPr>
        <a:xfrm>
          <a:off x="3634847" y="814301"/>
          <a:ext cx="1702990" cy="1702990"/>
        </a:xfrm>
        <a:prstGeom prst="ellipse">
          <a:avLst/>
        </a:prstGeom>
        <a:solidFill>
          <a:srgbClr val="24634F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bg1"/>
              </a:solidFill>
            </a:rPr>
            <a:t>*</a:t>
          </a:r>
          <a:r>
            <a:rPr lang="en-US" sz="1600" kern="1200" dirty="0" smtClean="0">
              <a:solidFill>
                <a:schemeClr val="bg1"/>
              </a:solidFill>
            </a:rPr>
            <a:t>Élaboration de cadres stratégiques</a:t>
          </a:r>
          <a:endParaRPr lang="en-ZA" sz="1600" kern="1200" dirty="0">
            <a:solidFill>
              <a:schemeClr val="bg1"/>
            </a:solidFill>
          </a:endParaRPr>
        </a:p>
      </dsp:txBody>
      <dsp:txXfrm>
        <a:off x="3884244" y="1063698"/>
        <a:ext cx="1204196" cy="1204196"/>
      </dsp:txXfrm>
    </dsp:sp>
    <dsp:sp modelId="{AFFED8E5-5393-40B9-ACED-7550A23B0B53}">
      <dsp:nvSpPr>
        <dsp:cNvPr id="0" name=""/>
        <dsp:cNvSpPr/>
      </dsp:nvSpPr>
      <dsp:spPr>
        <a:xfrm rot="3240000">
          <a:off x="3353406" y="2637804"/>
          <a:ext cx="94057" cy="35404"/>
        </a:xfrm>
        <a:custGeom>
          <a:avLst/>
          <a:gdLst/>
          <a:ahLst/>
          <a:cxnLst/>
          <a:rect l="0" t="0" r="0" b="0"/>
          <a:pathLst>
            <a:path>
              <a:moveTo>
                <a:pt x="0" y="17702"/>
              </a:moveTo>
              <a:lnTo>
                <a:pt x="94057" y="17702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500" kern="1200" dirty="0"/>
        </a:p>
      </dsp:txBody>
      <dsp:txXfrm>
        <a:off x="3398084" y="2653155"/>
        <a:ext cx="4702" cy="4702"/>
      </dsp:txXfrm>
    </dsp:sp>
    <dsp:sp modelId="{48730FBE-367D-45E2-959E-4EEAF7F5DE8F}">
      <dsp:nvSpPr>
        <dsp:cNvPr id="0" name=""/>
        <dsp:cNvSpPr/>
      </dsp:nvSpPr>
      <dsp:spPr>
        <a:xfrm>
          <a:off x="3077079" y="2530933"/>
          <a:ext cx="1702990" cy="1702990"/>
        </a:xfrm>
        <a:prstGeom prst="ellipse">
          <a:avLst/>
        </a:prstGeom>
        <a:solidFill>
          <a:srgbClr val="24634F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</a:rPr>
            <a:t>Accréditation d’entités</a:t>
          </a:r>
          <a:endParaRPr lang="en-ZA" sz="1600" kern="1200" dirty="0">
            <a:solidFill>
              <a:schemeClr val="bg1"/>
            </a:solidFill>
          </a:endParaRPr>
        </a:p>
      </dsp:txBody>
      <dsp:txXfrm>
        <a:off x="3326476" y="2780330"/>
        <a:ext cx="1204196" cy="1204196"/>
      </dsp:txXfrm>
    </dsp:sp>
    <dsp:sp modelId="{DA458D32-A62F-4192-8ACC-F3510D9048FD}">
      <dsp:nvSpPr>
        <dsp:cNvPr id="0" name=""/>
        <dsp:cNvSpPr/>
      </dsp:nvSpPr>
      <dsp:spPr>
        <a:xfrm rot="7560000">
          <a:off x="2604711" y="2637804"/>
          <a:ext cx="94057" cy="35404"/>
        </a:xfrm>
        <a:custGeom>
          <a:avLst/>
          <a:gdLst/>
          <a:ahLst/>
          <a:cxnLst/>
          <a:rect l="0" t="0" r="0" b="0"/>
          <a:pathLst>
            <a:path>
              <a:moveTo>
                <a:pt x="0" y="17702"/>
              </a:moveTo>
              <a:lnTo>
                <a:pt x="94057" y="17702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500" kern="1200" dirty="0"/>
        </a:p>
      </dsp:txBody>
      <dsp:txXfrm rot="10800000">
        <a:off x="2649388" y="2653155"/>
        <a:ext cx="4702" cy="4702"/>
      </dsp:txXfrm>
    </dsp:sp>
    <dsp:sp modelId="{938AF2BB-B8FF-4A91-B681-AF767DB8643F}">
      <dsp:nvSpPr>
        <dsp:cNvPr id="0" name=""/>
        <dsp:cNvSpPr/>
      </dsp:nvSpPr>
      <dsp:spPr>
        <a:xfrm>
          <a:off x="1272105" y="2530933"/>
          <a:ext cx="1702990" cy="1702990"/>
        </a:xfrm>
        <a:prstGeom prst="ellipse">
          <a:avLst/>
        </a:prstGeom>
        <a:solidFill>
          <a:srgbClr val="24634F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kern="1200" dirty="0" smtClean="0">
              <a:solidFill>
                <a:srgbClr val="FFFFFF"/>
              </a:solidFill>
            </a:rPr>
            <a:t>D</a:t>
          </a:r>
          <a:r>
            <a:rPr lang="en-US" sz="1600" kern="1200" dirty="0" err="1" smtClean="0">
              <a:solidFill>
                <a:srgbClr val="FFFFFF"/>
              </a:solidFill>
            </a:rPr>
            <a:t>éveloppement</a:t>
          </a:r>
          <a:r>
            <a:rPr lang="en-US" sz="1600" kern="1200" dirty="0" smtClean="0">
              <a:solidFill>
                <a:srgbClr val="FFFFFF"/>
              </a:solidFill>
            </a:rPr>
            <a:t> de pipelines</a:t>
          </a:r>
          <a:endParaRPr lang="en-ZA" sz="1600" kern="1200" dirty="0">
            <a:solidFill>
              <a:srgbClr val="FFFFFF"/>
            </a:solidFill>
          </a:endParaRPr>
        </a:p>
      </dsp:txBody>
      <dsp:txXfrm>
        <a:off x="1521502" y="2780330"/>
        <a:ext cx="1204196" cy="1204196"/>
      </dsp:txXfrm>
    </dsp:sp>
    <dsp:sp modelId="{DDF49295-5F06-544E-80B4-8665C621FCEA}">
      <dsp:nvSpPr>
        <dsp:cNvPr id="0" name=""/>
        <dsp:cNvSpPr/>
      </dsp:nvSpPr>
      <dsp:spPr>
        <a:xfrm rot="11880000">
          <a:off x="2427249" y="1934289"/>
          <a:ext cx="38807" cy="35404"/>
        </a:xfrm>
        <a:custGeom>
          <a:avLst/>
          <a:gdLst/>
          <a:ahLst/>
          <a:cxnLst/>
          <a:rect l="0" t="0" r="0" b="0"/>
          <a:pathLst>
            <a:path>
              <a:moveTo>
                <a:pt x="0" y="17702"/>
              </a:moveTo>
              <a:lnTo>
                <a:pt x="38807" y="17702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2445683" y="1951022"/>
        <a:ext cx="1940" cy="1940"/>
      </dsp:txXfrm>
    </dsp:sp>
    <dsp:sp modelId="{0390AF02-465F-254F-86AD-EA6C6DE4F859}">
      <dsp:nvSpPr>
        <dsp:cNvPr id="0" name=""/>
        <dsp:cNvSpPr/>
      </dsp:nvSpPr>
      <dsp:spPr>
        <a:xfrm>
          <a:off x="659818" y="752048"/>
          <a:ext cx="1812030" cy="1827496"/>
        </a:xfrm>
        <a:prstGeom prst="ellipse">
          <a:avLst/>
        </a:prstGeom>
        <a:solidFill>
          <a:srgbClr val="24634F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/>
              </a:solidFill>
            </a:rPr>
            <a:t>Partage de l'information &amp; expériences</a:t>
          </a:r>
          <a:endParaRPr lang="en-ZA" sz="1600" kern="1200" dirty="0">
            <a:solidFill>
              <a:srgbClr val="FFFFFF"/>
            </a:solidFill>
          </a:endParaRPr>
        </a:p>
      </dsp:txBody>
      <dsp:txXfrm>
        <a:off x="925184" y="1019679"/>
        <a:ext cx="1281298" cy="12922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F1BB7B-EC6F-4613-A74C-E7572CFF8D89}">
      <dsp:nvSpPr>
        <dsp:cNvPr id="0" name=""/>
        <dsp:cNvSpPr/>
      </dsp:nvSpPr>
      <dsp:spPr>
        <a:xfrm>
          <a:off x="-4906030" y="-751793"/>
          <a:ext cx="5843086" cy="5843086"/>
        </a:xfrm>
        <a:prstGeom prst="blockArc">
          <a:avLst>
            <a:gd name="adj1" fmla="val 18900000"/>
            <a:gd name="adj2" fmla="val 2700000"/>
            <a:gd name="adj3" fmla="val 370"/>
          </a:avLst>
        </a:pr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1B7284-ED2C-46FE-BD39-6DB9280415F4}">
      <dsp:nvSpPr>
        <dsp:cNvPr id="0" name=""/>
        <dsp:cNvSpPr/>
      </dsp:nvSpPr>
      <dsp:spPr>
        <a:xfrm>
          <a:off x="349676" y="228518"/>
          <a:ext cx="7167191" cy="456862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635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latin typeface="Calibri Light"/>
              <a:cs typeface="Calibri Light"/>
            </a:rPr>
            <a:t>Le </a:t>
          </a:r>
          <a:r>
            <a:rPr lang="en-GB" sz="2400" b="1" kern="1200" dirty="0" err="1" smtClean="0">
              <a:latin typeface="Calibri Light"/>
              <a:cs typeface="Calibri Light"/>
            </a:rPr>
            <a:t>potentiel</a:t>
          </a:r>
          <a:r>
            <a:rPr lang="en-GB" sz="2400" b="1" kern="1200" dirty="0" smtClean="0">
              <a:latin typeface="Calibri Light"/>
              <a:cs typeface="Calibri Light"/>
            </a:rPr>
            <a:t> de faire un impact</a:t>
          </a:r>
          <a:endParaRPr lang="en-US" sz="2400" kern="1200" dirty="0">
            <a:latin typeface="Calibri Light"/>
            <a:cs typeface="Calibri Light"/>
          </a:endParaRPr>
        </a:p>
      </dsp:txBody>
      <dsp:txXfrm>
        <a:off x="349676" y="228518"/>
        <a:ext cx="7167191" cy="456862"/>
      </dsp:txXfrm>
    </dsp:sp>
    <dsp:sp modelId="{086908E9-348C-4337-8F96-6703EFAA41ED}">
      <dsp:nvSpPr>
        <dsp:cNvPr id="0" name=""/>
        <dsp:cNvSpPr/>
      </dsp:nvSpPr>
      <dsp:spPr>
        <a:xfrm>
          <a:off x="64137" y="171410"/>
          <a:ext cx="571078" cy="5710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DB0CB1-3603-43D2-9F47-C3266164EBF5}">
      <dsp:nvSpPr>
        <dsp:cNvPr id="0" name=""/>
        <dsp:cNvSpPr/>
      </dsp:nvSpPr>
      <dsp:spPr>
        <a:xfrm>
          <a:off x="725477" y="913724"/>
          <a:ext cx="6791390" cy="456862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8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635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latin typeface="Calibri Light"/>
              <a:cs typeface="Calibri Light"/>
            </a:rPr>
            <a:t>Le </a:t>
          </a:r>
          <a:r>
            <a:rPr lang="en-GB" sz="2400" b="1" kern="1200" dirty="0" err="1" smtClean="0">
              <a:latin typeface="Calibri Light"/>
              <a:cs typeface="Calibri Light"/>
            </a:rPr>
            <a:t>potentiel</a:t>
          </a:r>
          <a:r>
            <a:rPr lang="en-GB" sz="2400" b="1" kern="1200" dirty="0" smtClean="0">
              <a:latin typeface="Calibri Light"/>
              <a:cs typeface="Calibri Light"/>
            </a:rPr>
            <a:t> de </a:t>
          </a:r>
          <a:r>
            <a:rPr lang="en-GB" sz="2400" b="1" kern="1200" dirty="0" err="1" smtClean="0">
              <a:latin typeface="Calibri Light"/>
              <a:cs typeface="Calibri Light"/>
            </a:rPr>
            <a:t>changement</a:t>
          </a:r>
          <a:r>
            <a:rPr lang="en-GB" sz="2400" b="1" kern="1200" dirty="0" smtClean="0">
              <a:latin typeface="Calibri Light"/>
              <a:cs typeface="Calibri Light"/>
            </a:rPr>
            <a:t> de </a:t>
          </a:r>
          <a:r>
            <a:rPr lang="en-GB" sz="2400" b="1" kern="1200" dirty="0" err="1" smtClean="0">
              <a:latin typeface="Calibri Light"/>
              <a:cs typeface="Calibri Light"/>
            </a:rPr>
            <a:t>paradigme</a:t>
          </a:r>
          <a:endParaRPr lang="en-US" sz="2400" kern="1200" dirty="0">
            <a:latin typeface="Calibri Light"/>
            <a:cs typeface="Calibri Light"/>
          </a:endParaRPr>
        </a:p>
      </dsp:txBody>
      <dsp:txXfrm>
        <a:off x="725477" y="913724"/>
        <a:ext cx="6791390" cy="456862"/>
      </dsp:txXfrm>
    </dsp:sp>
    <dsp:sp modelId="{A4FAE145-3107-472D-814C-16D995285913}">
      <dsp:nvSpPr>
        <dsp:cNvPr id="0" name=""/>
        <dsp:cNvSpPr/>
      </dsp:nvSpPr>
      <dsp:spPr>
        <a:xfrm>
          <a:off x="439938" y="856617"/>
          <a:ext cx="571078" cy="5710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8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CB9973-00D9-4DC1-9EED-61D7D7290CB7}">
      <dsp:nvSpPr>
        <dsp:cNvPr id="0" name=""/>
        <dsp:cNvSpPr/>
      </dsp:nvSpPr>
      <dsp:spPr>
        <a:xfrm>
          <a:off x="897321" y="1598931"/>
          <a:ext cx="6619546" cy="456862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16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635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latin typeface="Calibri Light"/>
              <a:cs typeface="Calibri Light"/>
            </a:rPr>
            <a:t>Le </a:t>
          </a:r>
          <a:r>
            <a:rPr lang="en-GB" sz="2400" b="1" kern="1200" dirty="0" err="1" smtClean="0">
              <a:latin typeface="Calibri Light"/>
              <a:cs typeface="Calibri Light"/>
            </a:rPr>
            <a:t>potentiel</a:t>
          </a:r>
          <a:r>
            <a:rPr lang="en-GB" sz="2400" b="1" kern="1200" dirty="0" smtClean="0">
              <a:latin typeface="Calibri Light"/>
              <a:cs typeface="Calibri Light"/>
            </a:rPr>
            <a:t> de </a:t>
          </a:r>
          <a:r>
            <a:rPr lang="en-GB" sz="2400" b="1" kern="1200" dirty="0" err="1" smtClean="0">
              <a:latin typeface="Calibri Light"/>
              <a:cs typeface="Calibri Light"/>
            </a:rPr>
            <a:t>developpement</a:t>
          </a:r>
          <a:r>
            <a:rPr lang="en-GB" sz="2400" b="1" kern="1200" dirty="0" smtClean="0">
              <a:latin typeface="Calibri Light"/>
              <a:cs typeface="Calibri Light"/>
            </a:rPr>
            <a:t> durable </a:t>
          </a:r>
          <a:endParaRPr lang="en-US" sz="2400" kern="1200" dirty="0">
            <a:latin typeface="Calibri Light"/>
            <a:cs typeface="Calibri Light"/>
          </a:endParaRPr>
        </a:p>
      </dsp:txBody>
      <dsp:txXfrm>
        <a:off x="897321" y="1598931"/>
        <a:ext cx="6619546" cy="456862"/>
      </dsp:txXfrm>
    </dsp:sp>
    <dsp:sp modelId="{C6FC66AF-9343-47AC-B986-A1DA12B48250}">
      <dsp:nvSpPr>
        <dsp:cNvPr id="0" name=""/>
        <dsp:cNvSpPr/>
      </dsp:nvSpPr>
      <dsp:spPr>
        <a:xfrm>
          <a:off x="611782" y="1541823"/>
          <a:ext cx="571078" cy="5710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16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A32622-A9F2-4D49-9077-D89A17B0DABF}">
      <dsp:nvSpPr>
        <dsp:cNvPr id="0" name=""/>
        <dsp:cNvSpPr/>
      </dsp:nvSpPr>
      <dsp:spPr>
        <a:xfrm>
          <a:off x="897321" y="2283704"/>
          <a:ext cx="6619546" cy="456862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24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635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latin typeface="Calibri Light"/>
              <a:cs typeface="Calibri Light"/>
            </a:rPr>
            <a:t>R</a:t>
          </a:r>
          <a:r>
            <a:rPr lang="en-US" sz="2400" b="1" kern="1200" dirty="0" err="1" smtClean="0">
              <a:latin typeface="Calibri Light"/>
              <a:cs typeface="Calibri Light"/>
            </a:rPr>
            <a:t>épondre</a:t>
          </a:r>
          <a:r>
            <a:rPr lang="en-US" sz="2400" b="1" kern="1200" dirty="0" smtClean="0">
              <a:latin typeface="Calibri Light"/>
              <a:cs typeface="Calibri Light"/>
            </a:rPr>
            <a:t> aux </a:t>
          </a:r>
          <a:r>
            <a:rPr lang="en-US" sz="2400" b="1" kern="1200" dirty="0" err="1" smtClean="0">
              <a:latin typeface="Calibri Light"/>
              <a:cs typeface="Calibri Light"/>
            </a:rPr>
            <a:t>besoins</a:t>
          </a:r>
          <a:r>
            <a:rPr lang="en-US" sz="2400" b="1" kern="1200" dirty="0" smtClean="0">
              <a:latin typeface="Calibri Light"/>
              <a:cs typeface="Calibri Light"/>
            </a:rPr>
            <a:t> des </a:t>
          </a:r>
          <a:r>
            <a:rPr lang="en-US" sz="2400" b="1" kern="1200" dirty="0" err="1" smtClean="0">
              <a:latin typeface="Calibri Light"/>
              <a:cs typeface="Calibri Light"/>
            </a:rPr>
            <a:t>bénéficiaires</a:t>
          </a:r>
          <a:endParaRPr lang="en-US" sz="2400" kern="1200" dirty="0">
            <a:latin typeface="Calibri Light"/>
            <a:cs typeface="Calibri Light"/>
          </a:endParaRPr>
        </a:p>
      </dsp:txBody>
      <dsp:txXfrm>
        <a:off x="897321" y="2283704"/>
        <a:ext cx="6619546" cy="456862"/>
      </dsp:txXfrm>
    </dsp:sp>
    <dsp:sp modelId="{5CF9CBF1-AD30-4967-816E-28643A2AA780}">
      <dsp:nvSpPr>
        <dsp:cNvPr id="0" name=""/>
        <dsp:cNvSpPr/>
      </dsp:nvSpPr>
      <dsp:spPr>
        <a:xfrm>
          <a:off x="611782" y="2226596"/>
          <a:ext cx="571078" cy="5710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24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4098FC-FDD5-F845-8099-1A12D6D704FD}">
      <dsp:nvSpPr>
        <dsp:cNvPr id="0" name=""/>
        <dsp:cNvSpPr/>
      </dsp:nvSpPr>
      <dsp:spPr>
        <a:xfrm>
          <a:off x="725477" y="2968911"/>
          <a:ext cx="6791390" cy="456862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3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635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latin typeface="Calibri Light"/>
              <a:cs typeface="Calibri Light"/>
            </a:rPr>
            <a:t>Promotion de </a:t>
          </a:r>
          <a:r>
            <a:rPr lang="en-GB" sz="2400" b="1" kern="1200" dirty="0" err="1" smtClean="0">
              <a:latin typeface="Calibri Light"/>
              <a:cs typeface="Calibri Light"/>
            </a:rPr>
            <a:t>l’appropriation</a:t>
          </a:r>
          <a:r>
            <a:rPr lang="en-GB" sz="2400" b="1" kern="1200" dirty="0" smtClean="0">
              <a:latin typeface="Calibri Light"/>
              <a:cs typeface="Calibri Light"/>
            </a:rPr>
            <a:t> des pays</a:t>
          </a:r>
          <a:endParaRPr lang="en-US" sz="2400" kern="1200" dirty="0">
            <a:latin typeface="Calibri Light"/>
            <a:cs typeface="Calibri Light"/>
          </a:endParaRPr>
        </a:p>
      </dsp:txBody>
      <dsp:txXfrm>
        <a:off x="725477" y="2968911"/>
        <a:ext cx="6791390" cy="456862"/>
      </dsp:txXfrm>
    </dsp:sp>
    <dsp:sp modelId="{83FBD956-0B25-7140-82CF-A470C95A6E68}">
      <dsp:nvSpPr>
        <dsp:cNvPr id="0" name=""/>
        <dsp:cNvSpPr/>
      </dsp:nvSpPr>
      <dsp:spPr>
        <a:xfrm>
          <a:off x="439938" y="2911803"/>
          <a:ext cx="571078" cy="5710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32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8C0498-52EE-4DE8-9FB4-B0A9D49F92B6}">
      <dsp:nvSpPr>
        <dsp:cNvPr id="0" name=""/>
        <dsp:cNvSpPr/>
      </dsp:nvSpPr>
      <dsp:spPr>
        <a:xfrm>
          <a:off x="349676" y="3654118"/>
          <a:ext cx="7167191" cy="456862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635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latin typeface="Calibri Light"/>
              <a:cs typeface="Calibri Light"/>
            </a:rPr>
            <a:t>Efficacité</a:t>
          </a:r>
          <a:r>
            <a:rPr lang="en-US" sz="2400" b="1" kern="1200" dirty="0" smtClean="0">
              <a:latin typeface="Calibri Light"/>
              <a:cs typeface="Calibri Light"/>
            </a:rPr>
            <a:t> et </a:t>
          </a:r>
          <a:r>
            <a:rPr lang="en-US" sz="2400" b="1" kern="1200" dirty="0" err="1" smtClean="0">
              <a:latin typeface="Calibri Light"/>
              <a:cs typeface="Calibri Light"/>
            </a:rPr>
            <a:t>efficience</a:t>
          </a:r>
          <a:endParaRPr lang="en-US" sz="2400" kern="1200" dirty="0">
            <a:latin typeface="Calibri Light"/>
            <a:cs typeface="Calibri Light"/>
          </a:endParaRPr>
        </a:p>
      </dsp:txBody>
      <dsp:txXfrm>
        <a:off x="349676" y="3654118"/>
        <a:ext cx="7167191" cy="456862"/>
      </dsp:txXfrm>
    </dsp:sp>
    <dsp:sp modelId="{C1258FFF-0747-4681-9AE5-1FF6E3C2BF8C}">
      <dsp:nvSpPr>
        <dsp:cNvPr id="0" name=""/>
        <dsp:cNvSpPr/>
      </dsp:nvSpPr>
      <dsp:spPr>
        <a:xfrm>
          <a:off x="64137" y="3597010"/>
          <a:ext cx="571078" cy="5710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rbe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rbel"/>
              </a:defRPr>
            </a:lvl1pPr>
          </a:lstStyle>
          <a:p>
            <a:fld id="{657CE825-E690-47F2-97AD-38BDE4193D69}" type="datetimeFigureOut">
              <a:rPr lang="en-US" smtClean="0"/>
              <a:pPr/>
              <a:t>10/9/2015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rbe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rbel"/>
              </a:defRPr>
            </a:lvl1pPr>
          </a:lstStyle>
          <a:p>
            <a:fld id="{F362DABA-93F0-434C-9EEF-F610D6FC4EA6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02784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rbel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rbel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rbel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rbel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rbel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ea typeface="Corbel"/>
            </a:endParaRPr>
          </a:p>
        </p:txBody>
      </p:sp>
      <p:sp>
        <p:nvSpPr>
          <p:cNvPr id="1229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7076" indent="-283491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3964" indent="-22679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7549" indent="-22679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41134" indent="-22679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4721" indent="-2267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8306" indent="-2267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01891" indent="-2267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55477" indent="-2267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1F993B8-BC0C-430E-A244-9A9CBB032CB3}" type="slidenum">
              <a:rPr lang="de-DE">
                <a:latin typeface="Corbel"/>
                <a:cs typeface="Corbel"/>
              </a:rPr>
              <a:pPr eaLnBrk="1" hangingPunct="1"/>
              <a:t>1</a:t>
            </a:fld>
            <a:endParaRPr lang="de-DE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19412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11FE3-7960-405E-B2F1-64F1F3CA612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190748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11FE3-7960-405E-B2F1-64F1F3CA612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99687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50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11FE3-7960-405E-B2F1-64F1F3CA612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471393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11FE3-7960-405E-B2F1-64F1F3CA612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305180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11FE3-7960-405E-B2F1-64F1F3CA612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139708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7CE70-FB7A-3741-8A1B-E133111AD7A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515585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11FE3-7960-405E-B2F1-64F1F3CA612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190748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7CE70-FB7A-3741-8A1B-E133111AD7A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20628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7CE70-FB7A-3741-8A1B-E133111AD7A3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515585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7CE70-FB7A-3741-8A1B-E133111AD7A3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51558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11FE3-7960-405E-B2F1-64F1F3CA612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9074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11FE3-7960-405E-B2F1-64F1F3CA612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19074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11FE3-7960-405E-B2F1-64F1F3CA612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19074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7CE70-FB7A-3741-8A1B-E133111AD7A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9797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11FE3-7960-405E-B2F1-64F1F3CA612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19074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2DABA-93F0-434C-9EEF-F610D6FC4EA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44414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2DABA-93F0-434C-9EEF-F610D6FC4EA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572813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2DABA-93F0-434C-9EEF-F610D6FC4EA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66734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67028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D58C1-3076-9847-B242-430A241C381F}" type="datetimeFigureOut">
              <a:rPr lang="en-US" smtClean="0"/>
              <a:pPr/>
              <a:t>10/9/2015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75BD6-0569-584E-AB0D-BDF0920B129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44747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D58C1-3076-9847-B242-430A241C381F}" type="datetimeFigureOut">
              <a:rPr lang="en-US" smtClean="0"/>
              <a:pPr/>
              <a:t>10/9/2015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75BD6-0569-584E-AB0D-BDF0920B129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99167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D58C1-3076-9847-B242-430A241C381F}" type="datetimeFigureOut">
              <a:rPr lang="en-US" smtClean="0"/>
              <a:pPr/>
              <a:t>10/9/2015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75BD6-0569-584E-AB0D-BDF0920B129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15426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D58C1-3076-9847-B242-430A241C381F}" type="datetimeFigureOut">
              <a:rPr lang="en-US" smtClean="0"/>
              <a:pPr/>
              <a:t>10/9/2015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75BD6-0569-584E-AB0D-BDF0920B129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70268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A6625-C626-0B41-A6B0-146D7CD642CE}" type="datetimeFigureOut">
              <a:rPr lang="en-US" smtClean="0"/>
              <a:pPr/>
              <a:t>10/9/2015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92DA-FEDB-D54C-A8FD-FCB53B97D2C2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2740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A6625-C626-0B41-A6B0-146D7CD642CE}" type="datetimeFigureOut">
              <a:rPr lang="en-US" smtClean="0"/>
              <a:pPr/>
              <a:t>10/9/2015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92DA-FEDB-D54C-A8FD-FCB53B97D2C2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341686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A6625-C626-0B41-A6B0-146D7CD642CE}" type="datetimeFigureOut">
              <a:rPr lang="en-US" smtClean="0"/>
              <a:pPr/>
              <a:t>10/9/2015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92DA-FEDB-D54C-A8FD-FCB53B97D2C2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00006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A6625-C626-0B41-A6B0-146D7CD642CE}" type="datetimeFigureOut">
              <a:rPr lang="en-US" smtClean="0"/>
              <a:pPr/>
              <a:t>10/9/2015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92DA-FEDB-D54C-A8FD-FCB53B97D2C2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615326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A6625-C626-0B41-A6B0-146D7CD642CE}" type="datetimeFigureOut">
              <a:rPr lang="en-US" smtClean="0"/>
              <a:pPr/>
              <a:t>10/9/2015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92DA-FEDB-D54C-A8FD-FCB53B97D2C2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731230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A6625-C626-0B41-A6B0-146D7CD642CE}" type="datetimeFigureOut">
              <a:rPr lang="en-US" smtClean="0"/>
              <a:pPr/>
              <a:t>10/9/2015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92DA-FEDB-D54C-A8FD-FCB53B97D2C2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87389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D58C1-3076-9847-B242-430A241C381F}" type="datetimeFigureOut">
              <a:rPr lang="en-US" smtClean="0"/>
              <a:pPr/>
              <a:t>10/9/2015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75BD6-0569-584E-AB0D-BDF0920B129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70957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A6625-C626-0B41-A6B0-146D7CD642CE}" type="datetimeFigureOut">
              <a:rPr lang="en-US" smtClean="0"/>
              <a:pPr/>
              <a:t>10/9/2015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92DA-FEDB-D54C-A8FD-FCB53B97D2C2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389575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A6625-C626-0B41-A6B0-146D7CD642CE}" type="datetimeFigureOut">
              <a:rPr lang="en-US" smtClean="0"/>
              <a:pPr/>
              <a:t>10/9/2015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92DA-FEDB-D54C-A8FD-FCB53B97D2C2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219021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A6625-C626-0B41-A6B0-146D7CD642CE}" type="datetimeFigureOut">
              <a:rPr lang="en-US" smtClean="0"/>
              <a:pPr/>
              <a:t>10/9/2015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92DA-FEDB-D54C-A8FD-FCB53B97D2C2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743610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A6625-C626-0B41-A6B0-146D7CD642CE}" type="datetimeFigureOut">
              <a:rPr lang="en-US" smtClean="0"/>
              <a:pPr/>
              <a:t>10/9/2015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92DA-FEDB-D54C-A8FD-FCB53B97D2C2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091255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A6625-C626-0B41-A6B0-146D7CD642CE}" type="datetimeFigureOut">
              <a:rPr lang="en-US" smtClean="0"/>
              <a:pPr/>
              <a:t>10/9/2015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92DA-FEDB-D54C-A8FD-FCB53B97D2C2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221725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43B6F-16DB-5A43-97E8-742ABDCBF8FF}" type="datetimeFigureOut">
              <a:rPr lang="en-US" smtClean="0"/>
              <a:pPr/>
              <a:t>10/9/2015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0D93A-F9FF-AF43-BABD-EB24EF363C5E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64341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43B6F-16DB-5A43-97E8-742ABDCBF8FF}" type="datetimeFigureOut">
              <a:rPr lang="en-US" smtClean="0"/>
              <a:pPr/>
              <a:t>10/9/2015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0D93A-F9FF-AF43-BABD-EB24EF363C5E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976398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43B6F-16DB-5A43-97E8-742ABDCBF8FF}" type="datetimeFigureOut">
              <a:rPr lang="en-US" smtClean="0"/>
              <a:pPr/>
              <a:t>10/9/2015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0D93A-F9FF-AF43-BABD-EB24EF363C5E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930495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43B6F-16DB-5A43-97E8-742ABDCBF8FF}" type="datetimeFigureOut">
              <a:rPr lang="en-US" smtClean="0"/>
              <a:pPr/>
              <a:t>10/9/2015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0D93A-F9FF-AF43-BABD-EB24EF363C5E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04105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43B6F-16DB-5A43-97E8-742ABDCBF8FF}" type="datetimeFigureOut">
              <a:rPr lang="en-US" smtClean="0"/>
              <a:pPr/>
              <a:t>10/9/2015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0D93A-F9FF-AF43-BABD-EB24EF363C5E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37699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D58C1-3076-9847-B242-430A241C381F}" type="datetimeFigureOut">
              <a:rPr lang="en-US" smtClean="0"/>
              <a:pPr/>
              <a:t>10/9/2015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75BD6-0569-584E-AB0D-BDF0920B129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351489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43B6F-16DB-5A43-97E8-742ABDCBF8FF}" type="datetimeFigureOut">
              <a:rPr lang="en-US" smtClean="0"/>
              <a:pPr/>
              <a:t>10/9/2015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0D93A-F9FF-AF43-BABD-EB24EF363C5E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038120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43B6F-16DB-5A43-97E8-742ABDCBF8FF}" type="datetimeFigureOut">
              <a:rPr lang="en-US" smtClean="0"/>
              <a:pPr/>
              <a:t>10/9/2015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0D93A-F9FF-AF43-BABD-EB24EF363C5E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011884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43B6F-16DB-5A43-97E8-742ABDCBF8FF}" type="datetimeFigureOut">
              <a:rPr lang="en-US" smtClean="0"/>
              <a:pPr/>
              <a:t>10/9/2015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0D93A-F9FF-AF43-BABD-EB24EF363C5E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664577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43B6F-16DB-5A43-97E8-742ABDCBF8FF}" type="datetimeFigureOut">
              <a:rPr lang="en-US" smtClean="0"/>
              <a:pPr/>
              <a:t>10/9/2015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0D93A-F9FF-AF43-BABD-EB24EF363C5E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174484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43B6F-16DB-5A43-97E8-742ABDCBF8FF}" type="datetimeFigureOut">
              <a:rPr lang="en-US" smtClean="0"/>
              <a:pPr/>
              <a:t>10/9/2015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0D93A-F9FF-AF43-BABD-EB24EF363C5E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985509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43B6F-16DB-5A43-97E8-742ABDCBF8FF}" type="datetimeFigureOut">
              <a:rPr lang="en-US" smtClean="0"/>
              <a:pPr/>
              <a:t>10/9/2015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0D93A-F9FF-AF43-BABD-EB24EF363C5E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157437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C871-E0F6-CC4C-AA3D-04035EED7280}" type="datetimeFigureOut">
              <a:rPr lang="en-US" smtClean="0"/>
              <a:pPr/>
              <a:t>10/9/2015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9103-CAC5-8849-AC34-F57A13BA59E6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460918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C871-E0F6-CC4C-AA3D-04035EED7280}" type="datetimeFigureOut">
              <a:rPr lang="en-US" smtClean="0"/>
              <a:pPr/>
              <a:t>10/9/2015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9103-CAC5-8849-AC34-F57A13BA59E6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265214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C871-E0F6-CC4C-AA3D-04035EED7280}" type="datetimeFigureOut">
              <a:rPr lang="en-US" smtClean="0"/>
              <a:pPr/>
              <a:t>10/9/2015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9103-CAC5-8849-AC34-F57A13BA59E6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93879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C871-E0F6-CC4C-AA3D-04035EED7280}" type="datetimeFigureOut">
              <a:rPr lang="en-US" smtClean="0"/>
              <a:pPr/>
              <a:t>10/9/2015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9103-CAC5-8849-AC34-F57A13BA59E6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41351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D58C1-3076-9847-B242-430A241C381F}" type="datetimeFigureOut">
              <a:rPr lang="en-US" smtClean="0"/>
              <a:pPr/>
              <a:t>10/9/2015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75BD6-0569-584E-AB0D-BDF0920B129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101261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C871-E0F6-CC4C-AA3D-04035EED7280}" type="datetimeFigureOut">
              <a:rPr lang="en-US" smtClean="0"/>
              <a:pPr/>
              <a:t>10/9/2015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9103-CAC5-8849-AC34-F57A13BA59E6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643071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C871-E0F6-CC4C-AA3D-04035EED7280}" type="datetimeFigureOut">
              <a:rPr lang="en-US" smtClean="0"/>
              <a:pPr/>
              <a:t>10/9/2015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9103-CAC5-8849-AC34-F57A13BA59E6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557541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C871-E0F6-CC4C-AA3D-04035EED7280}" type="datetimeFigureOut">
              <a:rPr lang="en-US" smtClean="0"/>
              <a:pPr/>
              <a:t>10/9/2015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9103-CAC5-8849-AC34-F57A13BA59E6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059460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C871-E0F6-CC4C-AA3D-04035EED7280}" type="datetimeFigureOut">
              <a:rPr lang="en-US" smtClean="0"/>
              <a:pPr/>
              <a:t>10/9/2015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9103-CAC5-8849-AC34-F57A13BA59E6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949257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C871-E0F6-CC4C-AA3D-04035EED7280}" type="datetimeFigureOut">
              <a:rPr lang="en-US" smtClean="0"/>
              <a:pPr/>
              <a:t>10/9/2015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9103-CAC5-8849-AC34-F57A13BA59E6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275593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C871-E0F6-CC4C-AA3D-04035EED7280}" type="datetimeFigureOut">
              <a:rPr lang="en-US" smtClean="0"/>
              <a:pPr/>
              <a:t>10/9/2015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9103-CAC5-8849-AC34-F57A13BA59E6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087161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C871-E0F6-CC4C-AA3D-04035EED7280}" type="datetimeFigureOut">
              <a:rPr lang="en-US" smtClean="0"/>
              <a:pPr/>
              <a:t>10/9/2015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9103-CAC5-8849-AC34-F57A13BA59E6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920858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62EB-BF88-1040-B69E-00B2B52D04EC}" type="datetimeFigureOut">
              <a:rPr lang="en-US" smtClean="0"/>
              <a:pPr/>
              <a:t>10/9/2015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69255-C9EC-D24D-A4F8-6C37F1D59C43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725176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62EB-BF88-1040-B69E-00B2B52D04EC}" type="datetimeFigureOut">
              <a:rPr lang="en-US" smtClean="0"/>
              <a:pPr/>
              <a:t>10/9/2015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69255-C9EC-D24D-A4F8-6C37F1D59C43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470315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62EB-BF88-1040-B69E-00B2B52D04EC}" type="datetimeFigureOut">
              <a:rPr lang="en-US" smtClean="0"/>
              <a:pPr/>
              <a:t>10/9/2015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69255-C9EC-D24D-A4F8-6C37F1D59C43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84623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D58C1-3076-9847-B242-430A241C381F}" type="datetimeFigureOut">
              <a:rPr lang="en-US" smtClean="0"/>
              <a:pPr/>
              <a:t>10/9/2015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75BD6-0569-584E-AB0D-BDF0920B129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185522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62EB-BF88-1040-B69E-00B2B52D04EC}" type="datetimeFigureOut">
              <a:rPr lang="en-US" smtClean="0"/>
              <a:pPr/>
              <a:t>10/9/2015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69255-C9EC-D24D-A4F8-6C37F1D59C43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290784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62EB-BF88-1040-B69E-00B2B52D04EC}" type="datetimeFigureOut">
              <a:rPr lang="en-US" smtClean="0"/>
              <a:pPr/>
              <a:t>10/9/2015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69255-C9EC-D24D-A4F8-6C37F1D59C43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501117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62EB-BF88-1040-B69E-00B2B52D04EC}" type="datetimeFigureOut">
              <a:rPr lang="en-US" smtClean="0"/>
              <a:pPr/>
              <a:t>10/9/2015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69255-C9EC-D24D-A4F8-6C37F1D59C43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361151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62EB-BF88-1040-B69E-00B2B52D04EC}" type="datetimeFigureOut">
              <a:rPr lang="en-US" smtClean="0"/>
              <a:pPr/>
              <a:t>10/9/2015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69255-C9EC-D24D-A4F8-6C37F1D59C43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220327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62EB-BF88-1040-B69E-00B2B52D04EC}" type="datetimeFigureOut">
              <a:rPr lang="en-US" smtClean="0"/>
              <a:pPr/>
              <a:t>10/9/2015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69255-C9EC-D24D-A4F8-6C37F1D59C43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353722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62EB-BF88-1040-B69E-00B2B52D04EC}" type="datetimeFigureOut">
              <a:rPr lang="en-US" smtClean="0"/>
              <a:pPr/>
              <a:t>10/9/2015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69255-C9EC-D24D-A4F8-6C37F1D59C43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957880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62EB-BF88-1040-B69E-00B2B52D04EC}" type="datetimeFigureOut">
              <a:rPr lang="en-US" smtClean="0"/>
              <a:pPr/>
              <a:t>10/9/2015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69255-C9EC-D24D-A4F8-6C37F1D59C43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942394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62EB-BF88-1040-B69E-00B2B52D04EC}" type="datetimeFigureOut">
              <a:rPr lang="en-US" smtClean="0"/>
              <a:pPr/>
              <a:t>10/9/2015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69255-C9EC-D24D-A4F8-6C37F1D59C43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258333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rbel"/>
              </a:defRPr>
            </a:lvl1pPr>
          </a:lstStyle>
          <a:p>
            <a:fld id="{EB5AC345-7392-8843-A84D-256740BDF8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rbel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rbel"/>
              </a:defRPr>
            </a:lvl1pPr>
          </a:lstStyle>
          <a:p>
            <a:fld id="{DA93E0C5-7863-BB44-BEA9-215D03BE8F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55137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rbel"/>
              </a:defRPr>
            </a:lvl1pPr>
          </a:lstStyle>
          <a:p>
            <a:fld id="{EB5AC345-7392-8843-A84D-256740BDF8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rbel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rbel"/>
              </a:defRPr>
            </a:lvl1pPr>
          </a:lstStyle>
          <a:p>
            <a:fld id="{DA93E0C5-7863-BB44-BEA9-215D03BE8F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5800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D58C1-3076-9847-B242-430A241C381F}" type="datetimeFigureOut">
              <a:rPr lang="en-US" smtClean="0"/>
              <a:pPr/>
              <a:t>10/9/2015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75BD6-0569-584E-AB0D-BDF0920B129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446075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rbel"/>
              </a:defRPr>
            </a:lvl1pPr>
          </a:lstStyle>
          <a:p>
            <a:fld id="{EB5AC345-7392-8843-A84D-256740BDF8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rbel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rbel"/>
              </a:defRPr>
            </a:lvl1pPr>
          </a:lstStyle>
          <a:p>
            <a:fld id="{DA93E0C5-7863-BB44-BEA9-215D03BE8F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973671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rbel"/>
              </a:defRPr>
            </a:lvl1pPr>
          </a:lstStyle>
          <a:p>
            <a:fld id="{EB5AC345-7392-8843-A84D-256740BDF8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rbel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rbel"/>
              </a:defRPr>
            </a:lvl1pPr>
          </a:lstStyle>
          <a:p>
            <a:fld id="{DA93E0C5-7863-BB44-BEA9-215D03BE8F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15448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rbel"/>
              </a:defRPr>
            </a:lvl1pPr>
          </a:lstStyle>
          <a:p>
            <a:fld id="{EB5AC345-7392-8843-A84D-256740BDF8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rbel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rbel"/>
              </a:defRPr>
            </a:lvl1pPr>
          </a:lstStyle>
          <a:p>
            <a:fld id="{DA93E0C5-7863-BB44-BEA9-215D03BE8F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99376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rbel"/>
              </a:defRPr>
            </a:lvl1pPr>
          </a:lstStyle>
          <a:p>
            <a:fld id="{EB5AC345-7392-8843-A84D-256740BDF8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rbel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rbel"/>
              </a:defRPr>
            </a:lvl1pPr>
          </a:lstStyle>
          <a:p>
            <a:fld id="{DA93E0C5-7863-BB44-BEA9-215D03BE8F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70328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rbel"/>
              </a:defRPr>
            </a:lvl1pPr>
          </a:lstStyle>
          <a:p>
            <a:fld id="{EB5AC345-7392-8843-A84D-256740BDF8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rbel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rbel"/>
              </a:defRPr>
            </a:lvl1pPr>
          </a:lstStyle>
          <a:p>
            <a:fld id="{DA93E0C5-7863-BB44-BEA9-215D03BE8F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83199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rbel"/>
              </a:defRPr>
            </a:lvl1pPr>
          </a:lstStyle>
          <a:p>
            <a:fld id="{EB5AC345-7392-8843-A84D-256740BDF8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rbel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rbel"/>
              </a:defRPr>
            </a:lvl1pPr>
          </a:lstStyle>
          <a:p>
            <a:fld id="{DA93E0C5-7863-BB44-BEA9-215D03BE8F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728216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rbel"/>
              </a:defRPr>
            </a:lvl1pPr>
          </a:lstStyle>
          <a:p>
            <a:fld id="{EB5AC345-7392-8843-A84D-256740BDF8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rbel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rbel"/>
              </a:defRPr>
            </a:lvl1pPr>
          </a:lstStyle>
          <a:p>
            <a:fld id="{DA93E0C5-7863-BB44-BEA9-215D03BE8F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210233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rbel"/>
              </a:defRPr>
            </a:lvl1pPr>
          </a:lstStyle>
          <a:p>
            <a:fld id="{EB5AC345-7392-8843-A84D-256740BDF8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rbel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rbel"/>
              </a:defRPr>
            </a:lvl1pPr>
          </a:lstStyle>
          <a:p>
            <a:fld id="{DA93E0C5-7863-BB44-BEA9-215D03BE8F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264681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rbel"/>
              </a:defRPr>
            </a:lvl1pPr>
          </a:lstStyle>
          <a:p>
            <a:fld id="{EB5AC345-7392-8843-A84D-256740BDF8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rbel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rbel"/>
              </a:defRPr>
            </a:lvl1pPr>
          </a:lstStyle>
          <a:p>
            <a:fld id="{DA93E0C5-7863-BB44-BEA9-215D03BE8F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68914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piteltrenn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11"/>
          <p:cNvSpPr>
            <a:spLocks noGrp="1"/>
          </p:cNvSpPr>
          <p:nvPr>
            <p:ph type="body" sz="quarter" idx="13"/>
          </p:nvPr>
        </p:nvSpPr>
        <p:spPr>
          <a:xfrm>
            <a:off x="719667" y="1587000"/>
            <a:ext cx="10723200" cy="3684000"/>
          </a:xfrm>
          <a:prstGeom prst="rect">
            <a:avLst/>
          </a:prstGeom>
          <a:noFill/>
        </p:spPr>
        <p:txBody>
          <a:bodyPr anchor="ctr"/>
          <a:lstStyle>
            <a:lvl1pPr algn="ctr">
              <a:buNone/>
              <a:defRPr sz="3000" baseline="0">
                <a:solidFill>
                  <a:srgbClr val="005751"/>
                </a:solidFill>
                <a:latin typeface="Corbel"/>
                <a:ea typeface="Corbel"/>
                <a:cs typeface="Corbel"/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3" name="Foliennummernplatzhalter 5"/>
          <p:cNvSpPr>
            <a:spLocks noGrp="1"/>
          </p:cNvSpPr>
          <p:nvPr>
            <p:ph type="sldNum" sz="quarter" idx="14"/>
          </p:nvPr>
        </p:nvSpPr>
        <p:spPr>
          <a:xfrm>
            <a:off x="10092267" y="6242051"/>
            <a:ext cx="1344084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err="1" smtClean="0">
                <a:latin typeface="Corbel"/>
                <a:cs typeface="Corbel"/>
              </a:rPr>
              <a:t>page</a:t>
            </a:r>
            <a:r>
              <a:rPr lang="de-DE" dirty="0" smtClean="0">
                <a:latin typeface="Corbel"/>
                <a:cs typeface="Corbel"/>
              </a:rPr>
              <a:t> </a:t>
            </a:r>
            <a:fld id="{8AC485E3-2938-42F9-A3BE-2AC75A9E707E}" type="slidenum">
              <a:rPr lang="de-DE" smtClean="0">
                <a:latin typeface="Corbel"/>
                <a:cs typeface="Corbel"/>
              </a:rPr>
              <a:pPr>
                <a:defRPr/>
              </a:pPr>
              <a:t>‹N°›</a:t>
            </a:fld>
            <a:endParaRPr lang="de-DE" dirty="0">
              <a:latin typeface="Corbel"/>
              <a:cs typeface="Corbel"/>
            </a:endParaRP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719667" y="6242051"/>
            <a:ext cx="709506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rbel"/>
                <a:cs typeface="Corbel"/>
              </a:defRPr>
            </a:lvl1pPr>
          </a:lstStyle>
          <a:p>
            <a:pPr>
              <a:defRPr/>
            </a:pPr>
            <a:r>
              <a:rPr lang="de-DE" dirty="0" err="1" smtClean="0"/>
              <a:t>Presentation</a:t>
            </a:r>
            <a:r>
              <a:rPr lang="de-DE" dirty="0" smtClean="0"/>
              <a:t> title (</a:t>
            </a:r>
            <a:r>
              <a:rPr lang="de-DE" dirty="0" err="1" smtClean="0"/>
              <a:t>change</a:t>
            </a:r>
            <a:r>
              <a:rPr lang="de-DE" dirty="0" smtClean="0"/>
              <a:t> title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date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all </a:t>
            </a:r>
            <a:r>
              <a:rPr lang="de-DE" dirty="0" err="1" smtClean="0"/>
              <a:t>pages</a:t>
            </a:r>
            <a:r>
              <a:rPr lang="de-DE" dirty="0" smtClean="0"/>
              <a:t> </a:t>
            </a:r>
            <a:r>
              <a:rPr lang="de-DE" dirty="0" err="1" smtClean="0"/>
              <a:t>through</a:t>
            </a:r>
            <a:r>
              <a:rPr lang="de-DE" dirty="0" smtClean="0"/>
              <a:t> </a:t>
            </a:r>
            <a:r>
              <a:rPr lang="de-DE" dirty="0" err="1" smtClean="0"/>
              <a:t>set</a:t>
            </a:r>
            <a:r>
              <a:rPr lang="de-DE" dirty="0" smtClean="0"/>
              <a:t> </a:t>
            </a:r>
            <a:r>
              <a:rPr lang="de-DE" dirty="0" err="1" smtClean="0"/>
              <a:t>up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footer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6"/>
          </p:nvPr>
        </p:nvSpPr>
        <p:spPr>
          <a:xfrm>
            <a:off x="7984067" y="6242051"/>
            <a:ext cx="2108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rbel"/>
                <a:cs typeface="Corbel"/>
              </a:defRPr>
            </a:lvl1pPr>
          </a:lstStyle>
          <a:p>
            <a:pPr>
              <a:defRPr/>
            </a:pPr>
            <a:r>
              <a:rPr lang="de-DE" dirty="0" smtClean="0"/>
              <a:t>15 September 2012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4119819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9659492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CFFD4-5652-4767-AA22-C441E28A3072}" type="datetimeFigureOut">
              <a:rPr lang="en-US" smtClean="0"/>
              <a:pPr/>
              <a:t>10/9/2015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243913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91D2F-C98D-461D-8520-60E71130446C}" type="datetimeFigureOut">
              <a:rPr lang="en-US" smtClean="0"/>
              <a:pPr/>
              <a:t>10/9/2015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0210847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187BB-EB42-4973-8108-1039EEE1ABEB}" type="datetimeFigureOut">
              <a:rPr lang="en-US" smtClean="0"/>
              <a:pPr/>
              <a:t>10/9/2015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8144055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4EC1-07E7-46CE-BD4D-803A40CCC650}" type="datetimeFigureOut">
              <a:rPr lang="en-US" smtClean="0"/>
              <a:pPr/>
              <a:t>10/9/2015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6877844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1087-2093-46ED-80DD-B57925DA0BA6}" type="datetimeFigureOut">
              <a:rPr lang="en-US" smtClean="0"/>
              <a:pPr/>
              <a:t>10/9/2015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6821616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3928F-6A83-4C93-A36D-60F2EFA718F5}" type="datetimeFigureOut">
              <a:rPr lang="en-US" smtClean="0"/>
              <a:pPr/>
              <a:t>10/9/2015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538085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C038-2EBF-4E11-97BE-A953678E6045}" type="datetimeFigureOut">
              <a:rPr lang="en-US" smtClean="0"/>
              <a:pPr/>
              <a:t>10/9/2015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0078977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9EE0F-C015-4081-928C-E8179E40D797}" type="datetimeFigureOut">
              <a:rPr lang="en-US" smtClean="0"/>
              <a:pPr/>
              <a:t>10/9/2015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8498597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3A358-440B-44C9-943B-EE88A5D6669F}" type="datetimeFigureOut">
              <a:rPr lang="en-US" smtClean="0"/>
              <a:pPr/>
              <a:t>10/9/2015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2351928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0F79-BD4F-4F71-871C-DADDFBF0601E}" type="datetimeFigureOut">
              <a:rPr lang="en-US" smtClean="0"/>
              <a:pPr/>
              <a:t>10/9/2015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40028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D58C1-3076-9847-B242-430A241C381F}" type="datetimeFigureOut">
              <a:rPr lang="en-US" smtClean="0"/>
              <a:pPr/>
              <a:t>10/9/2015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75BD6-0569-584E-AB0D-BDF0920B129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5699797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5EE15-5B1D-4626-9E26-DE60EB9C79EE}" type="datetimeFigureOut">
              <a:rPr lang="en-US" smtClean="0"/>
              <a:pPr/>
              <a:t>10/9/2015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9875677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520118" y="1558572"/>
            <a:ext cx="90375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Corbel"/>
                <a:cs typeface="Corbel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3600" dirty="0" smtClean="0">
                <a:solidFill>
                  <a:schemeClr val="tx1"/>
                </a:solidFill>
                <a:cs typeface="Calibri"/>
              </a:rPr>
              <a:t> STABILIZING THE BIOSPHERE</a:t>
            </a:r>
            <a:endParaRPr lang="en-US" sz="360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520118" y="2705925"/>
            <a:ext cx="9037588" cy="342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3975" indent="0">
              <a:defRPr>
                <a:latin typeface="Corbel"/>
                <a:cs typeface="Corbel"/>
              </a:defRPr>
            </a:lvl1pPr>
          </a:lstStyle>
          <a:p>
            <a:pPr marL="53975" indent="0"/>
            <a:r>
              <a:rPr lang="en-US" sz="2800" dirty="0" smtClean="0">
                <a:latin typeface="Calibri Light"/>
                <a:cs typeface="Calibri Light"/>
              </a:rPr>
              <a:t> This is a typical text slide with upper and lower case text and no images</a:t>
            </a:r>
          </a:p>
          <a:p>
            <a:pPr marL="53975" indent="0"/>
            <a:r>
              <a:rPr lang="en-US" sz="2800" dirty="0" smtClean="0">
                <a:latin typeface="Calibri Light"/>
                <a:cs typeface="Calibri Light"/>
              </a:rPr>
              <a:t> Written in Calibri Light, 20-28 pt. size, depending on text volume</a:t>
            </a:r>
          </a:p>
          <a:p>
            <a:pPr marL="53975" indent="0"/>
            <a:r>
              <a:rPr lang="en-US" sz="2800" dirty="0" smtClean="0">
                <a:latin typeface="Calibri Light"/>
                <a:cs typeface="Calibri Light"/>
              </a:rPr>
              <a:t> Show a maximum of five bullet points per page</a:t>
            </a:r>
          </a:p>
        </p:txBody>
      </p:sp>
    </p:spTree>
    <p:extLst>
      <p:ext uri="{BB962C8B-B14F-4D97-AF65-F5344CB8AC3E}">
        <p14:creationId xmlns:p14="http://schemas.microsoft.com/office/powerpoint/2010/main" xmlns="" val="3970029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D58C1-3076-9847-B242-430A241C381F}" type="datetimeFigureOut">
              <a:rPr lang="en-US" smtClean="0"/>
              <a:pPr/>
              <a:t>10/9/2015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75BD6-0569-584E-AB0D-BDF0920B129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02578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124_FP125367.ti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802455" y="2744276"/>
            <a:ext cx="2786432" cy="286736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681066" y="5717222"/>
            <a:ext cx="7863724" cy="64633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 smtClean="0">
                <a:latin typeface="Corbel"/>
                <a:cs typeface="Corbel"/>
              </a:rPr>
              <a:t>Typical slide with single or multiple images. Captions and descriptions should be written in 18 pt. Calibri Light</a:t>
            </a:r>
            <a:endParaRPr lang="en-US" sz="1800" dirty="0">
              <a:latin typeface="Corbel"/>
              <a:cs typeface="Corbel"/>
            </a:endParaRPr>
          </a:p>
        </p:txBody>
      </p:sp>
      <p:pic>
        <p:nvPicPr>
          <p:cNvPr id="9" name="Picture 8" descr="443605.jp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74288" y="2744276"/>
            <a:ext cx="5833245" cy="2867364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 userDrawn="1"/>
        </p:nvSpPr>
        <p:spPr>
          <a:xfrm>
            <a:off x="1666935" y="2072912"/>
            <a:ext cx="8870813" cy="67136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3600" dirty="0">
                <a:solidFill>
                  <a:schemeClr val="tx1"/>
                </a:solidFill>
                <a:latin typeface="Corbel"/>
                <a:cs typeface="Corbel"/>
              </a:rPr>
              <a:t>ENGAGING PRIVATE FINANCE</a:t>
            </a:r>
          </a:p>
        </p:txBody>
      </p:sp>
      <p:pic>
        <p:nvPicPr>
          <p:cNvPr id="11" name="Picture 10" descr="GCFlogoCMYKbrochCover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94655" y="438798"/>
            <a:ext cx="1801176" cy="92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7944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orbel"/>
              </a:defRPr>
            </a:lvl1pPr>
          </a:lstStyle>
          <a:p>
            <a:fld id="{6CBD58C1-3076-9847-B242-430A241C381F}" type="datetimeFigureOut">
              <a:rPr lang="en-US" smtClean="0"/>
              <a:pPr/>
              <a:t>10/9/2015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orbe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orbel"/>
              </a:defRPr>
            </a:lvl1pPr>
          </a:lstStyle>
          <a:p>
            <a:fld id="{C2B75BD6-0569-584E-AB0D-BDF0920B129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34806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1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orbe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orbe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orbe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orbe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orbe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orbe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orbel"/>
              </a:defRPr>
            </a:lvl1pPr>
          </a:lstStyle>
          <a:p>
            <a:fld id="{EAAA6625-C626-0B41-A6B0-146D7CD642CE}" type="datetimeFigureOut">
              <a:rPr lang="en-US" smtClean="0"/>
              <a:pPr/>
              <a:t>10/9/2015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orbe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orbel"/>
              </a:defRPr>
            </a:lvl1pPr>
          </a:lstStyle>
          <a:p>
            <a:fld id="{9CD992DA-FEDB-D54C-A8FD-FCB53B97D2C2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21089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orbe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orbe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orbe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orbe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orbe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orbe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orbel"/>
              </a:defRPr>
            </a:lvl1pPr>
          </a:lstStyle>
          <a:p>
            <a:fld id="{27243B6F-16DB-5A43-97E8-742ABDCBF8FF}" type="datetimeFigureOut">
              <a:rPr lang="en-US" smtClean="0"/>
              <a:pPr/>
              <a:t>10/9/2015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orbe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orbel"/>
              </a:defRPr>
            </a:lvl1pPr>
          </a:lstStyle>
          <a:p>
            <a:fld id="{4F10D93A-F9FF-AF43-BABD-EB24EF363C5E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12213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orbe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orbe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orbe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orbe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orbe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orbe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orbel"/>
              </a:defRPr>
            </a:lvl1pPr>
          </a:lstStyle>
          <a:p>
            <a:fld id="{A5F5C871-E0F6-CC4C-AA3D-04035EED7280}" type="datetimeFigureOut">
              <a:rPr lang="en-US" smtClean="0"/>
              <a:pPr/>
              <a:t>10/9/2015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orbe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orbel"/>
              </a:defRPr>
            </a:lvl1pPr>
          </a:lstStyle>
          <a:p>
            <a:fld id="{13B79103-CAC5-8849-AC34-F57A13BA59E6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624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orbe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orbe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orbe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orbe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orbe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orbe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orbel"/>
              </a:defRPr>
            </a:lvl1pPr>
          </a:lstStyle>
          <a:p>
            <a:fld id="{344062EB-BF88-1040-B69E-00B2B52D04EC}" type="datetimeFigureOut">
              <a:rPr lang="en-US" smtClean="0"/>
              <a:pPr/>
              <a:t>10/9/2015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orbe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orbel"/>
              </a:defRPr>
            </a:lvl1pPr>
          </a:lstStyle>
          <a:p>
            <a:fld id="{74969255-C9EC-D24D-A4F8-6C37F1D59C43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75370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orbe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orbe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orbe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orbe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orbe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orbe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orbel"/>
              </a:defRPr>
            </a:lvl1pPr>
          </a:lstStyle>
          <a:p>
            <a:fld id="{EB5AC345-7392-8843-A84D-256740BDF8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orbel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orbel"/>
              </a:defRPr>
            </a:lvl1pPr>
          </a:lstStyle>
          <a:p>
            <a:fld id="{DA93E0C5-7863-BB44-BEA9-215D03BE8F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7894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39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orbe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orbe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orbe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orbe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orbe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orbe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10/9/2015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‹N°›</a:t>
            </a:fld>
            <a:endParaRPr lang="en-US" dirty="0"/>
          </a:p>
        </p:txBody>
      </p:sp>
      <p:pic>
        <p:nvPicPr>
          <p:cNvPr id="7" name="Picture 6" descr="GCFlogoCMYKbrochCover.eps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9600" y="460696"/>
            <a:ext cx="1801176" cy="92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4569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cfund.org/fileadmin/00_customer/documents/Accreditation/GCF_Guiding_Framework_for_the_Accreditation_Process_20140619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1.xml"/><Relationship Id="rId6" Type="http://schemas.openxmlformats.org/officeDocument/2006/relationships/slide" Target="slide5.xml"/><Relationship Id="rId5" Type="http://schemas.openxmlformats.org/officeDocument/2006/relationships/hyperlink" Target="http://www.gcfund.org/fileadmin/00_customer/documents/Accreditation/GCF_Interim_Environmental_and_Social_Safeguards_20140619.pdf" TargetMode="External"/><Relationship Id="rId4" Type="http://schemas.openxmlformats.org/officeDocument/2006/relationships/hyperlink" Target="http://www.gcfund.org/fileadmin/00_customer/documents/Accreditation/GCF_Initial_Fiduciary_Principles_and_Standards_20140619.pdf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1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GCF - PPT BG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-70015"/>
            <a:ext cx="9175354" cy="6858000"/>
          </a:xfrm>
          <a:prstGeom prst="rect">
            <a:avLst/>
          </a:prstGeom>
        </p:spPr>
      </p:pic>
      <p:pic>
        <p:nvPicPr>
          <p:cNvPr id="10" name="Picture 9" descr="GCFblgrnLogoRGB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835950" y="249383"/>
            <a:ext cx="1883996" cy="1433944"/>
          </a:xfrm>
          <a:prstGeom prst="rect">
            <a:avLst/>
          </a:prstGeom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3283195" y="1683328"/>
            <a:ext cx="7126608" cy="4426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4000" b="1" dirty="0" err="1" smtClean="0">
                <a:solidFill>
                  <a:prstClr val="black"/>
                </a:solidFill>
                <a:latin typeface="Corbel"/>
                <a:cs typeface="Corbel"/>
              </a:rPr>
              <a:t>Introduction</a:t>
            </a:r>
            <a:r>
              <a:rPr lang="en-US" sz="3400" b="1" dirty="0" err="1" smtClean="0">
                <a:solidFill>
                  <a:prstClr val="black"/>
                </a:solidFill>
                <a:latin typeface="Corbel"/>
                <a:cs typeface="Corbel"/>
              </a:rPr>
              <a:t>sur</a:t>
            </a:r>
            <a:r>
              <a:rPr lang="en-US" sz="3400" b="1" dirty="0" smtClean="0">
                <a:solidFill>
                  <a:prstClr val="black"/>
                </a:solidFill>
                <a:latin typeface="Corbel"/>
                <a:cs typeface="Corbel"/>
              </a:rPr>
              <a:t> le </a:t>
            </a:r>
            <a:r>
              <a:rPr lang="en-US" sz="3400" b="1" dirty="0" err="1" smtClean="0">
                <a:solidFill>
                  <a:prstClr val="black"/>
                </a:solidFill>
                <a:latin typeface="Corbel"/>
                <a:cs typeface="Corbel"/>
              </a:rPr>
              <a:t>fon</a:t>
            </a:r>
            <a:r>
              <a:rPr lang="en-US" sz="4000" b="1" dirty="0" err="1" smtClean="0">
                <a:solidFill>
                  <a:prstClr val="black"/>
                </a:solidFill>
                <a:latin typeface="Corbel"/>
                <a:cs typeface="Corbel"/>
              </a:rPr>
              <a:t>ds</a:t>
            </a:r>
            <a:r>
              <a:rPr lang="en-US" sz="4000" b="1" dirty="0" smtClean="0">
                <a:solidFill>
                  <a:prstClr val="black"/>
                </a:solidFill>
                <a:latin typeface="Corbel"/>
                <a:cs typeface="Corbel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orbel"/>
                <a:cs typeface="Corbel"/>
              </a:rPr>
              <a:t>Vert</a:t>
            </a:r>
            <a:r>
              <a:rPr lang="en-US" sz="4000" b="1" dirty="0">
                <a:solidFill>
                  <a:prstClr val="black"/>
                </a:solidFill>
                <a:latin typeface="Corbel"/>
                <a:cs typeface="Corbel"/>
              </a:rPr>
              <a:t> pour le </a:t>
            </a:r>
            <a:r>
              <a:rPr lang="en-US" sz="4000" b="1" dirty="0" err="1" smtClean="0">
                <a:solidFill>
                  <a:prstClr val="black"/>
                </a:solidFill>
                <a:latin typeface="Corbel"/>
                <a:cs typeface="Corbel"/>
              </a:rPr>
              <a:t>Climat</a:t>
            </a:r>
            <a:endParaRPr lang="en-US" sz="4000" b="1" dirty="0" smtClean="0">
              <a:solidFill>
                <a:prstClr val="black"/>
              </a:solidFill>
              <a:latin typeface="Corbel"/>
              <a:cs typeface="Corbel"/>
            </a:endParaRPr>
          </a:p>
          <a:p>
            <a:pPr>
              <a:lnSpc>
                <a:spcPct val="90000"/>
              </a:lnSpc>
            </a:pPr>
            <a:r>
              <a:rPr lang="en-US" sz="4000" b="1" dirty="0" smtClean="0">
                <a:solidFill>
                  <a:prstClr val="black"/>
                </a:solidFill>
                <a:latin typeface="Corbel"/>
                <a:cs typeface="Corbel"/>
              </a:rPr>
              <a:t>Lassina Coulibaly</a:t>
            </a:r>
          </a:p>
          <a:p>
            <a:pPr>
              <a:lnSpc>
                <a:spcPct val="90000"/>
              </a:lnSpc>
            </a:pPr>
            <a:r>
              <a:rPr lang="en-US" sz="4000" b="1" dirty="0" smtClean="0">
                <a:solidFill>
                  <a:prstClr val="black"/>
                </a:solidFill>
                <a:latin typeface="Corbel"/>
                <a:cs typeface="Corbel"/>
              </a:rPr>
              <a:t>AEDD</a:t>
            </a:r>
            <a:endParaRPr lang="en-US" sz="4000" b="1" dirty="0">
              <a:solidFill>
                <a:prstClr val="black"/>
              </a:solidFill>
              <a:latin typeface="Corbel"/>
              <a:cs typeface="Corbel"/>
            </a:endParaRPr>
          </a:p>
          <a:p>
            <a:pPr>
              <a:lnSpc>
                <a:spcPct val="90000"/>
              </a:lnSpc>
            </a:pPr>
            <a:r>
              <a:rPr lang="en-US" sz="4000" b="1" dirty="0" err="1" smtClean="0">
                <a:solidFill>
                  <a:prstClr val="black"/>
                </a:solidFill>
                <a:latin typeface="Corbel"/>
                <a:cs typeface="Corbel"/>
              </a:rPr>
              <a:t>Maison</a:t>
            </a:r>
            <a:r>
              <a:rPr lang="en-US" sz="4000" b="1" dirty="0" smtClean="0">
                <a:solidFill>
                  <a:prstClr val="black"/>
                </a:solidFill>
                <a:latin typeface="Corbel"/>
                <a:cs typeface="Corbel"/>
              </a:rPr>
              <a:t> du </a:t>
            </a:r>
            <a:r>
              <a:rPr lang="en-US" sz="4000" b="1" dirty="0" err="1" smtClean="0">
                <a:solidFill>
                  <a:prstClr val="black"/>
                </a:solidFill>
                <a:latin typeface="Corbel"/>
                <a:cs typeface="Corbel"/>
              </a:rPr>
              <a:t>Partenariat</a:t>
            </a:r>
            <a:r>
              <a:rPr lang="en-US" sz="4000" b="1" dirty="0" smtClean="0">
                <a:solidFill>
                  <a:prstClr val="black"/>
                </a:solidFill>
                <a:latin typeface="Corbel"/>
                <a:cs typeface="Corbel"/>
              </a:rPr>
              <a:t> 9 </a:t>
            </a:r>
            <a:r>
              <a:rPr lang="en-US" sz="4000" b="1" dirty="0" err="1" smtClean="0">
                <a:solidFill>
                  <a:prstClr val="black"/>
                </a:solidFill>
                <a:latin typeface="Corbel"/>
                <a:cs typeface="Corbel"/>
              </a:rPr>
              <a:t>Octobre</a:t>
            </a:r>
            <a:r>
              <a:rPr lang="en-US" sz="4000" b="1" dirty="0" smtClean="0">
                <a:solidFill>
                  <a:prstClr val="black"/>
                </a:solidFill>
                <a:latin typeface="Corbel"/>
                <a:cs typeface="Corbel"/>
              </a:rPr>
              <a:t> 2015</a:t>
            </a:r>
            <a:endParaRPr lang="en-US" sz="3600" dirty="0">
              <a:solidFill>
                <a:prstClr val="black"/>
              </a:solidFill>
              <a:latin typeface="Corbel"/>
              <a:cs typeface="Corbel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835949" y="4282426"/>
            <a:ext cx="8129612" cy="160374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80000"/>
              </a:lnSpc>
              <a:buNone/>
            </a:pPr>
            <a:endParaRPr lang="en-US" sz="2800" b="1" dirty="0" err="1">
              <a:solidFill>
                <a:srgbClr val="246B52"/>
              </a:solidFill>
              <a:latin typeface="Corbel"/>
              <a:ea typeface="Corbel"/>
              <a:cs typeface="Corbel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3365231" y="2364926"/>
            <a:ext cx="7126608" cy="4025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endParaRPr lang="en-US" sz="2000" dirty="0">
              <a:solidFill>
                <a:prstClr val="black"/>
              </a:solidFill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139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4049" y="519889"/>
            <a:ext cx="6778191" cy="1143000"/>
          </a:xfrm>
        </p:spPr>
        <p:txBody>
          <a:bodyPr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3600" b="1" dirty="0"/>
              <a:t>Portée des  </a:t>
            </a:r>
            <a:br>
              <a:rPr lang="en-US" sz="3600" b="1" dirty="0"/>
            </a:br>
            <a:r>
              <a:rPr lang="en-US" sz="3600" b="1" dirty="0"/>
              <a:t>activités de préparation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1316742255"/>
              </p:ext>
            </p:extLst>
          </p:nvPr>
        </p:nvGraphicFramePr>
        <p:xfrm>
          <a:off x="1721663" y="1927636"/>
          <a:ext cx="5997656" cy="3987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219423" y="3855295"/>
            <a:ext cx="293203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rbel"/>
              </a:rPr>
              <a:t>* Le </a:t>
            </a:r>
            <a:r>
              <a:rPr lang="en-US" b="1" dirty="0" err="1">
                <a:latin typeface="Corbel"/>
              </a:rPr>
              <a:t>programme</a:t>
            </a:r>
            <a:r>
              <a:rPr lang="en-US" b="1" dirty="0">
                <a:latin typeface="Corbel"/>
              </a:rPr>
              <a:t> de préparation aide les pays </a:t>
            </a:r>
            <a:r>
              <a:rPr lang="en-US" b="1" dirty="0" err="1">
                <a:latin typeface="Corbel"/>
              </a:rPr>
              <a:t>à</a:t>
            </a:r>
            <a:r>
              <a:rPr lang="en-US" b="1" dirty="0">
                <a:latin typeface="Corbel"/>
              </a:rPr>
              <a:t> identifier les </a:t>
            </a:r>
            <a:r>
              <a:rPr lang="en-US" b="1" dirty="0" err="1">
                <a:latin typeface="Corbel"/>
              </a:rPr>
              <a:t>priorités</a:t>
            </a:r>
            <a:r>
              <a:rPr lang="en-US" b="1" dirty="0">
                <a:latin typeface="Corbel"/>
              </a:rPr>
              <a:t> </a:t>
            </a:r>
            <a:r>
              <a:rPr lang="en-US" b="1" dirty="0" err="1">
                <a:latin typeface="Corbel"/>
              </a:rPr>
              <a:t>d'investissement</a:t>
            </a:r>
            <a:r>
              <a:rPr lang="en-US" b="1" dirty="0">
                <a:latin typeface="Corbel"/>
              </a:rPr>
              <a:t> stratégiques et </a:t>
            </a:r>
            <a:r>
              <a:rPr lang="en-US" b="1" dirty="0" err="1">
                <a:latin typeface="Corbel"/>
              </a:rPr>
              <a:t>préparer</a:t>
            </a:r>
            <a:r>
              <a:rPr lang="en-US" b="1" dirty="0">
                <a:latin typeface="Corbel"/>
              </a:rPr>
              <a:t> </a:t>
            </a:r>
            <a:r>
              <a:rPr lang="en-US" b="1" dirty="0" err="1">
                <a:latin typeface="Corbel"/>
              </a:rPr>
              <a:t>ou</a:t>
            </a:r>
            <a:r>
              <a:rPr lang="en-US" b="1" dirty="0">
                <a:latin typeface="Corbel"/>
              </a:rPr>
              <a:t> </a:t>
            </a:r>
            <a:r>
              <a:rPr lang="en-US" b="1" dirty="0" err="1">
                <a:latin typeface="Corbel"/>
              </a:rPr>
              <a:t>renforcer</a:t>
            </a:r>
            <a:r>
              <a:rPr lang="en-US" b="1" dirty="0">
                <a:latin typeface="Corbel"/>
              </a:rPr>
              <a:t> les </a:t>
            </a:r>
            <a:r>
              <a:rPr lang="en-US" b="1" dirty="0" err="1">
                <a:latin typeface="Corbel"/>
              </a:rPr>
              <a:t>stratégies</a:t>
            </a:r>
            <a:r>
              <a:rPr lang="en-US" b="1" dirty="0">
                <a:latin typeface="Corbel"/>
              </a:rPr>
              <a:t> de développement </a:t>
            </a:r>
            <a:r>
              <a:rPr lang="en-US" b="1" dirty="0" err="1">
                <a:latin typeface="Corbel"/>
              </a:rPr>
              <a:t>à</a:t>
            </a:r>
            <a:r>
              <a:rPr lang="en-US" b="1" dirty="0">
                <a:latin typeface="Corbel"/>
              </a:rPr>
              <a:t> </a:t>
            </a:r>
            <a:r>
              <a:rPr lang="en-US" b="1" dirty="0" err="1">
                <a:latin typeface="Corbel"/>
              </a:rPr>
              <a:t>faibles</a:t>
            </a:r>
            <a:r>
              <a:rPr lang="en-US" b="1" dirty="0">
                <a:latin typeface="Corbel"/>
              </a:rPr>
              <a:t> </a:t>
            </a:r>
            <a:r>
              <a:rPr lang="en-US" b="1" dirty="0" err="1">
                <a:latin typeface="Corbel"/>
              </a:rPr>
              <a:t>émissions</a:t>
            </a:r>
            <a:r>
              <a:rPr lang="en-US" b="1" dirty="0">
                <a:latin typeface="Corbel"/>
              </a:rPr>
              <a:t> </a:t>
            </a:r>
            <a:r>
              <a:rPr lang="en-US" b="1" dirty="0" err="1">
                <a:latin typeface="Corbel"/>
              </a:rPr>
              <a:t>ou</a:t>
            </a:r>
            <a:r>
              <a:rPr lang="en-US" b="1" dirty="0">
                <a:latin typeface="Corbel"/>
              </a:rPr>
              <a:t> des plans, NAMAs, PAN et les PANAs.</a:t>
            </a:r>
          </a:p>
        </p:txBody>
      </p:sp>
    </p:spTree>
    <p:extLst>
      <p:ext uri="{BB962C8B-B14F-4D97-AF65-F5344CB8AC3E}">
        <p14:creationId xmlns:p14="http://schemas.microsoft.com/office/powerpoint/2010/main" xmlns="" val="80471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CF Banner 12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1919706"/>
            <a:ext cx="9152128" cy="6061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83745" y="510199"/>
            <a:ext cx="70411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4000" b="1" dirty="0">
                <a:solidFill>
                  <a:prstClr val="black"/>
                </a:solidFill>
                <a:latin typeface="Corbel"/>
                <a:cs typeface="Corbel"/>
              </a:rPr>
              <a:t>2. De </a:t>
            </a:r>
            <a:r>
              <a:rPr lang="en-US" sz="4000" b="1" dirty="0" err="1">
                <a:solidFill>
                  <a:prstClr val="black"/>
                </a:solidFill>
                <a:latin typeface="Corbel"/>
                <a:cs typeface="Corbel"/>
              </a:rPr>
              <a:t>l’a</a:t>
            </a:r>
            <a:r>
              <a:rPr lang="en-US" sz="4000" b="1" dirty="0" err="1"/>
              <a:t>ccréditation</a:t>
            </a:r>
            <a:endParaRPr lang="en-US" sz="4000" b="1" dirty="0">
              <a:solidFill>
                <a:prstClr val="black"/>
              </a:solidFill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2938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627102" y="529181"/>
            <a:ext cx="6406281" cy="1143000"/>
          </a:xfrm>
        </p:spPr>
        <p:txBody>
          <a:bodyPr>
            <a:normAutofit fontScale="90000"/>
          </a:bodyPr>
          <a:lstStyle/>
          <a:p>
            <a:pPr algn="r">
              <a:lnSpc>
                <a:spcPct val="90000"/>
              </a:lnSpc>
            </a:pPr>
            <a:r>
              <a:rPr lang="en-GB" b="1" dirty="0"/>
              <a:t>Qui </a:t>
            </a:r>
            <a:r>
              <a:rPr lang="en-GB" b="1" dirty="0" err="1" smtClean="0"/>
              <a:t>peuvent</a:t>
            </a:r>
            <a:r>
              <a:rPr lang="en-GB" b="1" dirty="0" smtClean="0"/>
              <a:t> </a:t>
            </a:r>
            <a:r>
              <a:rPr lang="en-GB" b="1" dirty="0"/>
              <a:t>demander une accréditation</a:t>
            </a:r>
            <a:r>
              <a:rPr lang="en-GB" b="1" dirty="0" smtClean="0"/>
              <a:t>?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417" y="1646636"/>
            <a:ext cx="11076709" cy="4060635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24634F"/>
                </a:solidFill>
              </a:rPr>
              <a:t>Toutes les </a:t>
            </a:r>
            <a:r>
              <a:rPr lang="en-US" b="1" dirty="0" err="1" smtClean="0">
                <a:solidFill>
                  <a:srgbClr val="24634F"/>
                </a:solidFill>
              </a:rPr>
              <a:t>entités</a:t>
            </a:r>
            <a:r>
              <a:rPr lang="en-US" dirty="0" smtClean="0">
                <a:latin typeface="Corbel"/>
              </a:rPr>
              <a:t> (</a:t>
            </a:r>
            <a:r>
              <a:rPr lang="en-US" dirty="0" err="1" smtClean="0"/>
              <a:t>internationales</a:t>
            </a:r>
            <a:r>
              <a:rPr lang="en-US" dirty="0"/>
              <a:t>, </a:t>
            </a:r>
            <a:r>
              <a:rPr lang="en-US" dirty="0" err="1"/>
              <a:t>régionales</a:t>
            </a:r>
            <a:r>
              <a:rPr lang="en-US" dirty="0"/>
              <a:t>, nationales et </a:t>
            </a:r>
            <a:r>
              <a:rPr lang="en-US" dirty="0" err="1" smtClean="0"/>
              <a:t>infranationales</a:t>
            </a:r>
            <a:r>
              <a:rPr lang="en-US" dirty="0" smtClean="0"/>
              <a:t>) </a:t>
            </a:r>
            <a:r>
              <a:rPr lang="en-US" dirty="0" err="1" smtClean="0"/>
              <a:t>publiques</a:t>
            </a:r>
            <a:r>
              <a:rPr lang="en-US" dirty="0" smtClean="0"/>
              <a:t> </a:t>
            </a:r>
            <a:r>
              <a:rPr lang="en-US" dirty="0"/>
              <a:t>et </a:t>
            </a:r>
            <a:r>
              <a:rPr lang="en-US" dirty="0" err="1" smtClean="0"/>
              <a:t>privées</a:t>
            </a:r>
            <a:r>
              <a:rPr lang="en-US" dirty="0"/>
              <a:t>, </a:t>
            </a:r>
            <a:r>
              <a:rPr lang="en-US" dirty="0" err="1"/>
              <a:t>peuvent</a:t>
            </a:r>
            <a:r>
              <a:rPr lang="en-US" dirty="0"/>
              <a:t> demander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accréditation</a:t>
            </a:r>
            <a:r>
              <a:rPr lang="en-US" dirty="0"/>
              <a:t> par </a:t>
            </a:r>
            <a:r>
              <a:rPr lang="en-US" dirty="0" err="1"/>
              <a:t>l'un</a:t>
            </a:r>
            <a:r>
              <a:rPr lang="en-US" dirty="0"/>
              <a:t> des </a:t>
            </a:r>
            <a:r>
              <a:rPr lang="en-US" dirty="0" err="1"/>
              <a:t>deux</a:t>
            </a:r>
            <a:r>
              <a:rPr lang="en-US" dirty="0"/>
              <a:t> modes </a:t>
            </a:r>
            <a:r>
              <a:rPr lang="en-US" dirty="0" err="1"/>
              <a:t>d'accès</a:t>
            </a:r>
            <a:r>
              <a:rPr lang="en-US" dirty="0"/>
              <a:t>:</a:t>
            </a:r>
          </a:p>
          <a:p>
            <a:r>
              <a:rPr lang="en-US" b="1" dirty="0" smtClean="0">
                <a:solidFill>
                  <a:srgbClr val="24634F"/>
                </a:solidFill>
                <a:latin typeface="Corbel"/>
              </a:rPr>
              <a:t>Access Direct</a:t>
            </a:r>
            <a:r>
              <a:rPr lang="en-US" dirty="0" smtClean="0">
                <a:solidFill>
                  <a:srgbClr val="24634F"/>
                </a:solidFill>
                <a:latin typeface="Corbel"/>
              </a:rPr>
              <a:t>: </a:t>
            </a:r>
            <a:r>
              <a:rPr lang="en-US" dirty="0" smtClean="0">
                <a:solidFill>
                  <a:srgbClr val="000000"/>
                </a:solidFill>
              </a:rPr>
              <a:t>pour les </a:t>
            </a:r>
            <a:r>
              <a:rPr lang="en-US" dirty="0" err="1" smtClean="0">
                <a:solidFill>
                  <a:srgbClr val="000000"/>
                </a:solidFill>
              </a:rPr>
              <a:t>entités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/>
              <a:t>régionales</a:t>
            </a:r>
            <a:r>
              <a:rPr lang="en-US" dirty="0"/>
              <a:t>, </a:t>
            </a:r>
            <a:r>
              <a:rPr lang="en-US" dirty="0" err="1"/>
              <a:t>nationales</a:t>
            </a:r>
            <a:r>
              <a:rPr lang="en-US" dirty="0"/>
              <a:t> et </a:t>
            </a:r>
            <a:r>
              <a:rPr lang="en-US" dirty="0" err="1" smtClean="0"/>
              <a:t>infranationales</a:t>
            </a:r>
            <a:endParaRPr lang="en-US" dirty="0" smtClean="0">
              <a:latin typeface="Corbel"/>
            </a:endParaRPr>
          </a:p>
          <a:p>
            <a:pPr lvl="1"/>
            <a:r>
              <a:rPr lang="en-US" sz="2400" dirty="0">
                <a:latin typeface="Corbel"/>
              </a:rPr>
              <a:t>La nomination de </a:t>
            </a:r>
            <a:r>
              <a:rPr lang="en-US" sz="2400" dirty="0" err="1">
                <a:latin typeface="Corbel"/>
              </a:rPr>
              <a:t>l’AND</a:t>
            </a:r>
            <a:r>
              <a:rPr lang="en-US" sz="2400" dirty="0">
                <a:latin typeface="Corbel"/>
              </a:rPr>
              <a:t>/PF </a:t>
            </a:r>
            <a:r>
              <a:rPr lang="en-US" sz="2400" dirty="0" err="1">
                <a:latin typeface="Corbel"/>
              </a:rPr>
              <a:t>est</a:t>
            </a:r>
            <a:r>
              <a:rPr lang="en-US" sz="2400" dirty="0">
                <a:latin typeface="Corbel"/>
              </a:rPr>
              <a:t> </a:t>
            </a:r>
            <a:r>
              <a:rPr lang="en-US" sz="2400" dirty="0" err="1">
                <a:latin typeface="Corbel"/>
              </a:rPr>
              <a:t>requise</a:t>
            </a:r>
            <a:r>
              <a:rPr lang="en-US" sz="2400" dirty="0">
                <a:latin typeface="Corbel"/>
              </a:rPr>
              <a:t> </a:t>
            </a:r>
          </a:p>
          <a:p>
            <a:pPr lvl="1"/>
            <a:r>
              <a:rPr lang="en-US" sz="2400" dirty="0">
                <a:latin typeface="Corbel"/>
              </a:rPr>
              <a:t>Les </a:t>
            </a:r>
            <a:r>
              <a:rPr lang="en-US" sz="2400" dirty="0" err="1">
                <a:latin typeface="Corbel"/>
              </a:rPr>
              <a:t>entités</a:t>
            </a:r>
            <a:r>
              <a:rPr lang="en-US" sz="2400" dirty="0">
                <a:latin typeface="Corbel"/>
              </a:rPr>
              <a:t> </a:t>
            </a:r>
            <a:r>
              <a:rPr lang="en-US" sz="2400" dirty="0" err="1">
                <a:latin typeface="Corbel"/>
              </a:rPr>
              <a:t>pourraient</a:t>
            </a:r>
            <a:r>
              <a:rPr lang="en-US" sz="2400" dirty="0">
                <a:latin typeface="Corbel"/>
              </a:rPr>
              <a:t> </a:t>
            </a:r>
            <a:r>
              <a:rPr lang="en-US" sz="2400" dirty="0" err="1">
                <a:latin typeface="Corbel"/>
              </a:rPr>
              <a:t>être</a:t>
            </a:r>
            <a:r>
              <a:rPr lang="en-US" sz="2400" dirty="0">
                <a:latin typeface="Corbel"/>
              </a:rPr>
              <a:t> </a:t>
            </a:r>
            <a:r>
              <a:rPr lang="en-US" sz="2400" dirty="0" err="1">
                <a:latin typeface="Corbel"/>
              </a:rPr>
              <a:t>admissibles</a:t>
            </a:r>
            <a:r>
              <a:rPr lang="en-US" sz="2400" dirty="0">
                <a:latin typeface="Corbel"/>
              </a:rPr>
              <a:t> </a:t>
            </a:r>
            <a:r>
              <a:rPr lang="en-US" sz="2400" dirty="0" err="1">
                <a:latin typeface="Corbel"/>
              </a:rPr>
              <a:t>à</a:t>
            </a:r>
            <a:r>
              <a:rPr lang="en-US" sz="2400" dirty="0">
                <a:latin typeface="Corbel"/>
              </a:rPr>
              <a:t> </a:t>
            </a:r>
            <a:r>
              <a:rPr lang="en-US" sz="2400" dirty="0" err="1">
                <a:latin typeface="Corbel"/>
              </a:rPr>
              <a:t>recevoir</a:t>
            </a:r>
            <a:r>
              <a:rPr lang="en-US" sz="2400" dirty="0">
                <a:latin typeface="Corbel"/>
              </a:rPr>
              <a:t> le </a:t>
            </a:r>
            <a:r>
              <a:rPr lang="en-US" sz="2400" dirty="0" err="1">
                <a:latin typeface="Corbel"/>
              </a:rPr>
              <a:t>soutien</a:t>
            </a:r>
            <a:r>
              <a:rPr lang="en-US" sz="2400" dirty="0">
                <a:latin typeface="Corbel"/>
              </a:rPr>
              <a:t> </a:t>
            </a:r>
            <a:r>
              <a:rPr lang="en-US" sz="2400" dirty="0" err="1">
                <a:latin typeface="Corbel"/>
              </a:rPr>
              <a:t>préparatoire</a:t>
            </a:r>
            <a:r>
              <a:rPr lang="en-US" sz="2400" dirty="0">
                <a:latin typeface="Corbel"/>
              </a:rPr>
              <a:t> </a:t>
            </a:r>
            <a:r>
              <a:rPr lang="en-US" sz="2400" dirty="0" err="1">
                <a:latin typeface="Corbel"/>
              </a:rPr>
              <a:t>sur</a:t>
            </a:r>
            <a:r>
              <a:rPr lang="en-US" sz="2400" dirty="0">
                <a:latin typeface="Corbel"/>
              </a:rPr>
              <a:t> </a:t>
            </a:r>
            <a:r>
              <a:rPr lang="en-US" sz="2400" dirty="0" err="1">
                <a:latin typeface="Corbel"/>
              </a:rPr>
              <a:t>l'accréditation</a:t>
            </a:r>
            <a:endParaRPr lang="en-US" sz="2400" dirty="0">
              <a:latin typeface="Corbel"/>
            </a:endParaRPr>
          </a:p>
          <a:p>
            <a:r>
              <a:rPr lang="en-US" b="1" dirty="0" err="1" smtClean="0">
                <a:solidFill>
                  <a:srgbClr val="24634F"/>
                </a:solidFill>
              </a:rPr>
              <a:t>Accès</a:t>
            </a:r>
            <a:r>
              <a:rPr lang="en-US" b="1" dirty="0" smtClean="0">
                <a:solidFill>
                  <a:srgbClr val="24634F"/>
                </a:solidFill>
              </a:rPr>
              <a:t> international </a:t>
            </a:r>
            <a:r>
              <a:rPr lang="en-US" dirty="0" smtClean="0">
                <a:solidFill>
                  <a:srgbClr val="24634F"/>
                </a:solidFill>
                <a:latin typeface="Corbel"/>
              </a:rPr>
              <a:t>: </a:t>
            </a:r>
            <a:r>
              <a:rPr lang="en-US" dirty="0">
                <a:solidFill>
                  <a:srgbClr val="000000"/>
                </a:solidFill>
              </a:rPr>
              <a:t>pour les </a:t>
            </a:r>
            <a:r>
              <a:rPr lang="en-US" dirty="0" err="1">
                <a:solidFill>
                  <a:srgbClr val="000000"/>
                </a:solidFill>
              </a:rPr>
              <a:t>entités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internationales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dont</a:t>
            </a:r>
            <a:r>
              <a:rPr lang="en-US" dirty="0" smtClean="0">
                <a:solidFill>
                  <a:srgbClr val="000000"/>
                </a:solidFill>
              </a:rPr>
              <a:t> les </a:t>
            </a:r>
            <a:r>
              <a:rPr lang="en-US" dirty="0" err="1" smtClean="0">
                <a:solidFill>
                  <a:srgbClr val="000000"/>
                </a:solidFill>
              </a:rPr>
              <a:t>agences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Onusiennes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/>
              <a:t>des </a:t>
            </a:r>
            <a:r>
              <a:rPr lang="en-US" dirty="0" err="1" smtClean="0"/>
              <a:t>Banques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smtClean="0"/>
              <a:t>développement </a:t>
            </a:r>
            <a:r>
              <a:rPr lang="en-US" dirty="0" err="1" smtClean="0"/>
              <a:t>Multilatérales</a:t>
            </a:r>
            <a:r>
              <a:rPr lang="en-US" dirty="0" smtClean="0">
                <a:latin typeface="Corbel"/>
              </a:rPr>
              <a:t>, les </a:t>
            </a:r>
            <a:r>
              <a:rPr lang="en-US" dirty="0" smtClean="0"/>
              <a:t>institutions </a:t>
            </a:r>
            <a:r>
              <a:rPr lang="en-US" dirty="0" err="1"/>
              <a:t>financières</a:t>
            </a:r>
            <a:r>
              <a:rPr lang="en-US" dirty="0"/>
              <a:t> </a:t>
            </a:r>
            <a:r>
              <a:rPr lang="en-US" dirty="0" err="1"/>
              <a:t>internationales</a:t>
            </a:r>
            <a:r>
              <a:rPr lang="en-US" dirty="0"/>
              <a:t> et les institutions </a:t>
            </a:r>
            <a:r>
              <a:rPr lang="en-US" dirty="0" err="1"/>
              <a:t>régionales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6326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9534" y="165055"/>
            <a:ext cx="6476439" cy="1143000"/>
          </a:xfrm>
        </p:spPr>
        <p:txBody>
          <a:bodyPr>
            <a:noAutofit/>
          </a:bodyPr>
          <a:lstStyle/>
          <a:p>
            <a:pPr algn="r"/>
            <a:r>
              <a:rPr lang="en-US" sz="4000" b="1" dirty="0"/>
              <a:t>Conditions d’</a:t>
            </a:r>
            <a:r>
              <a:rPr lang="en-GB" sz="4000" b="1" dirty="0"/>
              <a:t>accréditation</a:t>
            </a:r>
            <a:r>
              <a:rPr lang="en-US" sz="4000" b="1" dirty="0"/>
              <a:t>:</a:t>
            </a:r>
            <a:br>
              <a:rPr lang="en-US" sz="4000" b="1" dirty="0"/>
            </a:br>
            <a:r>
              <a:rPr lang="en-US" sz="4000" b="1" dirty="0" err="1"/>
              <a:t>critères</a:t>
            </a:r>
            <a:r>
              <a:rPr lang="en-US" sz="4000" b="1" dirty="0"/>
              <a:t> </a:t>
            </a:r>
            <a:r>
              <a:rPr lang="en-US" sz="4000" b="1" dirty="0" err="1"/>
              <a:t>fiduciaires</a:t>
            </a:r>
            <a:r>
              <a:rPr lang="en-US" sz="4000" b="1" dirty="0"/>
              <a:t> et SES*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958224" y="1954386"/>
            <a:ext cx="3535732" cy="1680852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58230" y="4005182"/>
            <a:ext cx="3535727" cy="2472002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034429" y="4387091"/>
            <a:ext cx="3383327" cy="4138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67478" y="4420161"/>
            <a:ext cx="2241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alibri Light" panose="020F0302020204030204" pitchFamily="34" charset="0"/>
              </a:rPr>
              <a:t>Gestion</a:t>
            </a:r>
            <a:r>
              <a:rPr lang="en-US" dirty="0">
                <a:latin typeface="Calibri Light" panose="020F0302020204030204" pitchFamily="34" charset="0"/>
              </a:rPr>
              <a:t> de project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034428" y="4905129"/>
            <a:ext cx="3383327" cy="74278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/>
              <a:cs typeface="Corbe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7479" y="4958908"/>
            <a:ext cx="3267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D0D0D"/>
                </a:solidFill>
                <a:latin typeface="Calibri"/>
                <a:cs typeface="Calibri"/>
              </a:rPr>
              <a:t>Subvention/ </a:t>
            </a:r>
            <a:r>
              <a:rPr lang="en-US" dirty="0" err="1">
                <a:solidFill>
                  <a:srgbClr val="0D0D0D"/>
                </a:solidFill>
                <a:latin typeface="Calibri"/>
                <a:cs typeface="Calibri"/>
              </a:rPr>
              <a:t>mécanismes</a:t>
            </a:r>
            <a:r>
              <a:rPr lang="en-US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Calibri"/>
                <a:cs typeface="Calibri"/>
              </a:rPr>
              <a:t>d'affectation</a:t>
            </a:r>
            <a:r>
              <a:rPr lang="en-US" dirty="0">
                <a:solidFill>
                  <a:srgbClr val="0D0D0D"/>
                </a:solidFill>
                <a:latin typeface="Calibri"/>
                <a:cs typeface="Calibri"/>
              </a:rPr>
              <a:t> des </a:t>
            </a:r>
            <a:r>
              <a:rPr lang="en-US" dirty="0" err="1">
                <a:solidFill>
                  <a:srgbClr val="0D0D0D"/>
                </a:solidFill>
                <a:latin typeface="Calibri"/>
                <a:cs typeface="Calibri"/>
              </a:rPr>
              <a:t>fonds</a:t>
            </a:r>
            <a:r>
              <a:rPr lang="en-US" dirty="0">
                <a:solidFill>
                  <a:srgbClr val="0D0D0D"/>
                </a:solidFill>
                <a:latin typeface="Calibri"/>
                <a:cs typeface="Calibri"/>
              </a:rPr>
              <a:t>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034429" y="5768282"/>
            <a:ext cx="3383327" cy="4138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033459" y="2233908"/>
            <a:ext cx="3384294" cy="125445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/>
              <a:cs typeface="Corbe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67478" y="1783819"/>
            <a:ext cx="28094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rbel"/>
                <a:cs typeface="Corbel"/>
              </a:rPr>
              <a:t>Critères </a:t>
            </a:r>
            <a:r>
              <a:rPr lang="en-US" b="1" dirty="0" err="1">
                <a:latin typeface="Corbel"/>
                <a:cs typeface="Corbel"/>
              </a:rPr>
              <a:t>fiduciaires</a:t>
            </a:r>
            <a:r>
              <a:rPr lang="en-US" b="1" dirty="0">
                <a:latin typeface="Corbel"/>
                <a:cs typeface="Corbel"/>
              </a:rPr>
              <a:t> de base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67479" y="3860943"/>
            <a:ext cx="326714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rbel"/>
                <a:cs typeface="Corbel"/>
              </a:rPr>
              <a:t>Critères </a:t>
            </a:r>
            <a:r>
              <a:rPr lang="en-US" b="1" dirty="0" err="1">
                <a:latin typeface="Corbel"/>
                <a:cs typeface="Corbel"/>
              </a:rPr>
              <a:t>fiduciaires</a:t>
            </a:r>
            <a:r>
              <a:rPr lang="en-US" b="1" dirty="0">
                <a:latin typeface="Corbel"/>
                <a:cs typeface="Corbel"/>
              </a:rPr>
              <a:t> </a:t>
            </a:r>
            <a:r>
              <a:rPr lang="en-US" b="1" dirty="0" err="1">
                <a:latin typeface="Corbel"/>
                <a:cs typeface="Corbel"/>
              </a:rPr>
              <a:t>spécialisés</a:t>
            </a:r>
            <a:r>
              <a:rPr lang="en-US" b="1" dirty="0">
                <a:latin typeface="Corbel"/>
                <a:cs typeface="Corbel"/>
              </a:rPr>
              <a:t> </a:t>
            </a:r>
            <a:r>
              <a:rPr lang="en-US" b="1" dirty="0" err="1">
                <a:latin typeface="Corbel"/>
                <a:cs typeface="Corbel"/>
              </a:rPr>
              <a:t>pertinents</a:t>
            </a:r>
            <a:endParaRPr lang="en-US" b="1" dirty="0">
              <a:latin typeface="Corbel"/>
              <a:cs typeface="Corbe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66511" y="2273523"/>
            <a:ext cx="33512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Calibri Light" panose="020F0302020204030204" pitchFamily="34" charset="0"/>
              </a:rPr>
              <a:t>Capacités</a:t>
            </a:r>
            <a:r>
              <a:rPr lang="en-US" dirty="0">
                <a:latin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</a:rPr>
              <a:t>administratives</a:t>
            </a:r>
            <a:r>
              <a:rPr lang="en-US" dirty="0">
                <a:latin typeface="Calibri Light" panose="020F0302020204030204" pitchFamily="34" charset="0"/>
              </a:rPr>
              <a:t> et </a:t>
            </a:r>
            <a:r>
              <a:rPr lang="en-US" dirty="0" err="1">
                <a:latin typeface="Calibri Light" panose="020F0302020204030204" pitchFamily="34" charset="0"/>
              </a:rPr>
              <a:t>financières</a:t>
            </a:r>
            <a:r>
              <a:rPr lang="en-US" dirty="0">
                <a:latin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</a:rPr>
              <a:t>clés</a:t>
            </a:r>
            <a:r>
              <a:rPr lang="en-US" dirty="0">
                <a:latin typeface="Calibri Light" panose="020F0302020204030204" pitchFamily="34" charset="0"/>
              </a:rPr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Responsabilité</a:t>
            </a:r>
            <a:r>
              <a:rPr lang="en-US" dirty="0"/>
              <a:t> et transparence</a:t>
            </a: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67478" y="5780884"/>
            <a:ext cx="3267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alibri"/>
                <a:cs typeface="Calibri"/>
              </a:rPr>
              <a:t>réaffectation</a:t>
            </a:r>
            <a:r>
              <a:rPr lang="en-US" dirty="0">
                <a:latin typeface="Calibri"/>
                <a:cs typeface="Calibri"/>
              </a:rPr>
              <a:t> des </a:t>
            </a:r>
            <a:r>
              <a:rPr lang="en-US" dirty="0" err="1">
                <a:solidFill>
                  <a:srgbClr val="0D0D0D"/>
                </a:solidFill>
                <a:latin typeface="Calibri"/>
                <a:cs typeface="Calibri"/>
              </a:rPr>
              <a:t>prêts</a:t>
            </a:r>
            <a:r>
              <a:rPr lang="en-US" dirty="0">
                <a:solidFill>
                  <a:srgbClr val="0D0D0D"/>
                </a:solidFill>
                <a:latin typeface="Calibri"/>
                <a:cs typeface="Calibri"/>
              </a:rPr>
              <a:t> et/</a:t>
            </a:r>
            <a:r>
              <a:rPr lang="en-US" dirty="0" err="1">
                <a:solidFill>
                  <a:srgbClr val="0D0D0D"/>
                </a:solidFill>
                <a:latin typeface="Calibri"/>
                <a:cs typeface="Calibri"/>
              </a:rPr>
              <a:t>ou</a:t>
            </a:r>
            <a:r>
              <a:rPr lang="en-US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mélange de </a:t>
            </a:r>
            <a:r>
              <a:rPr lang="en-US" dirty="0" err="1">
                <a:latin typeface="Calibri"/>
                <a:cs typeface="Calibri"/>
              </a:rPr>
              <a:t>prêts</a:t>
            </a:r>
            <a:endParaRPr lang="en-US" dirty="0">
              <a:solidFill>
                <a:srgbClr val="C0504D"/>
              </a:solidFill>
              <a:latin typeface="Calibri"/>
              <a:cs typeface="Calibri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845744" y="1954386"/>
            <a:ext cx="4390228" cy="4522798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38853" y="1308056"/>
            <a:ext cx="371002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Corbel"/>
                <a:cs typeface="Corbel"/>
              </a:rPr>
              <a:t>Sauvegardes</a:t>
            </a:r>
            <a:r>
              <a:rPr lang="en-US" b="1" dirty="0">
                <a:latin typeface="Corbel"/>
                <a:cs typeface="Corbel"/>
              </a:rPr>
              <a:t> </a:t>
            </a:r>
            <a:r>
              <a:rPr lang="en-US" b="1" dirty="0" err="1">
                <a:latin typeface="Corbel"/>
                <a:cs typeface="Corbel"/>
              </a:rPr>
              <a:t>Environnementales</a:t>
            </a:r>
            <a:r>
              <a:rPr lang="en-US" b="1" dirty="0">
                <a:latin typeface="Corbel"/>
                <a:cs typeface="Corbel"/>
              </a:rPr>
              <a:t> et </a:t>
            </a:r>
            <a:r>
              <a:rPr lang="en-US" b="1" dirty="0" err="1">
                <a:latin typeface="Corbel"/>
                <a:cs typeface="Corbel"/>
              </a:rPr>
              <a:t>Sociales</a:t>
            </a:r>
            <a:r>
              <a:rPr lang="en-US" b="1" dirty="0">
                <a:latin typeface="Corbel"/>
                <a:cs typeface="Corbel"/>
              </a:rPr>
              <a:t> (SES)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928875" y="2320492"/>
            <a:ext cx="4180860" cy="181775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45743" y="2233908"/>
            <a:ext cx="606223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Corbel"/>
                <a:cs typeface="Corbel"/>
              </a:rPr>
              <a:t>Système</a:t>
            </a:r>
            <a:r>
              <a:rPr lang="en-US" b="1" dirty="0">
                <a:latin typeface="Corbel"/>
                <a:cs typeface="Corbel"/>
              </a:rPr>
              <a:t> SGES au </a:t>
            </a:r>
            <a:r>
              <a:rPr lang="en-US" b="1" dirty="0" err="1">
                <a:latin typeface="Corbel"/>
                <a:cs typeface="Corbel"/>
              </a:rPr>
              <a:t>niveau</a:t>
            </a:r>
            <a:r>
              <a:rPr lang="en-US" b="1" dirty="0">
                <a:latin typeface="Corbel"/>
                <a:cs typeface="Corbel"/>
              </a:rPr>
              <a:t> </a:t>
            </a:r>
            <a:r>
              <a:rPr lang="en-US" b="1" dirty="0" err="1">
                <a:latin typeface="Corbel"/>
                <a:cs typeface="Corbel"/>
              </a:rPr>
              <a:t>institutionnel</a:t>
            </a:r>
            <a:r>
              <a:rPr lang="en-US" b="1" dirty="0">
                <a:latin typeface="Corbel"/>
                <a:cs typeface="Corbel"/>
              </a:rPr>
              <a:t>/</a:t>
            </a:r>
            <a:r>
              <a:rPr lang="en-US" b="1" dirty="0" err="1">
                <a:latin typeface="Corbel"/>
                <a:cs typeface="Corbel"/>
              </a:rPr>
              <a:t>politique</a:t>
            </a:r>
            <a:endParaRPr lang="en-US" b="1" dirty="0">
              <a:latin typeface="Corbel"/>
              <a:cs typeface="Corbel"/>
            </a:endParaRPr>
          </a:p>
          <a:p>
            <a:pPr marL="285750" indent="-285750">
              <a:buFont typeface="Wingdings" charset="2"/>
              <a:buChar char="ü"/>
            </a:pPr>
            <a:r>
              <a:rPr lang="en-US" dirty="0" err="1">
                <a:latin typeface="Corbel"/>
                <a:cs typeface="Corbel"/>
              </a:rPr>
              <a:t>Norme</a:t>
            </a:r>
            <a:r>
              <a:rPr lang="en-US" dirty="0">
                <a:latin typeface="Corbel"/>
                <a:cs typeface="Corbel"/>
              </a:rPr>
              <a:t> de Performance (NP) 1:  </a:t>
            </a:r>
          </a:p>
          <a:p>
            <a:r>
              <a:rPr lang="en-US" dirty="0" err="1">
                <a:latin typeface="Corbel"/>
                <a:cs typeface="Corbel"/>
              </a:rPr>
              <a:t>Évaluation</a:t>
            </a:r>
            <a:r>
              <a:rPr lang="en-US" dirty="0">
                <a:latin typeface="Corbel"/>
                <a:cs typeface="Corbel"/>
              </a:rPr>
              <a:t> et </a:t>
            </a:r>
            <a:r>
              <a:rPr lang="en-US" dirty="0" err="1">
                <a:latin typeface="Corbel"/>
                <a:cs typeface="Corbel"/>
              </a:rPr>
              <a:t>gestion</a:t>
            </a:r>
            <a:r>
              <a:rPr lang="en-US" dirty="0">
                <a:latin typeface="Corbel"/>
                <a:cs typeface="Corbel"/>
              </a:rPr>
              <a:t> des </a:t>
            </a:r>
            <a:r>
              <a:rPr lang="en-US" dirty="0" err="1">
                <a:latin typeface="Corbel"/>
                <a:cs typeface="Corbel"/>
              </a:rPr>
              <a:t>risques</a:t>
            </a:r>
            <a:r>
              <a:rPr lang="en-US" dirty="0">
                <a:latin typeface="Corbel"/>
                <a:cs typeface="Corbel"/>
              </a:rPr>
              <a:t>  et des impacts </a:t>
            </a:r>
            <a:r>
              <a:rPr lang="en-US" dirty="0" err="1">
                <a:latin typeface="Corbel"/>
                <a:cs typeface="Corbel"/>
              </a:rPr>
              <a:t>environnementaux</a:t>
            </a:r>
            <a:r>
              <a:rPr lang="en-US" dirty="0">
                <a:latin typeface="Corbel"/>
                <a:cs typeface="Corbel"/>
              </a:rPr>
              <a:t> et </a:t>
            </a:r>
            <a:r>
              <a:rPr lang="en-US" dirty="0" err="1">
                <a:latin typeface="Corbel"/>
                <a:cs typeface="Corbel"/>
              </a:rPr>
              <a:t>sociaux</a:t>
            </a:r>
            <a:r>
              <a:rPr lang="en-US" dirty="0">
                <a:latin typeface="Corbel"/>
                <a:cs typeface="Corbel"/>
              </a:rPr>
              <a:t> </a:t>
            </a:r>
            <a:r>
              <a:rPr lang="en-US" smtClean="0">
                <a:latin typeface="Corbel"/>
                <a:cs typeface="Corbel"/>
              </a:rPr>
              <a:t>pertinents</a:t>
            </a:r>
            <a:endParaRPr lang="en-US" dirty="0">
              <a:latin typeface="Corbel"/>
              <a:cs typeface="Corbel"/>
            </a:endParaRPr>
          </a:p>
          <a:p>
            <a:r>
              <a:rPr lang="en-US" sz="1600" b="1" dirty="0">
                <a:latin typeface="Corbel"/>
                <a:cs typeface="Corbel"/>
              </a:rPr>
              <a:t>Au </a:t>
            </a:r>
            <a:r>
              <a:rPr lang="en-US" sz="1600" b="1" dirty="0" err="1">
                <a:latin typeface="Corbel"/>
                <a:cs typeface="Corbel"/>
              </a:rPr>
              <a:t>niveau</a:t>
            </a:r>
            <a:r>
              <a:rPr lang="en-US" sz="1600" b="1" dirty="0">
                <a:latin typeface="Corbel"/>
                <a:cs typeface="Corbel"/>
              </a:rPr>
              <a:t> des </a:t>
            </a:r>
            <a:r>
              <a:rPr lang="en-US" sz="1600" b="1" dirty="0" err="1">
                <a:latin typeface="Corbel"/>
                <a:cs typeface="Corbel"/>
              </a:rPr>
              <a:t>projets</a:t>
            </a:r>
            <a:r>
              <a:rPr lang="en-US" sz="1600" b="1" dirty="0">
                <a:latin typeface="Corbel"/>
                <a:cs typeface="Corbel"/>
              </a:rPr>
              <a:t>:</a:t>
            </a:r>
          </a:p>
          <a:p>
            <a:pPr marL="173038" indent="-173038">
              <a:buFont typeface="Wingdings" charset="2"/>
              <a:buChar char="ü"/>
            </a:pPr>
            <a:r>
              <a:rPr lang="en-US" sz="1400" dirty="0">
                <a:latin typeface="Corbel"/>
                <a:cs typeface="Corbel"/>
              </a:rPr>
              <a:t>NP2:  Main-</a:t>
            </a:r>
            <a:r>
              <a:rPr lang="en-US" sz="1400" dirty="0" err="1">
                <a:latin typeface="Corbel"/>
                <a:cs typeface="Corbel"/>
              </a:rPr>
              <a:t>d’œuvre</a:t>
            </a:r>
            <a:r>
              <a:rPr lang="en-US" sz="1400" dirty="0">
                <a:latin typeface="Corbel"/>
                <a:cs typeface="Corbel"/>
              </a:rPr>
              <a:t> et conditions de travail</a:t>
            </a:r>
          </a:p>
          <a:p>
            <a:pPr marL="173038" indent="-173038">
              <a:buFont typeface="Wingdings" charset="2"/>
              <a:buChar char="ü"/>
            </a:pPr>
            <a:r>
              <a:rPr lang="en-US" sz="1400" dirty="0">
                <a:latin typeface="Corbel"/>
                <a:cs typeface="Corbel"/>
              </a:rPr>
              <a:t>NP3:  </a:t>
            </a:r>
            <a:r>
              <a:rPr lang="en-US" sz="1400" dirty="0" err="1">
                <a:latin typeface="Corbel"/>
                <a:cs typeface="Corbel"/>
              </a:rPr>
              <a:t>Utilisation</a:t>
            </a:r>
            <a:r>
              <a:rPr lang="en-US" sz="1400" dirty="0">
                <a:latin typeface="Corbel"/>
                <a:cs typeface="Corbel"/>
              </a:rPr>
              <a:t> </a:t>
            </a:r>
            <a:r>
              <a:rPr lang="en-US" sz="1400" dirty="0" err="1">
                <a:latin typeface="Corbel"/>
                <a:cs typeface="Corbel"/>
              </a:rPr>
              <a:t>rationnelle</a:t>
            </a:r>
            <a:r>
              <a:rPr lang="en-US" sz="1400" dirty="0">
                <a:latin typeface="Corbel"/>
                <a:cs typeface="Corbel"/>
              </a:rPr>
              <a:t> des </a:t>
            </a:r>
            <a:r>
              <a:rPr lang="en-US" sz="1400" dirty="0" err="1">
                <a:latin typeface="Corbel"/>
                <a:cs typeface="Corbel"/>
              </a:rPr>
              <a:t>ressources</a:t>
            </a:r>
            <a:r>
              <a:rPr lang="en-US" sz="1400" dirty="0">
                <a:latin typeface="Corbel"/>
                <a:cs typeface="Corbel"/>
              </a:rPr>
              <a:t> et </a:t>
            </a:r>
            <a:r>
              <a:rPr lang="en-US" sz="1400" dirty="0" err="1">
                <a:latin typeface="Corbel"/>
                <a:cs typeface="Corbel"/>
              </a:rPr>
              <a:t>prévention</a:t>
            </a:r>
            <a:r>
              <a:rPr lang="en-US" sz="1400" dirty="0">
                <a:latin typeface="Corbel"/>
                <a:cs typeface="Corbel"/>
              </a:rPr>
              <a:t> de la pollution</a:t>
            </a:r>
          </a:p>
          <a:p>
            <a:pPr marL="173038" indent="-173038">
              <a:buFont typeface="Wingdings" charset="2"/>
              <a:buChar char="ü"/>
            </a:pPr>
            <a:r>
              <a:rPr lang="en-US" sz="1400" dirty="0">
                <a:latin typeface="Corbel"/>
                <a:cs typeface="Corbel"/>
              </a:rPr>
              <a:t>NP4:  </a:t>
            </a:r>
            <a:r>
              <a:rPr lang="en-US" sz="1400" dirty="0" err="1">
                <a:latin typeface="Corbel"/>
                <a:cs typeface="Corbel"/>
              </a:rPr>
              <a:t>Sante</a:t>
            </a:r>
            <a:r>
              <a:rPr lang="en-US" sz="1400" dirty="0">
                <a:latin typeface="Corbel"/>
                <a:cs typeface="Corbel"/>
              </a:rPr>
              <a:t>́, </a:t>
            </a:r>
            <a:r>
              <a:rPr lang="en-US" sz="1400" dirty="0" err="1">
                <a:latin typeface="Corbel"/>
                <a:cs typeface="Corbel"/>
              </a:rPr>
              <a:t>sécurite</a:t>
            </a:r>
            <a:r>
              <a:rPr lang="en-US" sz="1400" dirty="0">
                <a:latin typeface="Corbel"/>
                <a:cs typeface="Corbel"/>
              </a:rPr>
              <a:t>́ et </a:t>
            </a:r>
            <a:r>
              <a:rPr lang="en-US" sz="1400" dirty="0" err="1">
                <a:latin typeface="Corbel"/>
                <a:cs typeface="Corbel"/>
              </a:rPr>
              <a:t>sûrete</a:t>
            </a:r>
            <a:r>
              <a:rPr lang="en-US" sz="1400" dirty="0">
                <a:latin typeface="Corbel"/>
                <a:cs typeface="Corbel"/>
              </a:rPr>
              <a:t>́ des </a:t>
            </a:r>
            <a:r>
              <a:rPr lang="en-US" sz="1400" dirty="0" err="1">
                <a:latin typeface="Corbel"/>
                <a:cs typeface="Corbel"/>
              </a:rPr>
              <a:t>communautés</a:t>
            </a:r>
            <a:endParaRPr lang="en-US" sz="1400" dirty="0">
              <a:latin typeface="Corbel"/>
              <a:cs typeface="Corbel"/>
            </a:endParaRPr>
          </a:p>
          <a:p>
            <a:pPr marL="173038" indent="-173038">
              <a:buFont typeface="Wingdings" charset="2"/>
              <a:buChar char="ü"/>
            </a:pPr>
            <a:r>
              <a:rPr lang="en-US" sz="1400" dirty="0">
                <a:latin typeface="Corbel"/>
                <a:cs typeface="Corbel"/>
              </a:rPr>
              <a:t>NP5:  Acquisition de </a:t>
            </a:r>
            <a:r>
              <a:rPr lang="en-US" sz="1400" dirty="0" err="1">
                <a:latin typeface="Corbel"/>
                <a:cs typeface="Corbel"/>
              </a:rPr>
              <a:t>terres</a:t>
            </a:r>
            <a:r>
              <a:rPr lang="en-US" sz="1400" dirty="0">
                <a:latin typeface="Corbel"/>
                <a:cs typeface="Corbel"/>
              </a:rPr>
              <a:t> et </a:t>
            </a:r>
            <a:r>
              <a:rPr lang="en-US" sz="1400" dirty="0" err="1">
                <a:latin typeface="Corbel"/>
                <a:cs typeface="Corbel"/>
              </a:rPr>
              <a:t>réinstallation</a:t>
            </a:r>
            <a:r>
              <a:rPr lang="en-US" sz="1400" dirty="0">
                <a:latin typeface="Corbel"/>
                <a:cs typeface="Corbel"/>
              </a:rPr>
              <a:t> </a:t>
            </a:r>
            <a:r>
              <a:rPr lang="en-US" sz="1400" dirty="0" err="1">
                <a:latin typeface="Corbel"/>
                <a:cs typeface="Corbel"/>
              </a:rPr>
              <a:t>involontaire</a:t>
            </a:r>
            <a:endParaRPr lang="en-US" sz="1400" dirty="0">
              <a:latin typeface="Corbel"/>
              <a:cs typeface="Corbel"/>
            </a:endParaRPr>
          </a:p>
          <a:p>
            <a:pPr marL="173038" indent="-173038">
              <a:buFont typeface="Wingdings" charset="2"/>
              <a:buChar char="ü"/>
            </a:pPr>
            <a:r>
              <a:rPr lang="en-US" sz="1400" dirty="0">
                <a:latin typeface="Corbel"/>
                <a:cs typeface="Corbel"/>
              </a:rPr>
              <a:t>NP6:  Conservation de la </a:t>
            </a:r>
            <a:r>
              <a:rPr lang="en-US" sz="1400" dirty="0" err="1">
                <a:latin typeface="Corbel"/>
                <a:cs typeface="Corbel"/>
              </a:rPr>
              <a:t>biodiversite</a:t>
            </a:r>
            <a:r>
              <a:rPr lang="en-US" sz="1400" dirty="0">
                <a:latin typeface="Corbel"/>
                <a:cs typeface="Corbel"/>
              </a:rPr>
              <a:t>́ et </a:t>
            </a:r>
            <a:r>
              <a:rPr lang="en-US" sz="1400" dirty="0" err="1">
                <a:latin typeface="Corbel"/>
                <a:cs typeface="Corbel"/>
              </a:rPr>
              <a:t>gestion</a:t>
            </a:r>
            <a:r>
              <a:rPr lang="en-US" sz="1400" dirty="0">
                <a:latin typeface="Corbel"/>
                <a:cs typeface="Corbel"/>
              </a:rPr>
              <a:t> durable des </a:t>
            </a:r>
            <a:r>
              <a:rPr lang="en-US" sz="1400" dirty="0" err="1">
                <a:latin typeface="Corbel"/>
                <a:cs typeface="Corbel"/>
              </a:rPr>
              <a:t>ressources</a:t>
            </a:r>
            <a:r>
              <a:rPr lang="en-US" sz="1400" dirty="0">
                <a:latin typeface="Corbel"/>
                <a:cs typeface="Corbel"/>
              </a:rPr>
              <a:t> </a:t>
            </a:r>
            <a:r>
              <a:rPr lang="en-US" sz="1400" dirty="0" err="1">
                <a:latin typeface="Corbel"/>
                <a:cs typeface="Corbel"/>
              </a:rPr>
              <a:t>naturelles</a:t>
            </a:r>
            <a:r>
              <a:rPr lang="en-US" sz="1400" dirty="0">
                <a:latin typeface="Corbel"/>
                <a:cs typeface="Corbel"/>
              </a:rPr>
              <a:t> </a:t>
            </a:r>
            <a:r>
              <a:rPr lang="en-US" sz="1400" dirty="0" err="1">
                <a:latin typeface="Corbel"/>
                <a:cs typeface="Corbel"/>
              </a:rPr>
              <a:t>vivantes</a:t>
            </a:r>
            <a:r>
              <a:rPr lang="en-US" sz="1400" dirty="0">
                <a:latin typeface="Corbel"/>
                <a:cs typeface="Corbel"/>
              </a:rPr>
              <a:t> </a:t>
            </a:r>
          </a:p>
          <a:p>
            <a:pPr marL="173038" indent="-173038">
              <a:buFont typeface="Wingdings" charset="2"/>
              <a:buChar char="ü"/>
            </a:pPr>
            <a:r>
              <a:rPr lang="en-US" sz="1400" dirty="0">
                <a:latin typeface="Corbel"/>
                <a:cs typeface="Corbel"/>
              </a:rPr>
              <a:t>NP7:  </a:t>
            </a:r>
            <a:r>
              <a:rPr lang="en-US" sz="1400" dirty="0" err="1">
                <a:latin typeface="Corbel"/>
                <a:cs typeface="Corbel"/>
              </a:rPr>
              <a:t>Peuples</a:t>
            </a:r>
            <a:r>
              <a:rPr lang="en-US" sz="1400" dirty="0">
                <a:latin typeface="Corbel"/>
                <a:cs typeface="Corbel"/>
              </a:rPr>
              <a:t> </a:t>
            </a:r>
            <a:r>
              <a:rPr lang="en-US" sz="1400" dirty="0" err="1">
                <a:latin typeface="Corbel"/>
                <a:cs typeface="Corbel"/>
              </a:rPr>
              <a:t>autochtones</a:t>
            </a:r>
            <a:r>
              <a:rPr lang="en-US" sz="1400" dirty="0">
                <a:latin typeface="Corbel"/>
                <a:cs typeface="Corbel"/>
              </a:rPr>
              <a:t> </a:t>
            </a:r>
          </a:p>
          <a:p>
            <a:pPr marL="173038" indent="-173038">
              <a:buFont typeface="Wingdings" charset="2"/>
              <a:buChar char="ü"/>
            </a:pPr>
            <a:r>
              <a:rPr lang="en-US" sz="1400" dirty="0">
                <a:solidFill>
                  <a:srgbClr val="000000"/>
                </a:solidFill>
                <a:latin typeface="Corbel"/>
                <a:cs typeface="Corbel"/>
              </a:rPr>
              <a:t>NP8:  </a:t>
            </a:r>
            <a:r>
              <a:rPr lang="en-US" sz="1400" dirty="0" err="1">
                <a:solidFill>
                  <a:srgbClr val="000000"/>
                </a:solidFill>
                <a:latin typeface="Corbel"/>
                <a:cs typeface="Corbel"/>
              </a:rPr>
              <a:t>Patrimoine</a:t>
            </a:r>
            <a:r>
              <a:rPr lang="en-US" sz="1400" dirty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rbel"/>
                <a:cs typeface="Corbel"/>
              </a:rPr>
              <a:t>culturel</a:t>
            </a:r>
            <a:r>
              <a:rPr lang="en-US" sz="1400" dirty="0">
                <a:solidFill>
                  <a:srgbClr val="000000"/>
                </a:solidFill>
                <a:latin typeface="Corbel"/>
                <a:cs typeface="Corbel"/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24001" y="6586383"/>
            <a:ext cx="60195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Calibri Light" panose="020F0302020204030204" pitchFamily="34" charset="0"/>
              </a:rPr>
              <a:t>* For more details, refer to the </a:t>
            </a:r>
            <a:r>
              <a:rPr lang="en-US" sz="1100" dirty="0">
                <a:latin typeface="Calibri Light" panose="020F0302020204030204" pitchFamily="34" charset="0"/>
                <a:hlinkClick r:id="rId3"/>
              </a:rPr>
              <a:t>initial guiding accreditation framework</a:t>
            </a:r>
            <a:r>
              <a:rPr lang="en-US" sz="1100" dirty="0">
                <a:latin typeface="Calibri Light" panose="020F0302020204030204" pitchFamily="34" charset="0"/>
              </a:rPr>
              <a:t>, </a:t>
            </a:r>
            <a:r>
              <a:rPr lang="en-US" sz="1100" dirty="0">
                <a:latin typeface="Calibri Light" panose="020F0302020204030204" pitchFamily="34" charset="0"/>
                <a:hlinkClick r:id="rId4"/>
              </a:rPr>
              <a:t>fiduciary standards</a:t>
            </a:r>
            <a:r>
              <a:rPr lang="en-US" sz="1100" dirty="0">
                <a:latin typeface="Calibri Light" panose="020F0302020204030204" pitchFamily="34" charset="0"/>
              </a:rPr>
              <a:t>, and </a:t>
            </a:r>
            <a:r>
              <a:rPr lang="en-US" sz="1100" dirty="0">
                <a:latin typeface="Calibri Light" panose="020F0302020204030204" pitchFamily="34" charset="0"/>
                <a:hlinkClick r:id="rId5"/>
              </a:rPr>
              <a:t>ESS</a:t>
            </a:r>
            <a:r>
              <a:rPr lang="en-US" sz="1100" dirty="0">
                <a:latin typeface="Calibri Light" panose="020F0302020204030204" pitchFamily="34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048875" y="62027"/>
            <a:ext cx="4972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 Light" panose="020F0302020204030204" pitchFamily="34" charset="0"/>
                <a:hlinkClick r:id="rId6" action="ppaction://hlinksldjump"/>
              </a:rPr>
              <a:t>Home</a:t>
            </a:r>
            <a:endParaRPr lang="en-US" sz="1000" dirty="0">
              <a:latin typeface="Calibri Light" panose="020F03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253730" y="6540728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+mj-lt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xmlns="" val="284365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hevron 18"/>
          <p:cNvSpPr/>
          <p:nvPr/>
        </p:nvSpPr>
        <p:spPr>
          <a:xfrm>
            <a:off x="8220605" y="3777816"/>
            <a:ext cx="2184703" cy="1416278"/>
          </a:xfrm>
          <a:prstGeom prst="chevron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Chevron 15"/>
          <p:cNvSpPr/>
          <p:nvPr/>
        </p:nvSpPr>
        <p:spPr>
          <a:xfrm>
            <a:off x="6574249" y="3777816"/>
            <a:ext cx="2278706" cy="1416278"/>
          </a:xfrm>
          <a:prstGeom prst="chevron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Chevron 14"/>
          <p:cNvSpPr/>
          <p:nvPr/>
        </p:nvSpPr>
        <p:spPr>
          <a:xfrm>
            <a:off x="4995465" y="3773922"/>
            <a:ext cx="2189543" cy="1416278"/>
          </a:xfrm>
          <a:prstGeom prst="chevron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Chevron 13"/>
          <p:cNvSpPr/>
          <p:nvPr/>
        </p:nvSpPr>
        <p:spPr>
          <a:xfrm>
            <a:off x="3416680" y="3773922"/>
            <a:ext cx="2203409" cy="1416278"/>
          </a:xfrm>
          <a:prstGeom prst="chevron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TextBox 11"/>
          <p:cNvSpPr txBox="1"/>
          <p:nvPr/>
        </p:nvSpPr>
        <p:spPr>
          <a:xfrm>
            <a:off x="2384425" y="1931467"/>
            <a:ext cx="756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246B52"/>
                </a:solidFill>
                <a:latin typeface="Corbel"/>
              </a:rPr>
              <a:t>Un </a:t>
            </a:r>
            <a:r>
              <a:rPr lang="en-GB" sz="3200" b="1" dirty="0" err="1">
                <a:solidFill>
                  <a:srgbClr val="246B52"/>
                </a:solidFill>
                <a:latin typeface="Corbel"/>
              </a:rPr>
              <a:t>processus</a:t>
            </a:r>
            <a:r>
              <a:rPr lang="en-GB" sz="3200" b="1" dirty="0">
                <a:solidFill>
                  <a:srgbClr val="246B52"/>
                </a:solidFill>
                <a:latin typeface="Corbel"/>
              </a:rPr>
              <a:t> </a:t>
            </a:r>
            <a:r>
              <a:rPr lang="en-GB" sz="3200" b="1" dirty="0" err="1">
                <a:solidFill>
                  <a:srgbClr val="246B52"/>
                </a:solidFill>
                <a:latin typeface="Corbel"/>
              </a:rPr>
              <a:t>robuste</a:t>
            </a:r>
            <a:r>
              <a:rPr lang="en-GB" sz="3200" b="1" dirty="0">
                <a:solidFill>
                  <a:srgbClr val="246B52"/>
                </a:solidFill>
                <a:latin typeface="Corbel"/>
              </a:rPr>
              <a:t> et </a:t>
            </a:r>
            <a:r>
              <a:rPr lang="en-GB" sz="3200" b="1" dirty="0" err="1">
                <a:solidFill>
                  <a:srgbClr val="246B52"/>
                </a:solidFill>
                <a:latin typeface="Corbel"/>
              </a:rPr>
              <a:t>rigoureux</a:t>
            </a:r>
            <a:r>
              <a:rPr lang="en-GB" sz="3200" b="1" dirty="0">
                <a:solidFill>
                  <a:srgbClr val="246B52"/>
                </a:solidFill>
                <a:latin typeface="Corbel"/>
              </a:rPr>
              <a:t> </a:t>
            </a:r>
            <a:r>
              <a:rPr lang="en-GB" sz="3200" b="1" dirty="0" err="1">
                <a:solidFill>
                  <a:srgbClr val="246B52"/>
                </a:solidFill>
                <a:latin typeface="Corbel"/>
              </a:rPr>
              <a:t>adapté</a:t>
            </a:r>
            <a:r>
              <a:rPr lang="en-GB" sz="3200" b="1" dirty="0">
                <a:solidFill>
                  <a:srgbClr val="246B52"/>
                </a:solidFill>
                <a:latin typeface="Corbel"/>
              </a:rPr>
              <a:t> </a:t>
            </a:r>
            <a:r>
              <a:rPr lang="en-GB" sz="3200" b="1" dirty="0" err="1">
                <a:solidFill>
                  <a:srgbClr val="246B52"/>
                </a:solidFill>
                <a:latin typeface="Corbel"/>
              </a:rPr>
              <a:t>à</a:t>
            </a:r>
            <a:r>
              <a:rPr lang="en-GB" sz="3200" b="1" dirty="0">
                <a:solidFill>
                  <a:srgbClr val="246B52"/>
                </a:solidFill>
                <a:latin typeface="Corbel"/>
              </a:rPr>
              <a:t> </a:t>
            </a:r>
            <a:r>
              <a:rPr lang="en-GB" sz="3200" b="1" dirty="0" err="1">
                <a:solidFill>
                  <a:srgbClr val="246B52"/>
                </a:solidFill>
                <a:latin typeface="Corbel"/>
              </a:rPr>
              <a:t>l'objectif</a:t>
            </a:r>
            <a:r>
              <a:rPr lang="en-GB" sz="3200" b="1" dirty="0">
                <a:solidFill>
                  <a:srgbClr val="246B52"/>
                </a:solidFill>
                <a:latin typeface="Corbel"/>
              </a:rPr>
              <a:t> </a:t>
            </a:r>
            <a:r>
              <a:rPr lang="en-GB" sz="3200" b="1" dirty="0" err="1">
                <a:solidFill>
                  <a:srgbClr val="246B52"/>
                </a:solidFill>
                <a:latin typeface="Corbel"/>
              </a:rPr>
              <a:t>poursuivi</a:t>
            </a:r>
            <a:r>
              <a:rPr lang="en-GB" sz="3200" b="1" dirty="0">
                <a:solidFill>
                  <a:srgbClr val="246B52"/>
                </a:solidFill>
                <a:latin typeface="Corbel"/>
              </a:rPr>
              <a:t> par </a:t>
            </a:r>
            <a:r>
              <a:rPr lang="en-GB" sz="3200" b="1" dirty="0" err="1">
                <a:solidFill>
                  <a:srgbClr val="246B52"/>
                </a:solidFill>
                <a:latin typeface="Corbel"/>
              </a:rPr>
              <a:t>l’entité</a:t>
            </a:r>
            <a:endParaRPr lang="en-US" sz="3200" b="1" dirty="0">
              <a:solidFill>
                <a:srgbClr val="246B52"/>
              </a:solidFill>
              <a:latin typeface="Corbel"/>
            </a:endParaRPr>
          </a:p>
        </p:txBody>
      </p:sp>
      <p:sp>
        <p:nvSpPr>
          <p:cNvPr id="18" name="Chevron 4"/>
          <p:cNvSpPr/>
          <p:nvPr/>
        </p:nvSpPr>
        <p:spPr>
          <a:xfrm>
            <a:off x="5400003" y="3773923"/>
            <a:ext cx="1575553" cy="140853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977900">
              <a:lnSpc>
                <a:spcPct val="5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b="1" dirty="0">
                <a:solidFill>
                  <a:srgbClr val="246B52"/>
                </a:solidFill>
                <a:latin typeface="Corbel"/>
              </a:rPr>
              <a:t>Phase II </a:t>
            </a:r>
          </a:p>
          <a:p>
            <a:pPr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b="1" dirty="0">
                <a:solidFill>
                  <a:srgbClr val="246B52"/>
                </a:solidFill>
                <a:latin typeface="Corbel"/>
              </a:rPr>
              <a:t>(Étape 1)</a:t>
            </a:r>
          </a:p>
          <a:p>
            <a:pPr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srgbClr val="246B52"/>
                </a:solidFill>
                <a:latin typeface="Corbel"/>
              </a:rPr>
              <a:t>Examen</a:t>
            </a:r>
          </a:p>
        </p:txBody>
      </p:sp>
      <p:sp>
        <p:nvSpPr>
          <p:cNvPr id="21" name="Chevron 4"/>
          <p:cNvSpPr/>
          <p:nvPr/>
        </p:nvSpPr>
        <p:spPr>
          <a:xfrm>
            <a:off x="4112714" y="3746708"/>
            <a:ext cx="1251491" cy="141627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977900">
              <a:lnSpc>
                <a:spcPct val="5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b="1" dirty="0">
                <a:solidFill>
                  <a:srgbClr val="246B52"/>
                </a:solidFill>
                <a:latin typeface="Corbel"/>
              </a:rPr>
              <a:t>Phase I</a:t>
            </a:r>
          </a:p>
          <a:p>
            <a:pPr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srgbClr val="246B52"/>
                </a:solidFill>
                <a:latin typeface="Corbel"/>
              </a:rPr>
              <a:t>Contrôle de conformité</a:t>
            </a:r>
          </a:p>
        </p:txBody>
      </p:sp>
      <p:sp>
        <p:nvSpPr>
          <p:cNvPr id="23" name="Chevron 22"/>
          <p:cNvSpPr/>
          <p:nvPr/>
        </p:nvSpPr>
        <p:spPr>
          <a:xfrm>
            <a:off x="1871339" y="3758389"/>
            <a:ext cx="2162564" cy="1416278"/>
          </a:xfrm>
          <a:prstGeom prst="chevron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Chevron 4"/>
          <p:cNvSpPr/>
          <p:nvPr/>
        </p:nvSpPr>
        <p:spPr>
          <a:xfrm>
            <a:off x="2531468" y="3750601"/>
            <a:ext cx="1213394" cy="141627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977900">
              <a:lnSpc>
                <a:spcPct val="5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>
                <a:solidFill>
                  <a:srgbClr val="246B52"/>
                </a:solidFill>
                <a:latin typeface="Corbel"/>
              </a:rPr>
              <a:t>Demande reçue</a:t>
            </a:r>
          </a:p>
        </p:txBody>
      </p:sp>
      <p:sp>
        <p:nvSpPr>
          <p:cNvPr id="27" name="Chevron 4"/>
          <p:cNvSpPr/>
          <p:nvPr/>
        </p:nvSpPr>
        <p:spPr>
          <a:xfrm>
            <a:off x="6881152" y="3769446"/>
            <a:ext cx="1797421" cy="140070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977900">
              <a:lnSpc>
                <a:spcPct val="5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b="1" dirty="0">
                <a:solidFill>
                  <a:srgbClr val="246B52"/>
                </a:solidFill>
                <a:latin typeface="Corbel"/>
              </a:rPr>
              <a:t>Phase II </a:t>
            </a:r>
          </a:p>
          <a:p>
            <a:pPr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b="1" dirty="0">
                <a:solidFill>
                  <a:srgbClr val="246B52"/>
                </a:solidFill>
                <a:latin typeface="Corbel"/>
              </a:rPr>
              <a:t>(Étape 2)</a:t>
            </a:r>
            <a:endParaRPr lang="en-US" sz="2200" dirty="0">
              <a:solidFill>
                <a:srgbClr val="246B52"/>
              </a:solidFill>
              <a:latin typeface="Corbel"/>
            </a:endParaRPr>
          </a:p>
          <a:p>
            <a:pPr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srgbClr val="246B52"/>
                </a:solidFill>
                <a:latin typeface="Corbel"/>
              </a:rPr>
              <a:t>Décision du </a:t>
            </a:r>
          </a:p>
          <a:p>
            <a:pPr algn="ctr" defTabSz="977900">
              <a:lnSpc>
                <a:spcPct val="5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srgbClr val="246B52"/>
                </a:solidFill>
                <a:latin typeface="Corbel"/>
              </a:rPr>
              <a:t>Conseil</a:t>
            </a:r>
          </a:p>
        </p:txBody>
      </p:sp>
      <p:sp>
        <p:nvSpPr>
          <p:cNvPr id="13" name="Chevron 4"/>
          <p:cNvSpPr/>
          <p:nvPr/>
        </p:nvSpPr>
        <p:spPr>
          <a:xfrm>
            <a:off x="8541769" y="3762494"/>
            <a:ext cx="1605017" cy="140070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977900">
              <a:lnSpc>
                <a:spcPct val="5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b="1" dirty="0">
                <a:solidFill>
                  <a:srgbClr val="246B52"/>
                </a:solidFill>
                <a:latin typeface="Corbel"/>
              </a:rPr>
              <a:t>Phase III </a:t>
            </a:r>
            <a:endParaRPr lang="en-US" sz="2200" dirty="0">
              <a:solidFill>
                <a:srgbClr val="246B52"/>
              </a:solidFill>
              <a:latin typeface="Corbel"/>
            </a:endParaRPr>
          </a:p>
          <a:p>
            <a:pPr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srgbClr val="246B52"/>
                </a:solidFill>
                <a:latin typeface="Corbel"/>
              </a:rPr>
              <a:t>Dispositions juridiques</a:t>
            </a:r>
          </a:p>
        </p:txBody>
      </p:sp>
    </p:spTree>
    <p:extLst>
      <p:ext uri="{BB962C8B-B14F-4D97-AF65-F5344CB8AC3E}">
        <p14:creationId xmlns:p14="http://schemas.microsoft.com/office/powerpoint/2010/main" xmlns="" val="221605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479" y="2157629"/>
            <a:ext cx="7337502" cy="1324153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Clr>
                <a:srgbClr val="246B52"/>
              </a:buClr>
            </a:pPr>
            <a:r>
              <a:rPr lang="en-US" sz="2600" dirty="0"/>
              <a:t>National LAC – </a:t>
            </a:r>
            <a:r>
              <a:rPr lang="en-US" sz="2600" b="1" i="1" dirty="0" err="1">
                <a:solidFill>
                  <a:srgbClr val="246B52"/>
                </a:solidFill>
              </a:rPr>
              <a:t>Profonanpe</a:t>
            </a:r>
            <a:r>
              <a:rPr lang="en-US" sz="2600" b="1" i="1" dirty="0">
                <a:solidFill>
                  <a:srgbClr val="246B52"/>
                </a:solidFill>
              </a:rPr>
              <a:t> 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Clr>
                <a:srgbClr val="246B52"/>
              </a:buClr>
            </a:pPr>
            <a:r>
              <a:rPr lang="en-US" sz="2600" dirty="0"/>
              <a:t>National Afrique (LDC) – </a:t>
            </a:r>
            <a:r>
              <a:rPr lang="en-US" sz="2600" b="1" i="1" dirty="0">
                <a:solidFill>
                  <a:srgbClr val="246B52"/>
                </a:solidFill>
              </a:rPr>
              <a:t>CSE 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Clr>
                <a:srgbClr val="246B52"/>
              </a:buClr>
            </a:pPr>
            <a:r>
              <a:rPr lang="en-US" sz="2600" dirty="0"/>
              <a:t>Regional </a:t>
            </a:r>
            <a:r>
              <a:rPr lang="en-US" sz="2600" dirty="0" err="1"/>
              <a:t>Pacifique</a:t>
            </a:r>
            <a:r>
              <a:rPr lang="en-US" sz="2600" dirty="0"/>
              <a:t> (PEID) – </a:t>
            </a:r>
            <a:r>
              <a:rPr lang="en-US" sz="2600" b="1" i="1" dirty="0">
                <a:solidFill>
                  <a:srgbClr val="246B52"/>
                </a:solidFill>
              </a:rPr>
              <a:t>SPREP 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Clr>
                <a:srgbClr val="246B52"/>
              </a:buClr>
            </a:pPr>
            <a:r>
              <a:rPr lang="en-US" sz="2800" dirty="0" err="1"/>
              <a:t>Secteur</a:t>
            </a:r>
            <a:r>
              <a:rPr lang="en-US" sz="2800" dirty="0"/>
              <a:t> </a:t>
            </a:r>
            <a:r>
              <a:rPr lang="en-US" sz="2800" dirty="0" err="1"/>
              <a:t>privée</a:t>
            </a:r>
            <a:r>
              <a:rPr lang="en-US" sz="2800" dirty="0"/>
              <a:t> (</a:t>
            </a:r>
            <a:r>
              <a:rPr lang="en-US" sz="2800" dirty="0" err="1"/>
              <a:t>investissement</a:t>
            </a:r>
            <a:r>
              <a:rPr lang="en-US" sz="2800" dirty="0"/>
              <a:t> a </a:t>
            </a:r>
            <a:r>
              <a:rPr lang="en-US" sz="2800" dirty="0" err="1"/>
              <a:t>caractère</a:t>
            </a:r>
            <a:r>
              <a:rPr lang="en-US" sz="2800" dirty="0"/>
              <a:t> social)</a:t>
            </a:r>
            <a:r>
              <a:rPr lang="en-US" sz="2600" dirty="0"/>
              <a:t>– </a:t>
            </a:r>
            <a:r>
              <a:rPr lang="en-US" sz="2600" b="1" i="1" dirty="0">
                <a:solidFill>
                  <a:srgbClr val="246B52"/>
                </a:solidFill>
              </a:rPr>
              <a:t>Acumen 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Clr>
                <a:srgbClr val="246B52"/>
              </a:buClr>
            </a:pPr>
            <a:r>
              <a:rPr lang="en-US" sz="2600" dirty="0"/>
              <a:t> International – </a:t>
            </a:r>
            <a:r>
              <a:rPr lang="en-US" sz="2600" b="1" i="1" dirty="0" err="1">
                <a:solidFill>
                  <a:srgbClr val="246B52"/>
                </a:solidFill>
              </a:rPr>
              <a:t>AsDB</a:t>
            </a:r>
            <a:r>
              <a:rPr lang="en-US" sz="2600" dirty="0"/>
              <a:t>, </a:t>
            </a:r>
            <a:r>
              <a:rPr lang="en-US" sz="2600" b="1" i="1" dirty="0" err="1">
                <a:solidFill>
                  <a:srgbClr val="246B52"/>
                </a:solidFill>
              </a:rPr>
              <a:t>KfW</a:t>
            </a:r>
            <a:r>
              <a:rPr lang="en-US" sz="2600" dirty="0"/>
              <a:t>, </a:t>
            </a:r>
            <a:r>
              <a:rPr lang="en-US" sz="2600" b="1" i="1" dirty="0">
                <a:solidFill>
                  <a:srgbClr val="246B52"/>
                </a:solidFill>
              </a:rPr>
              <a:t>PNUD</a:t>
            </a:r>
          </a:p>
        </p:txBody>
      </p:sp>
      <p:sp>
        <p:nvSpPr>
          <p:cNvPr id="2" name="Rectangle 1"/>
          <p:cNvSpPr/>
          <p:nvPr/>
        </p:nvSpPr>
        <p:spPr>
          <a:xfrm>
            <a:off x="4113255" y="845999"/>
            <a:ext cx="5950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</a:pPr>
            <a:r>
              <a:rPr lang="en-US" sz="4000" b="1" dirty="0">
                <a:solidFill>
                  <a:prstClr val="black"/>
                </a:solidFill>
                <a:latin typeface="Corbel"/>
                <a:cs typeface="Corbel"/>
              </a:rPr>
              <a:t>7 Entit</a:t>
            </a:r>
            <a:r>
              <a:rPr lang="en-US" sz="4000" dirty="0"/>
              <a:t>é</a:t>
            </a:r>
            <a:r>
              <a:rPr lang="en-US" sz="4000" b="1" dirty="0">
                <a:solidFill>
                  <a:prstClr val="black"/>
                </a:solidFill>
                <a:latin typeface="Corbel"/>
                <a:cs typeface="Corbel"/>
              </a:rPr>
              <a:t>s Accredit</a:t>
            </a:r>
            <a:r>
              <a:rPr lang="en-US" sz="4000" dirty="0"/>
              <a:t>é</a:t>
            </a:r>
            <a:r>
              <a:rPr lang="en-US" sz="4000" b="1" dirty="0">
                <a:solidFill>
                  <a:prstClr val="black"/>
                </a:solidFill>
                <a:latin typeface="Corbel"/>
                <a:cs typeface="Corbel"/>
              </a:rPr>
              <a:t>es</a:t>
            </a:r>
          </a:p>
        </p:txBody>
      </p:sp>
    </p:spTree>
    <p:extLst>
      <p:ext uri="{BB962C8B-B14F-4D97-AF65-F5344CB8AC3E}">
        <p14:creationId xmlns:p14="http://schemas.microsoft.com/office/powerpoint/2010/main" xmlns="" val="362342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606944" y="570969"/>
            <a:ext cx="6406281" cy="1143000"/>
          </a:xfrm>
        </p:spPr>
        <p:txBody>
          <a:bodyPr>
            <a:normAutofit/>
          </a:bodyPr>
          <a:lstStyle/>
          <a:p>
            <a:pPr algn="r">
              <a:lnSpc>
                <a:spcPct val="80000"/>
              </a:lnSpc>
            </a:pPr>
            <a:r>
              <a:rPr lang="en-GB" b="1" dirty="0"/>
              <a:t>A</a:t>
            </a:r>
            <a:r>
              <a:rPr lang="en-GB" b="1" dirty="0" smtClean="0"/>
              <a:t>ccréditation</a:t>
            </a:r>
            <a:br>
              <a:rPr lang="en-GB" b="1" dirty="0" smtClean="0"/>
            </a:br>
            <a:r>
              <a:rPr lang="en-GB" sz="3600" b="1" dirty="0"/>
              <a:t>–  rapport de situation </a:t>
            </a:r>
            <a:r>
              <a:rPr lang="en-GB" sz="2200" b="1" dirty="0"/>
              <a:t>(fin Mars 2015)</a:t>
            </a:r>
            <a:endParaRPr lang="en-US" sz="2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711300" y="2099241"/>
            <a:ext cx="7176110" cy="2861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10000"/>
              </a:lnSpc>
              <a:buClr>
                <a:srgbClr val="24634F"/>
              </a:buClr>
              <a:buFont typeface="Arial"/>
              <a:buChar char="•"/>
            </a:pPr>
            <a:r>
              <a:rPr lang="en-US" sz="2800" dirty="0" err="1">
                <a:latin typeface="Corbel"/>
              </a:rPr>
              <a:t>Demandes</a:t>
            </a:r>
            <a:r>
              <a:rPr lang="en-US" sz="2800" dirty="0">
                <a:latin typeface="Corbel"/>
              </a:rPr>
              <a:t> </a:t>
            </a:r>
            <a:r>
              <a:rPr lang="en-US" sz="2800" dirty="0" err="1">
                <a:latin typeface="Corbel"/>
              </a:rPr>
              <a:t>d’accreditation</a:t>
            </a:r>
            <a:r>
              <a:rPr lang="en-US" sz="2800" dirty="0">
                <a:latin typeface="Corbel"/>
              </a:rPr>
              <a:t> </a:t>
            </a:r>
            <a:r>
              <a:rPr lang="en-US" sz="2800" dirty="0" err="1">
                <a:latin typeface="Corbel"/>
              </a:rPr>
              <a:t>reçues</a:t>
            </a:r>
            <a:r>
              <a:rPr lang="en-US" sz="2800" dirty="0">
                <a:latin typeface="Corbel"/>
              </a:rPr>
              <a:t>: </a:t>
            </a:r>
            <a:r>
              <a:rPr lang="en-US" sz="2800" b="1" dirty="0">
                <a:solidFill>
                  <a:srgbClr val="24634F"/>
                </a:solidFill>
                <a:latin typeface="Corbel"/>
              </a:rPr>
              <a:t>45</a:t>
            </a:r>
            <a:endParaRPr lang="en-US" sz="2800" dirty="0">
              <a:latin typeface="Corbel"/>
            </a:endParaRPr>
          </a:p>
          <a:p>
            <a:pPr marL="457200" indent="-457200">
              <a:lnSpc>
                <a:spcPct val="110000"/>
              </a:lnSpc>
              <a:buClr>
                <a:srgbClr val="24634F"/>
              </a:buClr>
              <a:buFont typeface="Arial"/>
              <a:buChar char="•"/>
            </a:pPr>
            <a:r>
              <a:rPr lang="en-US" sz="2800" dirty="0">
                <a:latin typeface="Corbel"/>
              </a:rPr>
              <a:t>Les </a:t>
            </a:r>
            <a:r>
              <a:rPr lang="en-US" sz="2800" dirty="0" err="1">
                <a:latin typeface="Corbel"/>
              </a:rPr>
              <a:t>demandes</a:t>
            </a:r>
            <a:r>
              <a:rPr lang="en-US" sz="2800" dirty="0">
                <a:latin typeface="Corbel"/>
              </a:rPr>
              <a:t> </a:t>
            </a:r>
            <a:r>
              <a:rPr lang="en-US" sz="2800" dirty="0" err="1">
                <a:latin typeface="Corbel"/>
              </a:rPr>
              <a:t>d'accréditation</a:t>
            </a:r>
            <a:r>
              <a:rPr lang="en-US" sz="2800" dirty="0">
                <a:latin typeface="Corbel"/>
              </a:rPr>
              <a:t> </a:t>
            </a:r>
            <a:r>
              <a:rPr lang="en-US" sz="2800" dirty="0" err="1">
                <a:latin typeface="Corbel"/>
              </a:rPr>
              <a:t>venant</a:t>
            </a:r>
            <a:r>
              <a:rPr lang="en-US" sz="2800" dirty="0">
                <a:latin typeface="Corbel"/>
              </a:rPr>
              <a:t>:</a:t>
            </a:r>
          </a:p>
          <a:p>
            <a:pPr marL="914400" lvl="1" indent="-457200">
              <a:lnSpc>
                <a:spcPct val="110000"/>
              </a:lnSpc>
              <a:buClr>
                <a:srgbClr val="24634F"/>
              </a:buClr>
              <a:buFont typeface="Arial"/>
              <a:buChar char="•"/>
            </a:pPr>
            <a:r>
              <a:rPr lang="en-US" sz="2800" dirty="0"/>
              <a:t>Des </a:t>
            </a:r>
            <a:r>
              <a:rPr lang="en-US" sz="2800" dirty="0" err="1"/>
              <a:t>entités</a:t>
            </a:r>
            <a:r>
              <a:rPr lang="en-US" sz="2800" dirty="0"/>
              <a:t> </a:t>
            </a:r>
            <a:r>
              <a:rPr lang="en-US" sz="2800" dirty="0" err="1"/>
              <a:t>nationales</a:t>
            </a:r>
            <a:r>
              <a:rPr lang="en-US" sz="2800" dirty="0"/>
              <a:t> et </a:t>
            </a:r>
            <a:r>
              <a:rPr lang="en-US" sz="2800" dirty="0" err="1"/>
              <a:t>régionales</a:t>
            </a:r>
            <a:r>
              <a:rPr lang="en-US" sz="2600" dirty="0">
                <a:latin typeface="Corbel"/>
              </a:rPr>
              <a:t>: </a:t>
            </a:r>
            <a:r>
              <a:rPr lang="en-US" sz="2600" b="1" dirty="0">
                <a:solidFill>
                  <a:srgbClr val="24634F"/>
                </a:solidFill>
                <a:latin typeface="Corbel"/>
              </a:rPr>
              <a:t>14</a:t>
            </a:r>
          </a:p>
          <a:p>
            <a:pPr marL="914400" lvl="1" indent="-457200">
              <a:lnSpc>
                <a:spcPct val="110000"/>
              </a:lnSpc>
              <a:buClr>
                <a:srgbClr val="24634F"/>
              </a:buClr>
              <a:buFont typeface="Arial"/>
              <a:buChar char="•"/>
            </a:pPr>
            <a:r>
              <a:rPr lang="en-US" sz="2600" dirty="0">
                <a:latin typeface="Corbel"/>
              </a:rPr>
              <a:t>Du </a:t>
            </a:r>
            <a:r>
              <a:rPr lang="en-US" sz="2600" dirty="0" err="1">
                <a:latin typeface="Corbel"/>
              </a:rPr>
              <a:t>Secteur</a:t>
            </a:r>
            <a:r>
              <a:rPr lang="en-US" sz="2600" dirty="0">
                <a:latin typeface="Corbel"/>
              </a:rPr>
              <a:t> Priv</a:t>
            </a:r>
            <a:r>
              <a:rPr lang="en-US" sz="2400" dirty="0"/>
              <a:t>é</a:t>
            </a:r>
            <a:r>
              <a:rPr lang="en-US" sz="2600" dirty="0">
                <a:latin typeface="Corbel"/>
              </a:rPr>
              <a:t>: </a:t>
            </a:r>
            <a:r>
              <a:rPr lang="en-US" sz="2600" b="1" dirty="0">
                <a:solidFill>
                  <a:srgbClr val="24634F"/>
                </a:solidFill>
                <a:latin typeface="Corbel"/>
              </a:rPr>
              <a:t>8</a:t>
            </a:r>
          </a:p>
          <a:p>
            <a:pPr marL="914400" lvl="1" indent="-457200">
              <a:lnSpc>
                <a:spcPct val="110000"/>
              </a:lnSpc>
              <a:buClr>
                <a:srgbClr val="24634F"/>
              </a:buClr>
              <a:buFont typeface="Arial"/>
              <a:buChar char="•"/>
            </a:pPr>
            <a:r>
              <a:rPr lang="en-US" sz="2600" dirty="0">
                <a:latin typeface="Corbel"/>
              </a:rPr>
              <a:t>Des </a:t>
            </a:r>
            <a:r>
              <a:rPr lang="en-US" sz="2600" dirty="0" err="1">
                <a:latin typeface="Corbel"/>
              </a:rPr>
              <a:t>entités</a:t>
            </a:r>
            <a:r>
              <a:rPr lang="en-US" sz="2600" dirty="0">
                <a:latin typeface="Corbel"/>
              </a:rPr>
              <a:t> </a:t>
            </a:r>
            <a:r>
              <a:rPr lang="en-US" sz="2600" dirty="0" err="1">
                <a:latin typeface="Corbel"/>
              </a:rPr>
              <a:t>Internationales</a:t>
            </a:r>
            <a:r>
              <a:rPr lang="en-US" sz="2600" dirty="0">
                <a:latin typeface="Corbel"/>
              </a:rPr>
              <a:t>: </a:t>
            </a:r>
            <a:r>
              <a:rPr lang="en-US" sz="2600" b="1" dirty="0">
                <a:solidFill>
                  <a:srgbClr val="24634F"/>
                </a:solidFill>
                <a:latin typeface="Corbel"/>
              </a:rPr>
              <a:t>23</a:t>
            </a:r>
            <a:endParaRPr lang="en-US" sz="2800" dirty="0">
              <a:latin typeface="Corbel"/>
            </a:endParaRPr>
          </a:p>
          <a:p>
            <a:pPr marL="457200" indent="-457200">
              <a:lnSpc>
                <a:spcPct val="110000"/>
              </a:lnSpc>
              <a:buClr>
                <a:srgbClr val="24634F"/>
              </a:buClr>
              <a:buFont typeface="Arial"/>
              <a:buChar char="•"/>
            </a:pPr>
            <a:r>
              <a:rPr lang="en-US" sz="2800" dirty="0"/>
              <a:t>Les </a:t>
            </a:r>
            <a:r>
              <a:rPr lang="en-US" sz="2800" dirty="0" err="1"/>
              <a:t>demandes</a:t>
            </a:r>
            <a:r>
              <a:rPr lang="en-US" sz="2800" dirty="0"/>
              <a:t> </a:t>
            </a:r>
            <a:r>
              <a:rPr lang="en-US" sz="2800" dirty="0" err="1"/>
              <a:t>d'accréditation</a:t>
            </a:r>
            <a:r>
              <a:rPr lang="en-US" sz="2800" dirty="0"/>
              <a:t> ‘fast-track’</a:t>
            </a:r>
            <a:r>
              <a:rPr lang="en-US" sz="2800" dirty="0">
                <a:latin typeface="Corbel"/>
              </a:rPr>
              <a:t>: </a:t>
            </a:r>
            <a:r>
              <a:rPr lang="en-US" sz="2800" b="1" dirty="0">
                <a:solidFill>
                  <a:srgbClr val="24634F"/>
                </a:solidFill>
                <a:latin typeface="Corbel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xmlns="" val="396098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CF Banner 12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1919706"/>
            <a:ext cx="9152128" cy="6061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83745" y="510199"/>
            <a:ext cx="70411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4000" b="1" dirty="0">
                <a:solidFill>
                  <a:prstClr val="black"/>
                </a:solidFill>
                <a:latin typeface="Corbel"/>
                <a:cs typeface="Corbel"/>
              </a:rPr>
              <a:t>3. Des </a:t>
            </a:r>
            <a:r>
              <a:rPr lang="en-US" sz="4000" b="1" dirty="0" err="1">
                <a:solidFill>
                  <a:prstClr val="black"/>
                </a:solidFill>
                <a:latin typeface="Corbel"/>
                <a:cs typeface="Corbel"/>
              </a:rPr>
              <a:t>projets</a:t>
            </a:r>
            <a:r>
              <a:rPr lang="en-US" sz="4000" b="1" dirty="0">
                <a:solidFill>
                  <a:prstClr val="black"/>
                </a:solidFill>
                <a:latin typeface="Corbel"/>
                <a:cs typeface="Corbel"/>
              </a:rPr>
              <a:t> et </a:t>
            </a:r>
            <a:r>
              <a:rPr lang="en-US" sz="4000" b="1" dirty="0" err="1">
                <a:solidFill>
                  <a:prstClr val="black"/>
                </a:solidFill>
                <a:latin typeface="Corbel"/>
                <a:cs typeface="Corbel"/>
              </a:rPr>
              <a:t>programmes</a:t>
            </a:r>
            <a:endParaRPr lang="en-US" sz="4000" b="1" dirty="0">
              <a:solidFill>
                <a:prstClr val="black"/>
              </a:solidFill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7516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5180" y="204806"/>
            <a:ext cx="7545794" cy="933994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/>
              <a:t>Approbation des </a:t>
            </a:r>
            <a:r>
              <a:rPr lang="en-US" sz="4000" b="1" dirty="0" err="1"/>
              <a:t>projets</a:t>
            </a:r>
            <a:endParaRPr lang="fr-FR" sz="40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2311405" y="1732194"/>
            <a:ext cx="7805197" cy="4585243"/>
            <a:chOff x="0" y="0"/>
            <a:chExt cx="6397625" cy="3076575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1628775" y="781050"/>
              <a:ext cx="14456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3162300" y="828675"/>
              <a:ext cx="27114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4552950" y="828675"/>
              <a:ext cx="19473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5238750" y="1228725"/>
              <a:ext cx="0" cy="203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647700" y="1781175"/>
              <a:ext cx="7620" cy="44831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2647950" y="1781175"/>
              <a:ext cx="7620" cy="44831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4772025" y="1781175"/>
              <a:ext cx="7620" cy="41465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/>
            <p:cNvGrpSpPr/>
            <p:nvPr/>
          </p:nvGrpSpPr>
          <p:grpSpPr>
            <a:xfrm>
              <a:off x="0" y="0"/>
              <a:ext cx="6397625" cy="3076575"/>
              <a:chOff x="0" y="0"/>
              <a:chExt cx="6397625" cy="3076575"/>
            </a:xfrm>
          </p:grpSpPr>
          <p:sp>
            <p:nvSpPr>
              <p:cNvPr id="13" name="Flowchart: Alternate Process 12"/>
              <p:cNvSpPr/>
              <p:nvPr/>
            </p:nvSpPr>
            <p:spPr>
              <a:xfrm>
                <a:off x="0" y="0"/>
                <a:ext cx="6341533" cy="279400"/>
              </a:xfrm>
              <a:prstGeom prst="flowChartAlternate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400" dirty="0">
                    <a:solidFill>
                      <a:srgbClr val="000000"/>
                    </a:solidFill>
                    <a:ea typeface="Malgun Gothic"/>
                    <a:cs typeface="Times New Roman"/>
                  </a:rPr>
                  <a:t>0. L’AND </a:t>
                </a:r>
                <a:r>
                  <a:rPr lang="en-US" sz="1400" dirty="0" err="1">
                    <a:solidFill>
                      <a:srgbClr val="000000"/>
                    </a:solidFill>
                    <a:ea typeface="Malgun Gothic"/>
                    <a:cs typeface="Times New Roman"/>
                  </a:rPr>
                  <a:t>élabore</a:t>
                </a:r>
                <a:r>
                  <a:rPr lang="en-US" sz="1400" dirty="0">
                    <a:solidFill>
                      <a:srgbClr val="000000"/>
                    </a:solidFill>
                    <a:ea typeface="Malgun Gothic"/>
                    <a:cs typeface="Times New Roman"/>
                  </a:rPr>
                  <a:t>  un </a:t>
                </a:r>
                <a:r>
                  <a:rPr lang="en-US" sz="1400" dirty="0" err="1">
                    <a:solidFill>
                      <a:srgbClr val="000000"/>
                    </a:solidFill>
                    <a:ea typeface="Malgun Gothic"/>
                    <a:cs typeface="Times New Roman"/>
                  </a:rPr>
                  <a:t>programme</a:t>
                </a:r>
                <a:r>
                  <a:rPr lang="en-US" sz="1400" dirty="0">
                    <a:solidFill>
                      <a:srgbClr val="000000"/>
                    </a:solidFill>
                    <a:ea typeface="Malgun Gothic"/>
                    <a:cs typeface="Times New Roman"/>
                  </a:rPr>
                  <a:t> de travail pays</a:t>
                </a:r>
                <a:endParaRPr lang="fr-FR" dirty="0">
                  <a:ea typeface="Malgun Gothic"/>
                  <a:cs typeface="Times New Roman"/>
                </a:endParaRPr>
              </a:p>
            </p:txBody>
          </p:sp>
          <p:sp>
            <p:nvSpPr>
              <p:cNvPr id="14" name="Flowchart: Alternate Process 13"/>
              <p:cNvSpPr/>
              <p:nvPr/>
            </p:nvSpPr>
            <p:spPr>
              <a:xfrm>
                <a:off x="1771650" y="390525"/>
                <a:ext cx="1388110" cy="829310"/>
              </a:xfrm>
              <a:prstGeom prst="flowChartAlternate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 dirty="0">
                    <a:solidFill>
                      <a:srgbClr val="000000"/>
                    </a:solidFill>
                    <a:ea typeface="Malgun Gothic"/>
                    <a:cs typeface="Times New Roman"/>
                  </a:rPr>
                  <a:t>2. Développement </a:t>
                </a:r>
                <a:r>
                  <a:rPr lang="en-US" sz="1200" dirty="0" err="1">
                    <a:solidFill>
                      <a:srgbClr val="000000"/>
                    </a:solidFill>
                    <a:ea typeface="Malgun Gothic"/>
                    <a:cs typeface="Times New Roman"/>
                  </a:rPr>
                  <a:t>d’une</a:t>
                </a:r>
                <a:r>
                  <a:rPr lang="en-US" sz="1200" dirty="0">
                    <a:solidFill>
                      <a:srgbClr val="000000"/>
                    </a:solidFill>
                    <a:ea typeface="Malgun Gothic"/>
                    <a:cs typeface="Times New Roman"/>
                  </a:rPr>
                  <a:t> note </a:t>
                </a:r>
                <a:r>
                  <a:rPr lang="en-US" sz="1200" dirty="0" err="1">
                    <a:solidFill>
                      <a:srgbClr val="000000"/>
                    </a:solidFill>
                    <a:ea typeface="Malgun Gothic"/>
                    <a:cs typeface="Times New Roman"/>
                  </a:rPr>
                  <a:t>conceptuelle</a:t>
                </a:r>
                <a:r>
                  <a:rPr lang="en-US" sz="1200" dirty="0">
                    <a:solidFill>
                      <a:srgbClr val="000000"/>
                    </a:solidFill>
                    <a:ea typeface="Malgun Gothic"/>
                    <a:cs typeface="Times New Roman"/>
                  </a:rPr>
                  <a:t>  +</a:t>
                </a:r>
                <a:r>
                  <a:rPr lang="en-US" sz="1200" dirty="0" err="1">
                    <a:solidFill>
                      <a:srgbClr val="000000"/>
                    </a:solidFill>
                    <a:ea typeface="Malgun Gothic"/>
                    <a:cs typeface="Times New Roman"/>
                  </a:rPr>
                  <a:t>examen</a:t>
                </a:r>
                <a:r>
                  <a:rPr lang="en-US" sz="1200" dirty="0">
                    <a:solidFill>
                      <a:srgbClr val="000000"/>
                    </a:solidFill>
                    <a:ea typeface="Malgun Gothic"/>
                    <a:cs typeface="Times New Roman"/>
                  </a:rPr>
                  <a:t> avec </a:t>
                </a:r>
                <a:r>
                  <a:rPr lang="en-US" sz="1200" dirty="0" err="1">
                    <a:solidFill>
                      <a:srgbClr val="000000"/>
                    </a:solidFill>
                    <a:ea typeface="Malgun Gothic"/>
                    <a:cs typeface="Times New Roman"/>
                  </a:rPr>
                  <a:t>l’AND</a:t>
                </a:r>
                <a:r>
                  <a:rPr lang="en-US" sz="1200" dirty="0">
                    <a:solidFill>
                      <a:srgbClr val="000000"/>
                    </a:solidFill>
                    <a:ea typeface="Malgun Gothic"/>
                    <a:cs typeface="Times New Roman"/>
                  </a:rPr>
                  <a:t> et le Secretariat</a:t>
                </a:r>
                <a:endParaRPr lang="fr-FR" sz="1600" dirty="0">
                  <a:ea typeface="Malgun Gothic"/>
                  <a:cs typeface="Times New Roman"/>
                </a:endParaRPr>
              </a:p>
            </p:txBody>
          </p:sp>
          <p:sp>
            <p:nvSpPr>
              <p:cNvPr id="15" name="Flowchart: Alternate Process 14"/>
              <p:cNvSpPr/>
              <p:nvPr/>
            </p:nvSpPr>
            <p:spPr>
              <a:xfrm>
                <a:off x="0" y="400050"/>
                <a:ext cx="1624965" cy="82931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 dirty="0">
                    <a:ea typeface="Malgun Gothic"/>
                    <a:cs typeface="Times New Roman"/>
                  </a:rPr>
                  <a:t>1. </a:t>
                </a:r>
                <a:r>
                  <a:rPr lang="en-US" sz="1200" dirty="0" err="1">
                    <a:ea typeface="Malgun Gothic"/>
                    <a:cs typeface="Times New Roman"/>
                  </a:rPr>
                  <a:t>Génération</a:t>
                </a:r>
                <a:r>
                  <a:rPr lang="en-US" sz="1200" dirty="0">
                    <a:ea typeface="Malgun Gothic"/>
                    <a:cs typeface="Times New Roman"/>
                  </a:rPr>
                  <a:t> de propositions par le </a:t>
                </a:r>
                <a:r>
                  <a:rPr lang="en-US" sz="1200" dirty="0" err="1">
                    <a:ea typeface="Malgun Gothic"/>
                    <a:cs typeface="Times New Roman"/>
                  </a:rPr>
                  <a:t>biais</a:t>
                </a:r>
                <a:r>
                  <a:rPr lang="en-US" sz="1200" dirty="0">
                    <a:ea typeface="Malgun Gothic"/>
                    <a:cs typeface="Times New Roman"/>
                  </a:rPr>
                  <a:t> des </a:t>
                </a:r>
                <a:r>
                  <a:rPr lang="en-US" sz="1200" dirty="0" err="1">
                    <a:ea typeface="Malgun Gothic"/>
                    <a:cs typeface="Times New Roman"/>
                  </a:rPr>
                  <a:t>appels</a:t>
                </a:r>
                <a:r>
                  <a:rPr lang="en-US" sz="1200" dirty="0">
                    <a:ea typeface="Malgun Gothic"/>
                    <a:cs typeface="Times New Roman"/>
                  </a:rPr>
                  <a:t> </a:t>
                </a:r>
                <a:r>
                  <a:rPr lang="en-US" sz="1200" dirty="0" err="1">
                    <a:ea typeface="Malgun Gothic"/>
                    <a:cs typeface="Times New Roman"/>
                  </a:rPr>
                  <a:t>réguliers</a:t>
                </a:r>
                <a:r>
                  <a:rPr lang="en-US" sz="1200" dirty="0">
                    <a:ea typeface="Malgun Gothic"/>
                    <a:cs typeface="Times New Roman"/>
                  </a:rPr>
                  <a:t> + </a:t>
                </a:r>
                <a:r>
                  <a:rPr lang="en-US" sz="1200" dirty="0" err="1">
                    <a:ea typeface="Malgun Gothic"/>
                    <a:cs typeface="Times New Roman"/>
                  </a:rPr>
                  <a:t>soumissions</a:t>
                </a:r>
                <a:r>
                  <a:rPr lang="en-US" sz="1200" dirty="0">
                    <a:ea typeface="Malgun Gothic"/>
                    <a:cs typeface="Times New Roman"/>
                  </a:rPr>
                  <a:t> </a:t>
                </a:r>
                <a:r>
                  <a:rPr lang="en-US" sz="1200" dirty="0" err="1">
                    <a:ea typeface="Malgun Gothic"/>
                    <a:cs typeface="Times New Roman"/>
                  </a:rPr>
                  <a:t>spontanées</a:t>
                </a:r>
                <a:endParaRPr lang="fr-FR" sz="1600" dirty="0">
                  <a:ea typeface="Malgun Gothic"/>
                  <a:cs typeface="Times New Roman"/>
                </a:endParaRPr>
              </a:p>
            </p:txBody>
          </p:sp>
          <p:sp>
            <p:nvSpPr>
              <p:cNvPr id="16" name="Flowchart: Alternate Process 15"/>
              <p:cNvSpPr/>
              <p:nvPr/>
            </p:nvSpPr>
            <p:spPr>
              <a:xfrm>
                <a:off x="4752975" y="400050"/>
                <a:ext cx="1583055" cy="828675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 dirty="0">
                    <a:ea typeface="Malgun Gothic"/>
                    <a:cs typeface="Times New Roman"/>
                  </a:rPr>
                  <a:t>4. </a:t>
                </a:r>
                <a:r>
                  <a:rPr lang="en-US" sz="1200" dirty="0" err="1">
                    <a:ea typeface="Malgun Gothic"/>
                    <a:cs typeface="Times New Roman"/>
                  </a:rPr>
                  <a:t>Analyse</a:t>
                </a:r>
                <a:r>
                  <a:rPr lang="en-US" sz="1200" dirty="0">
                    <a:ea typeface="Malgun Gothic"/>
                    <a:cs typeface="Times New Roman"/>
                  </a:rPr>
                  <a:t> par le </a:t>
                </a:r>
                <a:r>
                  <a:rPr lang="en-US" sz="1200" dirty="0" err="1">
                    <a:ea typeface="Malgun Gothic"/>
                    <a:cs typeface="Times New Roman"/>
                  </a:rPr>
                  <a:t>secrétariat</a:t>
                </a:r>
                <a:r>
                  <a:rPr lang="en-US" sz="1200" dirty="0">
                    <a:ea typeface="Malgun Gothic"/>
                    <a:cs typeface="Times New Roman"/>
                  </a:rPr>
                  <a:t>  + le Panel Technique </a:t>
                </a:r>
                <a:r>
                  <a:rPr lang="en-US" sz="1200" dirty="0" err="1">
                    <a:ea typeface="Malgun Gothic"/>
                    <a:cs typeface="Times New Roman"/>
                  </a:rPr>
                  <a:t>Consultatif</a:t>
                </a:r>
                <a:r>
                  <a:rPr lang="en-US" sz="1200" dirty="0">
                    <a:ea typeface="Malgun Gothic"/>
                    <a:cs typeface="Times New Roman"/>
                  </a:rPr>
                  <a:t> =&gt; </a:t>
                </a:r>
                <a:r>
                  <a:rPr lang="en-US" sz="1200" dirty="0" err="1"/>
                  <a:t>recommandation</a:t>
                </a:r>
                <a:r>
                  <a:rPr lang="en-US" sz="1200" dirty="0"/>
                  <a:t> au </a:t>
                </a:r>
                <a:r>
                  <a:rPr lang="en-US" sz="1200" dirty="0" err="1"/>
                  <a:t>Conseil</a:t>
                </a:r>
                <a:r>
                  <a:rPr lang="en-US" sz="1200" dirty="0"/>
                  <a:t> </a:t>
                </a:r>
                <a:r>
                  <a:rPr lang="en-US" sz="1200" dirty="0" err="1"/>
                  <a:t>d’Administraton</a:t>
                </a:r>
                <a:r>
                  <a:rPr lang="en-US" sz="1200" dirty="0"/>
                  <a:t> du  GCF</a:t>
                </a:r>
                <a:endParaRPr lang="fr-FR" sz="1600" dirty="0">
                  <a:ea typeface="Malgun Gothic"/>
                  <a:cs typeface="Times New Roman"/>
                </a:endParaRPr>
              </a:p>
            </p:txBody>
          </p:sp>
          <p:sp>
            <p:nvSpPr>
              <p:cNvPr id="17" name="Flowchart: Alternate Process 16"/>
              <p:cNvSpPr/>
              <p:nvPr/>
            </p:nvSpPr>
            <p:spPr>
              <a:xfrm>
                <a:off x="47625" y="1428750"/>
                <a:ext cx="6350000" cy="3556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400" dirty="0">
                    <a:ea typeface="Malgun Gothic"/>
                    <a:cs typeface="Times New Roman"/>
                  </a:rPr>
                  <a:t>5. </a:t>
                </a:r>
                <a:r>
                  <a:rPr lang="en-US" sz="1400" dirty="0"/>
                  <a:t>La </a:t>
                </a:r>
                <a:r>
                  <a:rPr lang="en-US" sz="1400" dirty="0" err="1"/>
                  <a:t>décision</a:t>
                </a:r>
                <a:r>
                  <a:rPr lang="en-US" sz="1400" dirty="0"/>
                  <a:t> du </a:t>
                </a:r>
                <a:r>
                  <a:rPr lang="en-US" sz="1400" dirty="0" err="1"/>
                  <a:t>Conseil</a:t>
                </a:r>
                <a:r>
                  <a:rPr lang="en-US" sz="1400" dirty="0"/>
                  <a:t> </a:t>
                </a:r>
                <a:r>
                  <a:rPr lang="en-US" sz="1400" dirty="0" err="1"/>
                  <a:t>d’Administration</a:t>
                </a:r>
                <a:endParaRPr lang="fr-FR" dirty="0">
                  <a:ea typeface="Malgun Gothic"/>
                  <a:cs typeface="Times New Roman"/>
                </a:endParaRPr>
              </a:p>
            </p:txBody>
          </p:sp>
          <p:sp>
            <p:nvSpPr>
              <p:cNvPr id="18" name="Flowchart: Alternate Process 17"/>
              <p:cNvSpPr/>
              <p:nvPr/>
            </p:nvSpPr>
            <p:spPr>
              <a:xfrm>
                <a:off x="123825" y="2238375"/>
                <a:ext cx="1379855" cy="8382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 dirty="0">
                    <a:ea typeface="Malgun Gothic"/>
                    <a:cs typeface="Times New Roman"/>
                  </a:rPr>
                  <a:t>6. Accord </a:t>
                </a:r>
                <a:r>
                  <a:rPr lang="en-US" sz="1200" dirty="0" err="1">
                    <a:ea typeface="Malgun Gothic"/>
                    <a:cs typeface="Times New Roman"/>
                  </a:rPr>
                  <a:t>juridique</a:t>
                </a:r>
                <a:r>
                  <a:rPr lang="en-US" sz="1200" dirty="0">
                    <a:ea typeface="Malgun Gothic"/>
                    <a:cs typeface="Times New Roman"/>
                  </a:rPr>
                  <a:t> avec </a:t>
                </a:r>
                <a:r>
                  <a:rPr lang="en-US" sz="1200" dirty="0" err="1">
                    <a:ea typeface="Malgun Gothic"/>
                    <a:cs typeface="Times New Roman"/>
                  </a:rPr>
                  <a:t>l’entit</a:t>
                </a:r>
                <a:r>
                  <a:rPr lang="en-US" sz="1200" dirty="0" err="1"/>
                  <a:t>é</a:t>
                </a:r>
                <a:r>
                  <a:rPr lang="en-US" sz="1200" dirty="0">
                    <a:ea typeface="Malgun Gothic"/>
                    <a:cs typeface="Times New Roman"/>
                  </a:rPr>
                  <a:t> et notification de </a:t>
                </a:r>
                <a:r>
                  <a:rPr lang="en-US" sz="1200" dirty="0" err="1">
                    <a:ea typeface="Malgun Gothic"/>
                    <a:cs typeface="Times New Roman"/>
                  </a:rPr>
                  <a:t>l’AND</a:t>
                </a:r>
                <a:r>
                  <a:rPr lang="en-US" sz="1200" dirty="0">
                    <a:ea typeface="Malgun Gothic"/>
                    <a:cs typeface="Times New Roman"/>
                  </a:rPr>
                  <a:t> </a:t>
                </a:r>
                <a:endParaRPr lang="fr-FR" sz="1600" dirty="0">
                  <a:ea typeface="Malgun Gothic"/>
                  <a:cs typeface="Times New Roman"/>
                </a:endParaRPr>
              </a:p>
            </p:txBody>
          </p:sp>
          <p:sp>
            <p:nvSpPr>
              <p:cNvPr id="19" name="Flowchart: Alternate Process 18"/>
              <p:cNvSpPr/>
              <p:nvPr/>
            </p:nvSpPr>
            <p:spPr>
              <a:xfrm>
                <a:off x="2324100" y="2238375"/>
                <a:ext cx="1379855" cy="8382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400" dirty="0"/>
                  <a:t>Modifications pour </a:t>
                </a:r>
                <a:r>
                  <a:rPr lang="en-US" sz="1400" dirty="0" err="1"/>
                  <a:t>refléter</a:t>
                </a:r>
                <a:r>
                  <a:rPr lang="en-US" sz="1400" dirty="0"/>
                  <a:t> les </a:t>
                </a:r>
                <a:r>
                  <a:rPr lang="en-US" sz="1400" dirty="0" err="1"/>
                  <a:t>commentaires</a:t>
                </a:r>
                <a:endParaRPr lang="fr-FR" dirty="0">
                  <a:ea typeface="Malgun Gothic"/>
                  <a:cs typeface="Times New Roman"/>
                </a:endParaRPr>
              </a:p>
            </p:txBody>
          </p:sp>
          <p:sp>
            <p:nvSpPr>
              <p:cNvPr id="20" name="Flowchart: Alternate Process 19"/>
              <p:cNvSpPr/>
              <p:nvPr/>
            </p:nvSpPr>
            <p:spPr>
              <a:xfrm>
                <a:off x="3429000" y="400050"/>
                <a:ext cx="1125643" cy="828675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 dirty="0">
                    <a:ea typeface="Malgun Gothic"/>
                    <a:cs typeface="Times New Roman"/>
                  </a:rPr>
                  <a:t>3. </a:t>
                </a:r>
                <a:r>
                  <a:rPr lang="en-US" sz="1200" dirty="0" err="1">
                    <a:ea typeface="Malgun Gothic"/>
                    <a:cs typeface="Times New Roman"/>
                  </a:rPr>
                  <a:t>Soumission</a:t>
                </a:r>
                <a:r>
                  <a:rPr lang="en-US" sz="1200" dirty="0">
                    <a:ea typeface="Malgun Gothic"/>
                    <a:cs typeface="Times New Roman"/>
                  </a:rPr>
                  <a:t> </a:t>
                </a:r>
                <a:r>
                  <a:rPr lang="en-US" sz="1200" dirty="0" err="1">
                    <a:ea typeface="Malgun Gothic"/>
                    <a:cs typeface="Times New Roman"/>
                  </a:rPr>
                  <a:t>d'une</a:t>
                </a:r>
                <a:r>
                  <a:rPr lang="en-US" sz="1200" dirty="0">
                    <a:ea typeface="Malgun Gothic"/>
                    <a:cs typeface="Times New Roman"/>
                  </a:rPr>
                  <a:t> proposition</a:t>
                </a:r>
                <a:endParaRPr lang="fr-FR" sz="1600" dirty="0">
                  <a:ea typeface="Malgun Gothic"/>
                  <a:cs typeface="Times New Roman"/>
                </a:endParaRPr>
              </a:p>
            </p:txBody>
          </p:sp>
          <p:sp>
            <p:nvSpPr>
              <p:cNvPr id="21" name="Flowchart: Alternate Process 20"/>
              <p:cNvSpPr/>
              <p:nvPr/>
            </p:nvSpPr>
            <p:spPr>
              <a:xfrm>
                <a:off x="4505325" y="2238375"/>
                <a:ext cx="1379855" cy="8382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 dirty="0">
                    <a:ea typeface="Malgun Gothic"/>
                    <a:cs typeface="Times New Roman"/>
                  </a:rPr>
                  <a:t> </a:t>
                </a:r>
                <a:r>
                  <a:rPr lang="en-US" sz="1200" dirty="0" err="1">
                    <a:ea typeface="Malgun Gothic"/>
                    <a:cs typeface="Times New Roman"/>
                  </a:rPr>
                  <a:t>Relancer</a:t>
                </a:r>
                <a:r>
                  <a:rPr lang="en-US" sz="1200" dirty="0">
                    <a:ea typeface="Malgun Gothic"/>
                    <a:cs typeface="Times New Roman"/>
                  </a:rPr>
                  <a:t> (en </a:t>
                </a:r>
                <a:r>
                  <a:rPr lang="en-US" sz="1200" dirty="0" err="1">
                    <a:ea typeface="Malgun Gothic"/>
                    <a:cs typeface="Times New Roman"/>
                  </a:rPr>
                  <a:t>commençant</a:t>
                </a:r>
                <a:r>
                  <a:rPr lang="en-US" sz="1200" dirty="0">
                    <a:ea typeface="Malgun Gothic"/>
                    <a:cs typeface="Times New Roman"/>
                  </a:rPr>
                  <a:t> par </a:t>
                </a:r>
                <a:r>
                  <a:rPr lang="en-US" sz="1200" dirty="0" err="1">
                    <a:ea typeface="Malgun Gothic"/>
                    <a:cs typeface="Times New Roman"/>
                  </a:rPr>
                  <a:t>l'étape</a:t>
                </a:r>
                <a:r>
                  <a:rPr lang="en-US" sz="1200" dirty="0">
                    <a:ea typeface="Malgun Gothic"/>
                    <a:cs typeface="Times New Roman"/>
                  </a:rPr>
                  <a:t> 1) </a:t>
                </a:r>
                <a:r>
                  <a:rPr lang="en-US" sz="1200" dirty="0" err="1">
                    <a:ea typeface="Malgun Gothic"/>
                    <a:cs typeface="Times New Roman"/>
                  </a:rPr>
                  <a:t>ou</a:t>
                </a:r>
                <a:r>
                  <a:rPr lang="en-US" sz="1200" dirty="0">
                    <a:ea typeface="Malgun Gothic"/>
                    <a:cs typeface="Times New Roman"/>
                  </a:rPr>
                  <a:t> faire </a:t>
                </a:r>
                <a:r>
                  <a:rPr lang="en-US" sz="1200" dirty="0" err="1">
                    <a:ea typeface="Malgun Gothic"/>
                    <a:cs typeface="Times New Roman"/>
                  </a:rPr>
                  <a:t>appel</a:t>
                </a:r>
                <a:r>
                  <a:rPr lang="en-US" sz="1200" dirty="0">
                    <a:ea typeface="Malgun Gothic"/>
                    <a:cs typeface="Times New Roman"/>
                  </a:rPr>
                  <a:t> de la </a:t>
                </a:r>
                <a:r>
                  <a:rPr lang="en-US" sz="1200" dirty="0" err="1">
                    <a:ea typeface="Malgun Gothic"/>
                    <a:cs typeface="Times New Roman"/>
                  </a:rPr>
                  <a:t>décision</a:t>
                </a:r>
                <a:endParaRPr lang="fr-FR" sz="1600" dirty="0">
                  <a:ea typeface="Malgun Gothic"/>
                  <a:cs typeface="Times New Roman"/>
                </a:endParaRPr>
              </a:p>
            </p:txBody>
          </p:sp>
          <p:sp>
            <p:nvSpPr>
              <p:cNvPr id="22" name="Flowchart: Alternate Process 21"/>
              <p:cNvSpPr/>
              <p:nvPr/>
            </p:nvSpPr>
            <p:spPr>
              <a:xfrm>
                <a:off x="771525" y="1885950"/>
                <a:ext cx="735965" cy="253365"/>
              </a:xfrm>
              <a:prstGeom prst="flowChartAlternateProcess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400" dirty="0" err="1">
                    <a:solidFill>
                      <a:srgbClr val="000000"/>
                    </a:solidFill>
                    <a:ea typeface="Malgun Gothic"/>
                    <a:cs typeface="Times New Roman"/>
                  </a:rPr>
                  <a:t>Accepté</a:t>
                </a:r>
                <a:r>
                  <a:rPr lang="en-US" sz="1400" dirty="0">
                    <a:solidFill>
                      <a:srgbClr val="000000"/>
                    </a:solidFill>
                    <a:ea typeface="Malgun Gothic"/>
                    <a:cs typeface="Times New Roman"/>
                  </a:rPr>
                  <a:t> </a:t>
                </a:r>
                <a:endParaRPr lang="fr-FR" sz="2000" dirty="0">
                  <a:ea typeface="Malgun Gothic"/>
                  <a:cs typeface="Times New Roman"/>
                </a:endParaRPr>
              </a:p>
            </p:txBody>
          </p:sp>
          <p:sp>
            <p:nvSpPr>
              <p:cNvPr id="23" name="Flowchart: Alternate Process 22"/>
              <p:cNvSpPr/>
              <p:nvPr/>
            </p:nvSpPr>
            <p:spPr>
              <a:xfrm>
                <a:off x="2727260" y="1885950"/>
                <a:ext cx="1074467" cy="253365"/>
              </a:xfrm>
              <a:prstGeom prst="flowChartAlternateProcess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400" dirty="0" err="1">
                    <a:solidFill>
                      <a:srgbClr val="000000"/>
                    </a:solidFill>
                    <a:ea typeface="Malgun Gothic"/>
                    <a:cs typeface="Times New Roman"/>
                  </a:rPr>
                  <a:t>Conditionnelle</a:t>
                </a:r>
                <a:r>
                  <a:rPr lang="en-US" sz="1400" dirty="0">
                    <a:solidFill>
                      <a:srgbClr val="000000"/>
                    </a:solidFill>
                    <a:ea typeface="Malgun Gothic"/>
                    <a:cs typeface="Times New Roman"/>
                  </a:rPr>
                  <a:t> </a:t>
                </a:r>
                <a:endParaRPr lang="fr-FR" sz="2000" dirty="0">
                  <a:ea typeface="Malgun Gothic"/>
                  <a:cs typeface="Times New Roman"/>
                </a:endParaRPr>
              </a:p>
            </p:txBody>
          </p:sp>
          <p:sp>
            <p:nvSpPr>
              <p:cNvPr id="24" name="Flowchart: Alternate Process 23"/>
              <p:cNvSpPr/>
              <p:nvPr/>
            </p:nvSpPr>
            <p:spPr>
              <a:xfrm>
                <a:off x="4895850" y="1885950"/>
                <a:ext cx="735965" cy="253365"/>
              </a:xfrm>
              <a:prstGeom prst="flowChartAlternateProcess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400" dirty="0" err="1">
                    <a:ea typeface="Malgun Gothic"/>
                    <a:cs typeface="Times New Roman"/>
                  </a:rPr>
                  <a:t>Rejeté</a:t>
                </a:r>
                <a:r>
                  <a:rPr lang="en-US" sz="1400" dirty="0">
                    <a:ea typeface="Malgun Gothic"/>
                    <a:cs typeface="Times New Roman"/>
                  </a:rPr>
                  <a:t> </a:t>
                </a:r>
                <a:endParaRPr lang="fr-FR" sz="2000" dirty="0">
                  <a:ea typeface="Malgun Gothic"/>
                  <a:cs typeface="Times New Roman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93030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6461" y="578364"/>
            <a:ext cx="6443059" cy="1143000"/>
          </a:xfrm>
        </p:spPr>
        <p:txBody>
          <a:bodyPr>
            <a:normAutofit/>
          </a:bodyPr>
          <a:lstStyle/>
          <a:p>
            <a:r>
              <a:rPr lang="en-US" sz="4000" b="1" dirty="0"/>
              <a:t>Critères de financement</a:t>
            </a:r>
          </a:p>
        </p:txBody>
      </p:sp>
      <p:graphicFrame>
        <p:nvGraphicFramePr>
          <p:cNvPr id="4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33385384"/>
              </p:ext>
            </p:extLst>
          </p:nvPr>
        </p:nvGraphicFramePr>
        <p:xfrm>
          <a:off x="2043525" y="1976952"/>
          <a:ext cx="7576406" cy="4339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69863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F1BB7B-EC6F-4613-A74C-E7572CFF8D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B2F1BB7B-EC6F-4613-A74C-E7572CFF8D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6908E9-348C-4337-8F96-6703EFAA41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086908E9-348C-4337-8F96-6703EFAA41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1B7284-ED2C-46FE-BD39-6DB9280415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dgm id="{5A1B7284-ED2C-46FE-BD39-6DB9280415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FAE145-3107-472D-814C-16D9952859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A4FAE145-3107-472D-814C-16D9952859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DB0CB1-3603-43D2-9F47-C3266164E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67DB0CB1-3603-43D2-9F47-C3266164EB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FC66AF-9343-47AC-B986-A1DA12B48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C6FC66AF-9343-47AC-B986-A1DA12B482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CB9973-00D9-4DC1-9EED-61D7D7290C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graphicEl>
                                              <a:dgm id="{A1CB9973-00D9-4DC1-9EED-61D7D7290C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F9CBF1-AD30-4967-816E-28643A2AA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5CF9CBF1-AD30-4967-816E-28643A2AA7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A32622-A9F2-4D49-9077-D89A17B0DA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14A32622-A9F2-4D49-9077-D89A17B0DA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FBD956-0B25-7140-82CF-A470C95A6E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83FBD956-0B25-7140-82CF-A470C95A6E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4098FC-FDD5-F845-8099-1A12D6D704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784098FC-FDD5-F845-8099-1A12D6D704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1258FFF-0747-4681-9AE5-1FF6E3C2B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dgm id="{C1258FFF-0747-4681-9AE5-1FF6E3C2BF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8C0498-52EE-4DE8-9FB4-B0A9D49F92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graphicEl>
                                              <a:dgm id="{458C0498-52EE-4DE8-9FB4-B0A9D49F92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41335" y="864142"/>
            <a:ext cx="61721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</a:pPr>
            <a:r>
              <a:rPr lang="en-US" sz="4000" b="1" dirty="0">
                <a:solidFill>
                  <a:prstClr val="black"/>
                </a:solidFill>
                <a:latin typeface="Corbel"/>
                <a:cs typeface="Corbel"/>
              </a:rPr>
              <a:t>Menu de la pr</a:t>
            </a:r>
            <a:r>
              <a:rPr lang="en-US" sz="4000" b="1" dirty="0"/>
              <a:t>é</a:t>
            </a:r>
            <a:r>
              <a:rPr lang="en-US" sz="4000" b="1" dirty="0">
                <a:solidFill>
                  <a:prstClr val="black"/>
                </a:solidFill>
                <a:latin typeface="Corbel"/>
                <a:cs typeface="Corbel"/>
              </a:rPr>
              <a:t>sentation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03335" y="1921361"/>
            <a:ext cx="7910131" cy="3420238"/>
          </a:xfrm>
        </p:spPr>
        <p:txBody>
          <a:bodyPr>
            <a:noAutofit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3200" b="1" dirty="0">
                <a:solidFill>
                  <a:prstClr val="black"/>
                </a:solidFill>
              </a:rPr>
              <a:t>Aperçu du </a:t>
            </a:r>
            <a:r>
              <a:rPr lang="en-US" sz="3200" b="1" dirty="0" err="1">
                <a:solidFill>
                  <a:prstClr val="black"/>
                </a:solidFill>
              </a:rPr>
              <a:t>Fonds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Vert</a:t>
            </a:r>
            <a:r>
              <a:rPr lang="en-US" sz="3200" b="1" dirty="0">
                <a:solidFill>
                  <a:prstClr val="black"/>
                </a:solidFill>
              </a:rPr>
              <a:t> pour le </a:t>
            </a:r>
            <a:r>
              <a:rPr lang="en-US" sz="3200" b="1" dirty="0" err="1">
                <a:solidFill>
                  <a:prstClr val="black"/>
                </a:solidFill>
              </a:rPr>
              <a:t>Climat</a:t>
            </a:r>
            <a:r>
              <a:rPr lang="en-US" sz="3200" b="1" dirty="0">
                <a:solidFill>
                  <a:prstClr val="black"/>
                </a:solidFill>
              </a:rPr>
              <a:t> (GCF)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3200" b="1" dirty="0">
                <a:solidFill>
                  <a:prstClr val="black"/>
                </a:solidFill>
              </a:rPr>
              <a:t>A</a:t>
            </a:r>
            <a:r>
              <a:rPr lang="en-US" sz="3200" b="1" dirty="0"/>
              <a:t>ccréditation</a:t>
            </a:r>
            <a:endParaRPr lang="en-US" sz="3200" b="1" dirty="0">
              <a:solidFill>
                <a:prstClr val="black"/>
              </a:solidFill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3200" b="1" dirty="0" err="1">
                <a:solidFill>
                  <a:prstClr val="black"/>
                </a:solidFill>
              </a:rPr>
              <a:t>Soumission</a:t>
            </a:r>
            <a:r>
              <a:rPr lang="en-US" sz="3200" b="1" dirty="0">
                <a:solidFill>
                  <a:prstClr val="black"/>
                </a:solidFill>
              </a:rPr>
              <a:t> de </a:t>
            </a:r>
            <a:r>
              <a:rPr lang="en-US" sz="3200" b="1" dirty="0" err="1">
                <a:solidFill>
                  <a:prstClr val="black"/>
                </a:solidFill>
              </a:rPr>
              <a:t>projets</a:t>
            </a:r>
            <a:r>
              <a:rPr lang="en-US" sz="3200" b="1" dirty="0">
                <a:solidFill>
                  <a:prstClr val="black"/>
                </a:solidFill>
              </a:rPr>
              <a:t> et </a:t>
            </a:r>
            <a:r>
              <a:rPr lang="en-US" sz="3200" b="1" dirty="0" err="1">
                <a:solidFill>
                  <a:prstClr val="black"/>
                </a:solidFill>
              </a:rPr>
              <a:t>programmes</a:t>
            </a:r>
            <a:endParaRPr lang="en-US" sz="3200" b="1" dirty="0">
              <a:solidFill>
                <a:prstClr val="black"/>
              </a:solidFill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3200" b="1" dirty="0"/>
              <a:t>Cadre de </a:t>
            </a:r>
            <a:r>
              <a:rPr lang="en-US" sz="3200" b="1" dirty="0" err="1"/>
              <a:t>gestion</a:t>
            </a:r>
            <a:r>
              <a:rPr lang="en-US" sz="3200" b="1" dirty="0"/>
              <a:t> des </a:t>
            </a:r>
            <a:r>
              <a:rPr lang="en-US" sz="3200" b="1" dirty="0" err="1"/>
              <a:t>résultats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1609399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606944" y="570969"/>
            <a:ext cx="6406281" cy="1143000"/>
          </a:xfrm>
        </p:spPr>
        <p:txBody>
          <a:bodyPr>
            <a:normAutofit fontScale="90000"/>
          </a:bodyPr>
          <a:lstStyle/>
          <a:p>
            <a:pPr algn="r">
              <a:lnSpc>
                <a:spcPct val="80000"/>
              </a:lnSpc>
            </a:pPr>
            <a:r>
              <a:rPr lang="en-US" b="1" dirty="0"/>
              <a:t>Critères de </a:t>
            </a:r>
            <a:r>
              <a:rPr lang="en-US" b="1" dirty="0" smtClean="0"/>
              <a:t>financement (2)</a:t>
            </a:r>
            <a:r>
              <a:rPr lang="en-GB" b="1" dirty="0" smtClean="0"/>
              <a:t/>
            </a:r>
            <a:br>
              <a:rPr lang="en-GB" b="1" dirty="0" smtClean="0"/>
            </a:br>
            <a:endParaRPr lang="en-US" sz="2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711300" y="1713969"/>
            <a:ext cx="717611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b="1" dirty="0">
                <a:latin typeface="Corbel"/>
                <a:cs typeface="Corbel"/>
              </a:rPr>
              <a:t>Impact </a:t>
            </a:r>
            <a:r>
              <a:rPr lang="en-US" sz="2400" b="1" dirty="0" err="1">
                <a:latin typeface="Corbel"/>
                <a:cs typeface="Corbel"/>
              </a:rPr>
              <a:t>potentiel</a:t>
            </a:r>
            <a:r>
              <a:rPr lang="en-US" sz="2400" b="1" dirty="0">
                <a:latin typeface="Corbel"/>
                <a:cs typeface="Corbel"/>
              </a:rPr>
              <a:t>: </a:t>
            </a:r>
            <a:r>
              <a:rPr lang="en-US" sz="2400" dirty="0" err="1">
                <a:latin typeface="Corbel"/>
                <a:cs typeface="Corbel"/>
              </a:rPr>
              <a:t>l'adaptation</a:t>
            </a:r>
            <a:r>
              <a:rPr lang="en-US" sz="2400" dirty="0">
                <a:latin typeface="Corbel"/>
                <a:cs typeface="Corbel"/>
              </a:rPr>
              <a:t> et </a:t>
            </a:r>
            <a:r>
              <a:rPr lang="en-US" sz="2400" dirty="0" err="1">
                <a:latin typeface="Corbel"/>
                <a:cs typeface="Corbel"/>
              </a:rPr>
              <a:t>l'atténuation</a:t>
            </a:r>
            <a:endParaRPr lang="en-US" sz="2400" dirty="0">
              <a:latin typeface="Corbel"/>
              <a:cs typeface="Corbel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b="1" dirty="0" err="1">
                <a:latin typeface="Corbel"/>
                <a:cs typeface="Corbel"/>
              </a:rPr>
              <a:t>Potentiel</a:t>
            </a:r>
            <a:r>
              <a:rPr lang="en-US" sz="2400" b="1" dirty="0">
                <a:latin typeface="Corbel"/>
                <a:cs typeface="Corbel"/>
              </a:rPr>
              <a:t> de </a:t>
            </a:r>
            <a:r>
              <a:rPr lang="en-US" sz="2400" b="1" dirty="0" err="1">
                <a:latin typeface="Corbel"/>
                <a:cs typeface="Corbel"/>
              </a:rPr>
              <a:t>changement</a:t>
            </a:r>
            <a:r>
              <a:rPr lang="en-US" sz="2400" b="1" dirty="0">
                <a:latin typeface="Corbel"/>
                <a:cs typeface="Corbel"/>
              </a:rPr>
              <a:t> de </a:t>
            </a:r>
            <a:r>
              <a:rPr lang="en-US" sz="2400" b="1" dirty="0" err="1">
                <a:latin typeface="Corbel"/>
                <a:cs typeface="Corbel"/>
              </a:rPr>
              <a:t>paradigme</a:t>
            </a:r>
            <a:r>
              <a:rPr lang="en-US" sz="2400" b="1" dirty="0">
                <a:latin typeface="Corbel"/>
                <a:cs typeface="Corbel"/>
              </a:rPr>
              <a:t>: 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err="1">
                <a:latin typeface="Corbel"/>
                <a:cs typeface="Corbel"/>
              </a:rPr>
              <a:t>accroissement</a:t>
            </a:r>
            <a:r>
              <a:rPr lang="en-US" sz="2400" dirty="0">
                <a:latin typeface="Corbel"/>
                <a:cs typeface="Corbel"/>
              </a:rPr>
              <a:t> </a:t>
            </a:r>
            <a:r>
              <a:rPr lang="en-US" sz="2400" dirty="0" err="1">
                <a:latin typeface="Corbel"/>
                <a:cs typeface="Corbel"/>
              </a:rPr>
              <a:t>d’echelle</a:t>
            </a:r>
            <a:r>
              <a:rPr lang="en-US" sz="2400" dirty="0">
                <a:latin typeface="Corbel"/>
                <a:cs typeface="Corbel"/>
              </a:rPr>
              <a:t> (scale up) et </a:t>
            </a:r>
            <a:r>
              <a:rPr lang="en-US" sz="2400" dirty="0" err="1">
                <a:latin typeface="Corbel"/>
                <a:cs typeface="Corbel"/>
              </a:rPr>
              <a:t>contribuer</a:t>
            </a:r>
            <a:r>
              <a:rPr lang="en-US" sz="2400" dirty="0">
                <a:latin typeface="Corbel"/>
                <a:cs typeface="Corbel"/>
              </a:rPr>
              <a:t> </a:t>
            </a:r>
            <a:r>
              <a:rPr lang="en-US" sz="2400" dirty="0" err="1">
                <a:latin typeface="Corbel"/>
                <a:cs typeface="Corbel"/>
              </a:rPr>
              <a:t>à</a:t>
            </a:r>
            <a:r>
              <a:rPr lang="en-US" sz="2400" dirty="0">
                <a:latin typeface="Corbel"/>
                <a:cs typeface="Corbel"/>
              </a:rPr>
              <a:t> </a:t>
            </a:r>
            <a:r>
              <a:rPr lang="en-US" sz="2400" dirty="0" err="1">
                <a:latin typeface="Corbel"/>
                <a:cs typeface="Corbel"/>
              </a:rPr>
              <a:t>atteindre</a:t>
            </a:r>
            <a:r>
              <a:rPr lang="en-US" sz="2400" dirty="0">
                <a:latin typeface="Corbel"/>
                <a:cs typeface="Corbel"/>
              </a:rPr>
              <a:t> </a:t>
            </a:r>
            <a:r>
              <a:rPr lang="en-US" sz="2400" dirty="0" err="1">
                <a:latin typeface="Corbel"/>
                <a:cs typeface="Corbel"/>
              </a:rPr>
              <a:t>l'objectif</a:t>
            </a:r>
            <a:r>
              <a:rPr lang="en-US" sz="2400" dirty="0">
                <a:latin typeface="Corbel"/>
                <a:cs typeface="Corbel"/>
              </a:rPr>
              <a:t> de 2 </a:t>
            </a:r>
            <a:r>
              <a:rPr lang="en-US" sz="2400" dirty="0" err="1">
                <a:latin typeface="Corbel"/>
                <a:cs typeface="Corbel"/>
              </a:rPr>
              <a:t>degrés</a:t>
            </a:r>
            <a:r>
              <a:rPr lang="en-US" sz="2400" dirty="0">
                <a:latin typeface="Corbel"/>
                <a:cs typeface="Corbel"/>
              </a:rPr>
              <a:t>; 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>
                <a:latin typeface="Corbel"/>
                <a:cs typeface="Corbel"/>
              </a:rPr>
              <a:t>un </a:t>
            </a:r>
            <a:r>
              <a:rPr lang="en-US" sz="2400" dirty="0" err="1">
                <a:latin typeface="Corbel"/>
                <a:cs typeface="Corbel"/>
              </a:rPr>
              <a:t>apprentissage</a:t>
            </a:r>
            <a:r>
              <a:rPr lang="en-US" sz="2400" dirty="0">
                <a:latin typeface="Corbel"/>
                <a:cs typeface="Corbel"/>
              </a:rPr>
              <a:t>; 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err="1">
                <a:latin typeface="Corbel"/>
                <a:cs typeface="Corbel"/>
              </a:rPr>
              <a:t>renforcer</a:t>
            </a:r>
            <a:r>
              <a:rPr lang="en-US" sz="2400" dirty="0">
                <a:latin typeface="Corbel"/>
                <a:cs typeface="Corbel"/>
              </a:rPr>
              <a:t> les </a:t>
            </a:r>
            <a:r>
              <a:rPr lang="en-US" sz="2400" dirty="0" err="1">
                <a:latin typeface="Corbel"/>
                <a:cs typeface="Corbel"/>
              </a:rPr>
              <a:t>environnements</a:t>
            </a:r>
            <a:r>
              <a:rPr lang="en-US" sz="2400" dirty="0">
                <a:latin typeface="Corbel"/>
                <a:cs typeface="Corbel"/>
              </a:rPr>
              <a:t> </a:t>
            </a:r>
            <a:r>
              <a:rPr lang="en-US" sz="2400" dirty="0" err="1">
                <a:latin typeface="Corbel"/>
                <a:cs typeface="Corbel"/>
              </a:rPr>
              <a:t>favorables</a:t>
            </a:r>
            <a:r>
              <a:rPr lang="en-US" sz="2400" dirty="0">
                <a:latin typeface="Corbel"/>
                <a:cs typeface="Corbel"/>
              </a:rPr>
              <a:t>, 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err="1">
                <a:latin typeface="Corbel"/>
                <a:cs typeface="Corbel"/>
              </a:rPr>
              <a:t>règlements</a:t>
            </a:r>
            <a:r>
              <a:rPr lang="en-US" sz="2400" dirty="0">
                <a:latin typeface="Corbel"/>
                <a:cs typeface="Corbel"/>
              </a:rPr>
              <a:t> et </a:t>
            </a:r>
            <a:r>
              <a:rPr lang="en-US" sz="2400" dirty="0" err="1">
                <a:latin typeface="Corbel"/>
                <a:cs typeface="Corbel"/>
              </a:rPr>
              <a:t>politiques</a:t>
            </a:r>
            <a:r>
              <a:rPr lang="en-US" sz="2400" dirty="0">
                <a:latin typeface="Corbel"/>
                <a:cs typeface="Corbel"/>
              </a:rPr>
              <a:t>; et 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err="1">
                <a:latin typeface="Corbel"/>
                <a:cs typeface="Corbel"/>
              </a:rPr>
              <a:t>soutenir</a:t>
            </a:r>
            <a:r>
              <a:rPr lang="en-US" sz="2400" dirty="0">
                <a:latin typeface="Corbel"/>
                <a:cs typeface="Corbel"/>
              </a:rPr>
              <a:t> des </a:t>
            </a:r>
            <a:r>
              <a:rPr lang="en-US" sz="2400" dirty="0" err="1">
                <a:latin typeface="Corbel"/>
                <a:cs typeface="Corbel"/>
              </a:rPr>
              <a:t>voies</a:t>
            </a:r>
            <a:r>
              <a:rPr lang="en-US" sz="2400" dirty="0">
                <a:latin typeface="Corbel"/>
                <a:cs typeface="Corbel"/>
              </a:rPr>
              <a:t> de développement </a:t>
            </a:r>
            <a:r>
              <a:rPr lang="en-US" sz="2400" dirty="0" err="1">
                <a:latin typeface="Corbel"/>
                <a:cs typeface="Corbel"/>
              </a:rPr>
              <a:t>résilient</a:t>
            </a:r>
            <a:endParaRPr lang="en-US" sz="2400" dirty="0">
              <a:latin typeface="Corbel"/>
              <a:cs typeface="Corbel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b="1" dirty="0" err="1">
                <a:latin typeface="Corbel"/>
                <a:cs typeface="Corbel"/>
              </a:rPr>
              <a:t>Potentiel</a:t>
            </a:r>
            <a:r>
              <a:rPr lang="en-US" sz="2400" b="1" dirty="0">
                <a:latin typeface="Corbel"/>
                <a:cs typeface="Corbel"/>
              </a:rPr>
              <a:t> de développement durable</a:t>
            </a:r>
            <a:r>
              <a:rPr lang="en-US" sz="2400" dirty="0">
                <a:latin typeface="Corbel"/>
                <a:cs typeface="Corbel"/>
              </a:rPr>
              <a:t>: co-</a:t>
            </a:r>
            <a:r>
              <a:rPr lang="en-US" sz="2400" dirty="0" err="1">
                <a:latin typeface="Corbel"/>
                <a:cs typeface="Corbel"/>
              </a:rPr>
              <a:t>bénéfices</a:t>
            </a:r>
            <a:r>
              <a:rPr lang="en-US" sz="2400" dirty="0">
                <a:latin typeface="Corbel"/>
                <a:cs typeface="Corbel"/>
              </a:rPr>
              <a:t> </a:t>
            </a:r>
            <a:r>
              <a:rPr lang="en-US" sz="2400" dirty="0" err="1">
                <a:latin typeface="Corbel"/>
                <a:cs typeface="Corbel"/>
              </a:rPr>
              <a:t>sociaux</a:t>
            </a:r>
            <a:r>
              <a:rPr lang="en-US" sz="2400" dirty="0">
                <a:latin typeface="Corbel"/>
                <a:cs typeface="Corbel"/>
              </a:rPr>
              <a:t> </a:t>
            </a:r>
            <a:r>
              <a:rPr lang="en-US" sz="2400" dirty="0" err="1">
                <a:latin typeface="Corbel"/>
                <a:cs typeface="Corbel"/>
              </a:rPr>
              <a:t>économiques</a:t>
            </a:r>
            <a:r>
              <a:rPr lang="en-US" sz="2400" dirty="0">
                <a:latin typeface="Corbel"/>
                <a:cs typeface="Corbel"/>
              </a:rPr>
              <a:t> et </a:t>
            </a:r>
            <a:r>
              <a:rPr lang="en-US" sz="2400" dirty="0" err="1">
                <a:latin typeface="Corbel"/>
                <a:cs typeface="Corbel"/>
              </a:rPr>
              <a:t>environnementaux</a:t>
            </a:r>
            <a:r>
              <a:rPr lang="en-US" sz="2400" dirty="0">
                <a:latin typeface="Corbel"/>
                <a:cs typeface="Corbel"/>
              </a:rPr>
              <a:t> et genre</a:t>
            </a:r>
          </a:p>
        </p:txBody>
      </p:sp>
    </p:spTree>
    <p:extLst>
      <p:ext uri="{BB962C8B-B14F-4D97-AF65-F5344CB8AC3E}">
        <p14:creationId xmlns:p14="http://schemas.microsoft.com/office/powerpoint/2010/main" xmlns="" val="2410349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606944" y="570969"/>
            <a:ext cx="6406281" cy="1143000"/>
          </a:xfrm>
        </p:spPr>
        <p:txBody>
          <a:bodyPr>
            <a:normAutofit fontScale="90000"/>
          </a:bodyPr>
          <a:lstStyle/>
          <a:p>
            <a:pPr algn="r">
              <a:lnSpc>
                <a:spcPct val="80000"/>
              </a:lnSpc>
            </a:pPr>
            <a:r>
              <a:rPr lang="en-US" b="1" dirty="0"/>
              <a:t>Critères de </a:t>
            </a:r>
            <a:r>
              <a:rPr lang="en-US" b="1" dirty="0" smtClean="0"/>
              <a:t>financement (3)</a:t>
            </a:r>
            <a:r>
              <a:rPr lang="en-GB" b="1" dirty="0" smtClean="0"/>
              <a:t/>
            </a:r>
            <a:br>
              <a:rPr lang="en-GB" b="1" dirty="0" smtClean="0"/>
            </a:br>
            <a:endParaRPr lang="en-US" sz="2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711300" y="1713969"/>
            <a:ext cx="717611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US" sz="2000" b="1" dirty="0" err="1">
                <a:latin typeface="Corbel"/>
                <a:cs typeface="Corbel"/>
              </a:rPr>
              <a:t>Respondre</a:t>
            </a:r>
            <a:r>
              <a:rPr lang="en-US" sz="2000" b="1" dirty="0">
                <a:latin typeface="Corbel"/>
                <a:cs typeface="Corbel"/>
              </a:rPr>
              <a:t> aux </a:t>
            </a:r>
            <a:r>
              <a:rPr lang="en-US" sz="2000" b="1" dirty="0" err="1">
                <a:latin typeface="Corbel"/>
                <a:cs typeface="Corbel"/>
              </a:rPr>
              <a:t>besoins</a:t>
            </a:r>
            <a:r>
              <a:rPr lang="en-US" sz="2000" b="1" dirty="0">
                <a:latin typeface="Corbel"/>
                <a:cs typeface="Corbel"/>
              </a:rPr>
              <a:t> des </a:t>
            </a:r>
            <a:r>
              <a:rPr lang="en-US" sz="2000" b="1" dirty="0" err="1">
                <a:latin typeface="Corbel"/>
                <a:cs typeface="Corbel"/>
              </a:rPr>
              <a:t>bénéficiaires</a:t>
            </a:r>
            <a:r>
              <a:rPr lang="en-US" sz="2000" b="1" dirty="0">
                <a:latin typeface="Corbel"/>
                <a:cs typeface="Corbel"/>
              </a:rPr>
              <a:t>: </a:t>
            </a:r>
            <a:endParaRPr lang="en-US" sz="2000" dirty="0">
              <a:latin typeface="Corbel"/>
              <a:cs typeface="Corbel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000" dirty="0" err="1">
                <a:latin typeface="Corbel"/>
                <a:cs typeface="Corbel"/>
              </a:rPr>
              <a:t>vulnérabilité</a:t>
            </a:r>
            <a:r>
              <a:rPr lang="en-US" sz="2000" dirty="0">
                <a:latin typeface="Corbel"/>
                <a:cs typeface="Corbel"/>
              </a:rPr>
              <a:t>; 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err="1">
                <a:latin typeface="Corbel"/>
                <a:cs typeface="Corbel"/>
              </a:rPr>
              <a:t>niveaux</a:t>
            </a:r>
            <a:r>
              <a:rPr lang="en-US" sz="2000" dirty="0">
                <a:latin typeface="Corbel"/>
                <a:cs typeface="Corbel"/>
              </a:rPr>
              <a:t> développement </a:t>
            </a:r>
            <a:r>
              <a:rPr lang="en-US" sz="2000" dirty="0" err="1">
                <a:latin typeface="Corbel"/>
                <a:cs typeface="Corbel"/>
              </a:rPr>
              <a:t>économique</a:t>
            </a:r>
            <a:r>
              <a:rPr lang="en-US" sz="2000" dirty="0">
                <a:latin typeface="Corbel"/>
                <a:cs typeface="Corbel"/>
              </a:rPr>
              <a:t> et social;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latin typeface="Corbel"/>
                <a:cs typeface="Corbel"/>
              </a:rPr>
              <a:t>la </a:t>
            </a:r>
            <a:r>
              <a:rPr lang="en-US" sz="2000" dirty="0" err="1">
                <a:latin typeface="Corbel"/>
                <a:cs typeface="Corbel"/>
              </a:rPr>
              <a:t>disponibilité</a:t>
            </a:r>
            <a:r>
              <a:rPr lang="en-US" sz="2000" dirty="0">
                <a:latin typeface="Corbel"/>
                <a:cs typeface="Corbel"/>
              </a:rPr>
              <a:t> de </a:t>
            </a:r>
            <a:r>
              <a:rPr lang="en-US" sz="2000" dirty="0" err="1">
                <a:latin typeface="Corbel"/>
                <a:cs typeface="Corbel"/>
              </a:rPr>
              <a:t>financement</a:t>
            </a:r>
            <a:r>
              <a:rPr lang="en-US" sz="2000" dirty="0">
                <a:latin typeface="Corbel"/>
                <a:cs typeface="Corbel"/>
              </a:rPr>
              <a:t>;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err="1">
                <a:latin typeface="Corbel"/>
                <a:cs typeface="Corbel"/>
              </a:rPr>
              <a:t>besoins</a:t>
            </a:r>
            <a:r>
              <a:rPr lang="en-US" sz="2000" dirty="0">
                <a:latin typeface="Corbel"/>
                <a:cs typeface="Corbel"/>
              </a:rPr>
              <a:t> </a:t>
            </a:r>
            <a:r>
              <a:rPr lang="en-US" sz="2000" dirty="0" err="1">
                <a:latin typeface="Corbel"/>
                <a:cs typeface="Corbel"/>
              </a:rPr>
              <a:t>institutionnels</a:t>
            </a:r>
            <a:endParaRPr lang="en-US" sz="2000" dirty="0">
              <a:latin typeface="Corbel"/>
              <a:cs typeface="Corbel"/>
            </a:endParaRPr>
          </a:p>
          <a:p>
            <a:pPr marL="457200" indent="-457200">
              <a:buFont typeface="+mj-lt"/>
              <a:buAutoNum type="arabicPeriod" startAt="4"/>
            </a:pPr>
            <a:r>
              <a:rPr lang="en-US" sz="2000" b="1" dirty="0" err="1">
                <a:latin typeface="Corbel"/>
                <a:cs typeface="Corbel"/>
              </a:rPr>
              <a:t>Promouvoir</a:t>
            </a:r>
            <a:r>
              <a:rPr lang="en-US" sz="2000" b="1" dirty="0">
                <a:latin typeface="Corbel"/>
                <a:cs typeface="Corbel"/>
              </a:rPr>
              <a:t> </a:t>
            </a:r>
            <a:r>
              <a:rPr lang="en-US" sz="2000" b="1" dirty="0" err="1">
                <a:latin typeface="Corbel"/>
                <a:cs typeface="Corbel"/>
              </a:rPr>
              <a:t>l'appropriation</a:t>
            </a:r>
            <a:r>
              <a:rPr lang="en-US" sz="2000" b="1" dirty="0">
                <a:latin typeface="Corbel"/>
                <a:cs typeface="Corbel"/>
              </a:rPr>
              <a:t> pays: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latin typeface="Corbel"/>
                <a:cs typeface="Corbel"/>
              </a:rPr>
              <a:t> la </a:t>
            </a:r>
            <a:r>
              <a:rPr lang="en-US" sz="2000" dirty="0" err="1">
                <a:latin typeface="Corbel"/>
                <a:cs typeface="Corbel"/>
              </a:rPr>
              <a:t>cohérence</a:t>
            </a:r>
            <a:r>
              <a:rPr lang="en-US" sz="2000" dirty="0">
                <a:latin typeface="Corbel"/>
                <a:cs typeface="Corbel"/>
              </a:rPr>
              <a:t> avec les </a:t>
            </a:r>
            <a:r>
              <a:rPr lang="en-US" sz="2000" dirty="0" err="1">
                <a:latin typeface="Corbel"/>
                <a:cs typeface="Corbel"/>
              </a:rPr>
              <a:t>politiques</a:t>
            </a:r>
            <a:r>
              <a:rPr lang="en-US" sz="2000" dirty="0">
                <a:latin typeface="Corbel"/>
                <a:cs typeface="Corbel"/>
              </a:rPr>
              <a:t> </a:t>
            </a:r>
            <a:r>
              <a:rPr lang="en-US" sz="2000" dirty="0" err="1">
                <a:latin typeface="Corbel"/>
                <a:cs typeface="Corbel"/>
              </a:rPr>
              <a:t>nationales</a:t>
            </a:r>
            <a:r>
              <a:rPr lang="en-US" sz="2000" dirty="0">
                <a:latin typeface="Corbel"/>
                <a:cs typeface="Corbel"/>
              </a:rPr>
              <a:t> et les </a:t>
            </a:r>
            <a:r>
              <a:rPr lang="en-US" sz="2000" dirty="0" err="1">
                <a:latin typeface="Corbel"/>
                <a:cs typeface="Corbel"/>
              </a:rPr>
              <a:t>stratégies</a:t>
            </a:r>
            <a:r>
              <a:rPr lang="en-US" sz="2000" dirty="0">
                <a:latin typeface="Corbel"/>
                <a:cs typeface="Corbel"/>
              </a:rPr>
              <a:t>,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latin typeface="Corbel"/>
                <a:cs typeface="Corbel"/>
              </a:rPr>
              <a:t> la </a:t>
            </a:r>
            <a:r>
              <a:rPr lang="en-US" sz="2000" dirty="0" err="1">
                <a:latin typeface="Corbel"/>
                <a:cs typeface="Corbel"/>
              </a:rPr>
              <a:t>capacité</a:t>
            </a:r>
            <a:r>
              <a:rPr lang="en-US" sz="2000" dirty="0">
                <a:latin typeface="Corbel"/>
                <a:cs typeface="Corbel"/>
              </a:rPr>
              <a:t> des institutions, 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err="1">
                <a:latin typeface="Corbel"/>
                <a:cs typeface="Corbel"/>
              </a:rPr>
              <a:t>l'engagement</a:t>
            </a:r>
            <a:r>
              <a:rPr lang="en-US" sz="2000" dirty="0">
                <a:latin typeface="Corbel"/>
                <a:cs typeface="Corbel"/>
              </a:rPr>
              <a:t> avec les parties </a:t>
            </a:r>
            <a:r>
              <a:rPr lang="en-US" sz="2000" dirty="0" err="1">
                <a:latin typeface="Corbel"/>
                <a:cs typeface="Corbel"/>
              </a:rPr>
              <a:t>prenantes</a:t>
            </a:r>
            <a:r>
              <a:rPr lang="en-US" sz="2000" dirty="0">
                <a:latin typeface="Corbel"/>
                <a:cs typeface="Corbel"/>
              </a:rPr>
              <a:t> </a:t>
            </a:r>
            <a:r>
              <a:rPr lang="en-US" sz="2000" dirty="0" err="1">
                <a:latin typeface="Corbel"/>
                <a:cs typeface="Corbel"/>
              </a:rPr>
              <a:t>nationales</a:t>
            </a:r>
            <a:endParaRPr lang="en-US" sz="2000" dirty="0">
              <a:latin typeface="Corbel"/>
              <a:cs typeface="Corbel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000" dirty="0" err="1">
                <a:latin typeface="Corbel"/>
                <a:cs typeface="Corbel"/>
              </a:rPr>
              <a:t>Efficience</a:t>
            </a:r>
            <a:r>
              <a:rPr lang="en-US" sz="2000" dirty="0">
                <a:latin typeface="Corbel"/>
                <a:cs typeface="Corbel"/>
              </a:rPr>
              <a:t> et </a:t>
            </a:r>
            <a:r>
              <a:rPr lang="en-US" sz="2000" dirty="0" err="1">
                <a:latin typeface="Corbel"/>
                <a:cs typeface="Corbel"/>
              </a:rPr>
              <a:t>efficacité</a:t>
            </a:r>
            <a:r>
              <a:rPr lang="en-US" sz="2000" dirty="0">
                <a:latin typeface="Corbel"/>
                <a:cs typeface="Corbel"/>
              </a:rPr>
              <a:t>: 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err="1">
                <a:latin typeface="Corbel"/>
                <a:cs typeface="Corbel"/>
              </a:rPr>
              <a:t>l'efficacité</a:t>
            </a:r>
            <a:r>
              <a:rPr lang="en-US" sz="2000" dirty="0">
                <a:latin typeface="Corbel"/>
                <a:cs typeface="Corbel"/>
              </a:rPr>
              <a:t> des </a:t>
            </a:r>
            <a:r>
              <a:rPr lang="en-US" sz="2000" dirty="0" err="1">
                <a:latin typeface="Corbel"/>
                <a:cs typeface="Corbel"/>
              </a:rPr>
              <a:t>coûts</a:t>
            </a:r>
            <a:r>
              <a:rPr lang="en-US" sz="2000" dirty="0">
                <a:latin typeface="Corbel"/>
                <a:cs typeface="Corbel"/>
              </a:rPr>
              <a:t>; 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err="1">
                <a:latin typeface="Corbel"/>
                <a:cs typeface="Corbel"/>
              </a:rPr>
              <a:t>viabilité</a:t>
            </a:r>
            <a:r>
              <a:rPr lang="en-US" sz="2000" dirty="0">
                <a:latin typeface="Corbel"/>
                <a:cs typeface="Corbel"/>
              </a:rPr>
              <a:t> </a:t>
            </a:r>
            <a:r>
              <a:rPr lang="en-US" sz="2000" dirty="0" err="1">
                <a:latin typeface="Corbel"/>
                <a:cs typeface="Corbel"/>
              </a:rPr>
              <a:t>financière</a:t>
            </a:r>
            <a:r>
              <a:rPr lang="en-US" sz="2000" dirty="0">
                <a:latin typeface="Corbel"/>
                <a:cs typeface="Corbel"/>
              </a:rPr>
              <a:t>; 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latin typeface="Corbel"/>
                <a:cs typeface="Corbel"/>
              </a:rPr>
              <a:t>co-</a:t>
            </a:r>
            <a:r>
              <a:rPr lang="en-US" sz="2000" dirty="0" err="1">
                <a:latin typeface="Corbel"/>
                <a:cs typeface="Corbel"/>
              </a:rPr>
              <a:t>financement</a:t>
            </a:r>
            <a:r>
              <a:rPr lang="en-US" sz="2000" dirty="0">
                <a:latin typeface="Corbel"/>
                <a:cs typeface="Corbel"/>
              </a:rPr>
              <a:t>; 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err="1">
                <a:latin typeface="Corbel"/>
                <a:cs typeface="Corbel"/>
              </a:rPr>
              <a:t>meilleurs</a:t>
            </a:r>
            <a:r>
              <a:rPr lang="en-US" sz="2000" dirty="0">
                <a:latin typeface="Corbel"/>
                <a:cs typeface="Corbel"/>
              </a:rPr>
              <a:t> </a:t>
            </a:r>
            <a:r>
              <a:rPr lang="en-US" sz="2000" dirty="0" err="1">
                <a:latin typeface="Corbel"/>
                <a:cs typeface="Corbel"/>
              </a:rPr>
              <a:t>pratiques</a:t>
            </a:r>
            <a:endParaRPr lang="en-US" sz="2000" dirty="0">
              <a:latin typeface="Corbel"/>
              <a:cs typeface="Corbel"/>
            </a:endParaRPr>
          </a:p>
          <a:p>
            <a:pPr marL="342900" indent="-342900">
              <a:buFont typeface="Arial"/>
              <a:buChar char="•"/>
            </a:pPr>
            <a:endParaRPr lang="en-US" sz="20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2091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 txBox="1">
            <a:spLocks/>
          </p:cNvSpPr>
          <p:nvPr/>
        </p:nvSpPr>
        <p:spPr>
          <a:xfrm>
            <a:off x="1981200" y="1760023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Corbel"/>
                <a:cs typeface="Corbel"/>
              </a:rPr>
              <a:t>Adaptation (</a:t>
            </a:r>
            <a:r>
              <a:rPr lang="en-US" b="1" dirty="0" err="1">
                <a:latin typeface="Corbel"/>
                <a:cs typeface="Corbel"/>
              </a:rPr>
              <a:t>Résilience</a:t>
            </a:r>
            <a:r>
              <a:rPr lang="en-US" b="1" dirty="0">
                <a:latin typeface="Corbel"/>
                <a:cs typeface="Corbel"/>
              </a:rPr>
              <a:t>):</a:t>
            </a:r>
          </a:p>
        </p:txBody>
      </p:sp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4503654" y="364400"/>
            <a:ext cx="5707146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 smtClean="0"/>
              <a:t>Domaines d’impact</a:t>
            </a:r>
            <a:r>
              <a:rPr lang="en-US" b="1" dirty="0"/>
              <a:t> stratégiques </a:t>
            </a:r>
          </a:p>
        </p:txBody>
      </p:sp>
      <p:sp>
        <p:nvSpPr>
          <p:cNvPr id="5" name="Content Placeholder 7"/>
          <p:cNvSpPr>
            <a:spLocks noGrp="1"/>
          </p:cNvSpPr>
          <p:nvPr>
            <p:ph idx="1"/>
          </p:nvPr>
        </p:nvSpPr>
        <p:spPr>
          <a:xfrm>
            <a:off x="1981200" y="2399785"/>
            <a:ext cx="4040188" cy="39512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dirty="0" err="1" smtClean="0">
                <a:latin typeface="Corbel"/>
                <a:cs typeface="Corbel"/>
              </a:rPr>
              <a:t>Moyens</a:t>
            </a:r>
            <a:r>
              <a:rPr lang="en-US" dirty="0" smtClean="0">
                <a:latin typeface="Corbel"/>
                <a:cs typeface="Corbel"/>
              </a:rPr>
              <a:t> </a:t>
            </a:r>
            <a:r>
              <a:rPr lang="en-US" dirty="0">
                <a:latin typeface="Corbel"/>
                <a:cs typeface="Corbel"/>
              </a:rPr>
              <a:t>de </a:t>
            </a:r>
            <a:r>
              <a:rPr lang="en-US" dirty="0" err="1">
                <a:latin typeface="Corbel"/>
                <a:cs typeface="Corbel"/>
              </a:rPr>
              <a:t>subsistance</a:t>
            </a:r>
            <a:r>
              <a:rPr lang="en-US" dirty="0">
                <a:latin typeface="Corbel"/>
                <a:cs typeface="Corbel"/>
              </a:rPr>
              <a:t> des </a:t>
            </a:r>
            <a:r>
              <a:rPr lang="en-US" dirty="0" err="1">
                <a:latin typeface="Corbel"/>
                <a:cs typeface="Corbel"/>
              </a:rPr>
              <a:t>personnes</a:t>
            </a:r>
            <a:r>
              <a:rPr lang="en-US" dirty="0">
                <a:latin typeface="Corbel"/>
                <a:cs typeface="Corbel"/>
              </a:rPr>
              <a:t>, des </a:t>
            </a:r>
            <a:r>
              <a:rPr lang="en-US" dirty="0" err="1">
                <a:latin typeface="Corbel"/>
                <a:cs typeface="Corbel"/>
              </a:rPr>
              <a:t>communautés</a:t>
            </a:r>
            <a:r>
              <a:rPr lang="en-US" dirty="0">
                <a:latin typeface="Corbel"/>
                <a:cs typeface="Corbel"/>
              </a:rPr>
              <a:t> et des </a:t>
            </a:r>
            <a:r>
              <a:rPr lang="en-US" dirty="0" err="1">
                <a:latin typeface="Corbel"/>
                <a:cs typeface="Corbel"/>
              </a:rPr>
              <a:t>régions</a:t>
            </a:r>
            <a:endParaRPr lang="en-US" dirty="0">
              <a:latin typeface="Corbel"/>
              <a:cs typeface="Corbel"/>
            </a:endParaRPr>
          </a:p>
          <a:p>
            <a:r>
              <a:rPr lang="en-US" dirty="0">
                <a:latin typeface="Corbel"/>
                <a:cs typeface="Corbel"/>
              </a:rPr>
              <a:t> </a:t>
            </a:r>
            <a:r>
              <a:rPr lang="en-US" dirty="0" smtClean="0">
                <a:latin typeface="Corbel"/>
                <a:cs typeface="Corbel"/>
              </a:rPr>
              <a:t>Santé </a:t>
            </a:r>
            <a:r>
              <a:rPr lang="en-US" dirty="0">
                <a:latin typeface="Corbel"/>
                <a:cs typeface="Corbel"/>
              </a:rPr>
              <a:t>et </a:t>
            </a:r>
            <a:r>
              <a:rPr lang="en-US" dirty="0" err="1">
                <a:latin typeface="Corbel"/>
                <a:cs typeface="Corbel"/>
              </a:rPr>
              <a:t>bien-être</a:t>
            </a:r>
            <a:r>
              <a:rPr lang="en-US" dirty="0">
                <a:latin typeface="Corbel"/>
                <a:cs typeface="Corbel"/>
              </a:rPr>
              <a:t> des </a:t>
            </a:r>
            <a:r>
              <a:rPr lang="en-US" dirty="0" err="1">
                <a:latin typeface="Corbel"/>
                <a:cs typeface="Corbel"/>
              </a:rPr>
              <a:t>personnes</a:t>
            </a:r>
            <a:r>
              <a:rPr lang="en-US" dirty="0">
                <a:latin typeface="Corbel"/>
                <a:cs typeface="Corbel"/>
              </a:rPr>
              <a:t>, la </a:t>
            </a:r>
            <a:r>
              <a:rPr lang="en-US" dirty="0" err="1">
                <a:latin typeface="Corbel"/>
                <a:cs typeface="Corbel"/>
              </a:rPr>
              <a:t>sécurité</a:t>
            </a:r>
            <a:r>
              <a:rPr lang="en-US" dirty="0">
                <a:latin typeface="Corbel"/>
                <a:cs typeface="Corbel"/>
              </a:rPr>
              <a:t> </a:t>
            </a:r>
            <a:r>
              <a:rPr lang="en-US" dirty="0" err="1">
                <a:latin typeface="Corbel"/>
                <a:cs typeface="Corbel"/>
              </a:rPr>
              <a:t>alimentaire</a:t>
            </a:r>
            <a:r>
              <a:rPr lang="en-US" dirty="0">
                <a:latin typeface="Corbel"/>
                <a:cs typeface="Corbel"/>
              </a:rPr>
              <a:t> et de </a:t>
            </a:r>
            <a:r>
              <a:rPr lang="en-US" dirty="0" err="1">
                <a:latin typeface="Corbel"/>
                <a:cs typeface="Corbel"/>
              </a:rPr>
              <a:t>l'eau</a:t>
            </a:r>
            <a:endParaRPr lang="en-US" dirty="0">
              <a:latin typeface="Corbel"/>
              <a:cs typeface="Corbel"/>
            </a:endParaRPr>
          </a:p>
          <a:p>
            <a:r>
              <a:rPr lang="en-US" dirty="0">
                <a:latin typeface="Corbel"/>
                <a:cs typeface="Corbel"/>
              </a:rPr>
              <a:t>Infrastructure et </a:t>
            </a:r>
            <a:r>
              <a:rPr lang="en-US" dirty="0" err="1">
                <a:latin typeface="Corbel"/>
                <a:cs typeface="Corbel"/>
              </a:rPr>
              <a:t>environnement</a:t>
            </a:r>
            <a:r>
              <a:rPr lang="en-US" dirty="0">
                <a:latin typeface="Corbel"/>
                <a:cs typeface="Corbel"/>
              </a:rPr>
              <a:t> </a:t>
            </a:r>
            <a:r>
              <a:rPr lang="en-US" dirty="0" err="1">
                <a:latin typeface="Corbel"/>
                <a:cs typeface="Corbel"/>
              </a:rPr>
              <a:t>bâti</a:t>
            </a:r>
            <a:endParaRPr lang="en-US" dirty="0">
              <a:latin typeface="Corbel"/>
              <a:cs typeface="Corbel"/>
            </a:endParaRPr>
          </a:p>
          <a:p>
            <a:r>
              <a:rPr lang="en-US" dirty="0">
                <a:latin typeface="Corbel"/>
                <a:cs typeface="Corbel"/>
              </a:rPr>
              <a:t>Les </a:t>
            </a:r>
            <a:r>
              <a:rPr lang="en-US" dirty="0" err="1">
                <a:latin typeface="Corbel"/>
                <a:cs typeface="Corbel"/>
              </a:rPr>
              <a:t>écosystèmes</a:t>
            </a:r>
            <a:r>
              <a:rPr lang="en-US" dirty="0">
                <a:latin typeface="Corbel"/>
                <a:cs typeface="Corbel"/>
              </a:rPr>
              <a:t> et les services </a:t>
            </a:r>
            <a:r>
              <a:rPr lang="en-US" dirty="0" err="1">
                <a:latin typeface="Corbel"/>
                <a:cs typeface="Corbel"/>
              </a:rPr>
              <a:t>connexes</a:t>
            </a:r>
            <a:endParaRPr lang="en-US" dirty="0">
              <a:latin typeface="Corbel"/>
              <a:cs typeface="Corbel"/>
            </a:endParaRPr>
          </a:p>
        </p:txBody>
      </p:sp>
      <p:sp>
        <p:nvSpPr>
          <p:cNvPr id="7" name="Content Placeholder 8"/>
          <p:cNvSpPr>
            <a:spLocks noGrp="1"/>
          </p:cNvSpPr>
          <p:nvPr>
            <p:ph sz="quarter" idx="4294967295"/>
          </p:nvPr>
        </p:nvSpPr>
        <p:spPr>
          <a:xfrm>
            <a:off x="8150225" y="2400300"/>
            <a:ext cx="4041775" cy="39512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dirty="0" err="1" smtClean="0">
                <a:latin typeface="Corbel"/>
                <a:cs typeface="Corbel"/>
              </a:rPr>
              <a:t>Accès</a:t>
            </a:r>
            <a:r>
              <a:rPr lang="en-US" dirty="0" smtClean="0">
                <a:latin typeface="Corbel"/>
                <a:cs typeface="Corbel"/>
              </a:rPr>
              <a:t> </a:t>
            </a:r>
            <a:r>
              <a:rPr lang="en-US" dirty="0" err="1">
                <a:latin typeface="Corbel"/>
                <a:cs typeface="Corbel"/>
              </a:rPr>
              <a:t>à</a:t>
            </a:r>
            <a:r>
              <a:rPr lang="en-US" dirty="0">
                <a:latin typeface="Corbel"/>
                <a:cs typeface="Corbel"/>
              </a:rPr>
              <a:t> </a:t>
            </a:r>
            <a:r>
              <a:rPr lang="en-US" dirty="0" err="1">
                <a:latin typeface="Corbel"/>
                <a:cs typeface="Corbel"/>
              </a:rPr>
              <a:t>l'énergie</a:t>
            </a:r>
            <a:r>
              <a:rPr lang="en-US" dirty="0">
                <a:latin typeface="Corbel"/>
                <a:cs typeface="Corbel"/>
              </a:rPr>
              <a:t> et </a:t>
            </a:r>
            <a:r>
              <a:rPr lang="en-US" dirty="0" smtClean="0">
                <a:latin typeface="Corbel"/>
                <a:cs typeface="Corbel"/>
              </a:rPr>
              <a:t>production </a:t>
            </a:r>
            <a:r>
              <a:rPr lang="en-US" dirty="0" err="1" smtClean="0">
                <a:latin typeface="Corbel"/>
                <a:cs typeface="Corbel"/>
              </a:rPr>
              <a:t>d'électricité</a:t>
            </a:r>
            <a:r>
              <a:rPr lang="en-US" dirty="0" smtClean="0">
                <a:latin typeface="Corbel"/>
                <a:cs typeface="Corbel"/>
              </a:rPr>
              <a:t> </a:t>
            </a:r>
            <a:r>
              <a:rPr lang="en-US" dirty="0" err="1" smtClean="0">
                <a:latin typeface="Corbel"/>
                <a:cs typeface="Corbel"/>
              </a:rPr>
              <a:t>à</a:t>
            </a:r>
            <a:r>
              <a:rPr lang="en-US" dirty="0" smtClean="0">
                <a:latin typeface="Corbel"/>
                <a:cs typeface="Corbel"/>
              </a:rPr>
              <a:t> </a:t>
            </a:r>
            <a:r>
              <a:rPr lang="en-US" dirty="0" err="1">
                <a:latin typeface="Corbel"/>
                <a:cs typeface="Corbel"/>
              </a:rPr>
              <a:t>faible</a:t>
            </a:r>
            <a:r>
              <a:rPr lang="en-US" dirty="0">
                <a:latin typeface="Corbel"/>
                <a:cs typeface="Corbel"/>
              </a:rPr>
              <a:t> </a:t>
            </a:r>
            <a:r>
              <a:rPr lang="en-US" dirty="0" err="1">
                <a:latin typeface="Corbel"/>
                <a:cs typeface="Corbel"/>
              </a:rPr>
              <a:t>émission</a:t>
            </a:r>
            <a:r>
              <a:rPr lang="en-US" dirty="0">
                <a:latin typeface="Corbel"/>
                <a:cs typeface="Corbel"/>
              </a:rPr>
              <a:t> </a:t>
            </a:r>
          </a:p>
          <a:p>
            <a:r>
              <a:rPr lang="en-US" dirty="0" err="1">
                <a:latin typeface="Corbel"/>
                <a:cs typeface="Corbel"/>
              </a:rPr>
              <a:t>M</a:t>
            </a:r>
            <a:r>
              <a:rPr lang="en-US" dirty="0" err="1" smtClean="0">
                <a:latin typeface="Corbel"/>
                <a:cs typeface="Corbel"/>
              </a:rPr>
              <a:t>oyens</a:t>
            </a:r>
            <a:r>
              <a:rPr lang="en-US" dirty="0" smtClean="0">
                <a:latin typeface="Corbel"/>
                <a:cs typeface="Corbel"/>
              </a:rPr>
              <a:t> </a:t>
            </a:r>
            <a:r>
              <a:rPr lang="en-US" dirty="0">
                <a:latin typeface="Corbel"/>
                <a:cs typeface="Corbel"/>
              </a:rPr>
              <a:t>de transport </a:t>
            </a:r>
            <a:r>
              <a:rPr lang="en-US" dirty="0" err="1">
                <a:latin typeface="Corbel"/>
                <a:cs typeface="Corbel"/>
              </a:rPr>
              <a:t>à</a:t>
            </a:r>
            <a:r>
              <a:rPr lang="en-US" dirty="0">
                <a:latin typeface="Corbel"/>
                <a:cs typeface="Corbel"/>
              </a:rPr>
              <a:t> </a:t>
            </a:r>
            <a:r>
              <a:rPr lang="en-US" dirty="0" err="1">
                <a:latin typeface="Corbel"/>
                <a:cs typeface="Corbel"/>
              </a:rPr>
              <a:t>faibles</a:t>
            </a:r>
            <a:r>
              <a:rPr lang="en-US" dirty="0">
                <a:latin typeface="Corbel"/>
                <a:cs typeface="Corbel"/>
              </a:rPr>
              <a:t> </a:t>
            </a:r>
            <a:r>
              <a:rPr lang="en-US" dirty="0" err="1" smtClean="0">
                <a:latin typeface="Corbel"/>
                <a:cs typeface="Corbel"/>
              </a:rPr>
              <a:t>émissions</a:t>
            </a:r>
            <a:endParaRPr lang="en-US" dirty="0" smtClean="0">
              <a:latin typeface="Corbel"/>
              <a:cs typeface="Corbel"/>
            </a:endParaRPr>
          </a:p>
          <a:p>
            <a:r>
              <a:rPr lang="en-US" dirty="0" err="1">
                <a:latin typeface="Corbel"/>
                <a:cs typeface="Corbel"/>
              </a:rPr>
              <a:t>Bâtiments</a:t>
            </a:r>
            <a:r>
              <a:rPr lang="en-US" dirty="0">
                <a:latin typeface="Corbel"/>
                <a:cs typeface="Corbel"/>
              </a:rPr>
              <a:t>, des </a:t>
            </a:r>
            <a:r>
              <a:rPr lang="en-US" dirty="0" err="1">
                <a:latin typeface="Corbel"/>
                <a:cs typeface="Corbel"/>
              </a:rPr>
              <a:t>villes</a:t>
            </a:r>
            <a:r>
              <a:rPr lang="en-US" dirty="0">
                <a:latin typeface="Corbel"/>
                <a:cs typeface="Corbel"/>
              </a:rPr>
              <a:t>, des industries et des </a:t>
            </a:r>
            <a:r>
              <a:rPr lang="en-US" dirty="0" err="1">
                <a:latin typeface="Corbel"/>
                <a:cs typeface="Corbel"/>
              </a:rPr>
              <a:t>appareils</a:t>
            </a:r>
            <a:r>
              <a:rPr lang="en-US" dirty="0">
                <a:latin typeface="Corbel"/>
                <a:cs typeface="Corbel"/>
              </a:rPr>
              <a:t> </a:t>
            </a:r>
            <a:r>
              <a:rPr lang="en-US" dirty="0" err="1" smtClean="0">
                <a:latin typeface="Corbel"/>
                <a:cs typeface="Corbel"/>
              </a:rPr>
              <a:t>à</a:t>
            </a:r>
            <a:r>
              <a:rPr lang="en-US" dirty="0" smtClean="0">
                <a:latin typeface="Corbel"/>
                <a:cs typeface="Corbel"/>
              </a:rPr>
              <a:t> </a:t>
            </a:r>
            <a:r>
              <a:rPr lang="en-US" dirty="0" err="1" smtClean="0">
                <a:latin typeface="Corbel"/>
                <a:cs typeface="Corbel"/>
              </a:rPr>
              <a:t>faible</a:t>
            </a:r>
            <a:r>
              <a:rPr lang="en-US" dirty="0" smtClean="0">
                <a:latin typeface="Corbel"/>
                <a:cs typeface="Corbel"/>
              </a:rPr>
              <a:t> </a:t>
            </a:r>
            <a:r>
              <a:rPr lang="en-US" dirty="0" err="1" smtClean="0">
                <a:latin typeface="Corbel"/>
                <a:cs typeface="Corbel"/>
              </a:rPr>
              <a:t>intensité</a:t>
            </a:r>
            <a:r>
              <a:rPr lang="en-US" dirty="0" smtClean="0">
                <a:latin typeface="Corbel"/>
                <a:cs typeface="Corbel"/>
              </a:rPr>
              <a:t> </a:t>
            </a:r>
            <a:r>
              <a:rPr lang="en-US" dirty="0" err="1">
                <a:latin typeface="Corbel"/>
                <a:cs typeface="Corbel"/>
              </a:rPr>
              <a:t>énergétique</a:t>
            </a:r>
            <a:endParaRPr lang="en-US" dirty="0">
              <a:latin typeface="Corbel"/>
              <a:cs typeface="Corbel"/>
            </a:endParaRPr>
          </a:p>
          <a:p>
            <a:r>
              <a:rPr lang="en-US" dirty="0" err="1">
                <a:latin typeface="Corbel"/>
                <a:cs typeface="Corbel"/>
              </a:rPr>
              <a:t>L'utilisation</a:t>
            </a:r>
            <a:r>
              <a:rPr lang="en-US" dirty="0">
                <a:latin typeface="Corbel"/>
                <a:cs typeface="Corbel"/>
              </a:rPr>
              <a:t> des </a:t>
            </a:r>
            <a:r>
              <a:rPr lang="en-US" dirty="0" err="1">
                <a:latin typeface="Corbel"/>
                <a:cs typeface="Corbel"/>
              </a:rPr>
              <a:t>terres</a:t>
            </a:r>
            <a:r>
              <a:rPr lang="en-US" dirty="0">
                <a:latin typeface="Corbel"/>
                <a:cs typeface="Corbel"/>
              </a:rPr>
              <a:t> et des </a:t>
            </a:r>
            <a:r>
              <a:rPr lang="en-US" dirty="0" err="1" smtClean="0">
                <a:latin typeface="Corbel"/>
                <a:cs typeface="Corbel"/>
              </a:rPr>
              <a:t>forêts</a:t>
            </a:r>
            <a:endParaRPr lang="en-US" dirty="0">
              <a:latin typeface="Corbel"/>
              <a:cs typeface="Corbel"/>
            </a:endParaRPr>
          </a:p>
        </p:txBody>
      </p:sp>
      <p:sp>
        <p:nvSpPr>
          <p:cNvPr id="6" name="Text Placeholder 10"/>
          <p:cNvSpPr txBox="1">
            <a:spLocks/>
          </p:cNvSpPr>
          <p:nvPr/>
        </p:nvSpPr>
        <p:spPr>
          <a:xfrm>
            <a:off x="6169026" y="1620863"/>
            <a:ext cx="4041775" cy="63976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>
                <a:latin typeface="Calibri"/>
                <a:cs typeface="Calibri"/>
              </a:rPr>
              <a:t>Atténuation</a:t>
            </a:r>
            <a:r>
              <a:rPr lang="en-US" b="1" dirty="0">
                <a:latin typeface="Calibri"/>
                <a:cs typeface="Calibri"/>
              </a:rPr>
              <a:t> (</a:t>
            </a:r>
            <a:r>
              <a:rPr lang="en-US" b="1" dirty="0" err="1">
                <a:latin typeface="Calibri"/>
                <a:cs typeface="Calibri"/>
              </a:rPr>
              <a:t>réduction</a:t>
            </a:r>
            <a:r>
              <a:rPr lang="en-US" b="1" dirty="0">
                <a:latin typeface="Calibri"/>
                <a:cs typeface="Calibri"/>
              </a:rPr>
              <a:t> d’ </a:t>
            </a:r>
            <a:r>
              <a:rPr lang="en-US" b="1" dirty="0" err="1">
                <a:latin typeface="Calibri"/>
                <a:cs typeface="Calibri"/>
              </a:rPr>
              <a:t>émissions</a:t>
            </a:r>
            <a:r>
              <a:rPr lang="en-US" b="1" dirty="0">
                <a:latin typeface="Calibri"/>
                <a:cs typeface="Calibri"/>
              </a:rPr>
              <a:t>):</a:t>
            </a:r>
          </a:p>
        </p:txBody>
      </p:sp>
    </p:spTree>
    <p:extLst>
      <p:ext uri="{BB962C8B-B14F-4D97-AF65-F5344CB8AC3E}">
        <p14:creationId xmlns:p14="http://schemas.microsoft.com/office/powerpoint/2010/main" xmlns="" val="77190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CF - PPT B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75354" cy="6858000"/>
          </a:xfrm>
          <a:prstGeom prst="rect">
            <a:avLst/>
          </a:prstGeom>
        </p:spPr>
      </p:pic>
      <p:pic>
        <p:nvPicPr>
          <p:cNvPr id="7" name="Picture 6" descr="GCFblgrnLogoRGB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430986" y="2652713"/>
            <a:ext cx="2785974" cy="197093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64089" y="1202023"/>
            <a:ext cx="6778191" cy="1143000"/>
          </a:xfrm>
        </p:spPr>
        <p:txBody>
          <a:bodyPr/>
          <a:lstStyle/>
          <a:p>
            <a:pPr algn="ctr"/>
            <a:r>
              <a:rPr lang="en-US" dirty="0" smtClean="0"/>
              <a:t>Je </a:t>
            </a:r>
            <a:r>
              <a:rPr lang="en-US" dirty="0" err="1" smtClean="0"/>
              <a:t>vous</a:t>
            </a:r>
            <a:r>
              <a:rPr lang="en-US" dirty="0" smtClean="0"/>
              <a:t> </a:t>
            </a:r>
            <a:r>
              <a:rPr lang="en-US" dirty="0" err="1" smtClean="0"/>
              <a:t>remercie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55800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CF Banner 12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1919706"/>
            <a:ext cx="9152128" cy="6061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592489" y="836911"/>
            <a:ext cx="5950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4000" b="1" dirty="0">
                <a:solidFill>
                  <a:prstClr val="black"/>
                </a:solidFill>
                <a:latin typeface="Corbel"/>
                <a:cs typeface="Corbel"/>
              </a:rPr>
              <a:t>1. Aperçu du GCF </a:t>
            </a:r>
          </a:p>
        </p:txBody>
      </p:sp>
    </p:spTree>
    <p:extLst>
      <p:ext uri="{BB962C8B-B14F-4D97-AF65-F5344CB8AC3E}">
        <p14:creationId xmlns:p14="http://schemas.microsoft.com/office/powerpoint/2010/main" xmlns="" val="1445459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4622" y="1919707"/>
            <a:ext cx="7337502" cy="1902275"/>
          </a:xfrm>
        </p:spPr>
        <p:txBody>
          <a:bodyPr>
            <a:noAutofit/>
          </a:bodyPr>
          <a:lstStyle/>
          <a:p>
            <a:pPr>
              <a:buClr>
                <a:srgbClr val="246B52"/>
              </a:buClr>
            </a:pPr>
            <a:r>
              <a:rPr lang="en-GB" sz="2800" dirty="0"/>
              <a:t>Entité du </a:t>
            </a:r>
            <a:r>
              <a:rPr lang="en-GB" sz="2800" dirty="0" err="1"/>
              <a:t>mécanisme</a:t>
            </a:r>
            <a:r>
              <a:rPr lang="en-GB" sz="2800" dirty="0"/>
              <a:t> financier de la Convention Cadre des Nations </a:t>
            </a:r>
            <a:r>
              <a:rPr lang="en-GB" sz="2800" dirty="0" err="1"/>
              <a:t>Unies</a:t>
            </a:r>
            <a:r>
              <a:rPr lang="en-GB" sz="2800" dirty="0"/>
              <a:t> </a:t>
            </a:r>
            <a:r>
              <a:rPr lang="en-GB" sz="2800" dirty="0" err="1"/>
              <a:t>sur</a:t>
            </a:r>
            <a:r>
              <a:rPr lang="en-GB" sz="2800" dirty="0"/>
              <a:t> les </a:t>
            </a:r>
            <a:r>
              <a:rPr lang="en-GB" sz="2800" dirty="0" err="1"/>
              <a:t>changements</a:t>
            </a:r>
            <a:r>
              <a:rPr lang="en-GB" sz="2800" dirty="0"/>
              <a:t> </a:t>
            </a:r>
            <a:r>
              <a:rPr lang="en-GB" sz="2800" dirty="0" err="1"/>
              <a:t>Climatiques</a:t>
            </a:r>
            <a:r>
              <a:rPr lang="en-GB" sz="2800" dirty="0"/>
              <a:t> (CCNUCC), </a:t>
            </a:r>
            <a:r>
              <a:rPr lang="en-GB" sz="2800" dirty="0" err="1"/>
              <a:t>établie</a:t>
            </a:r>
            <a:r>
              <a:rPr lang="en-GB" sz="2800" dirty="0"/>
              <a:t> </a:t>
            </a:r>
            <a:r>
              <a:rPr lang="en-GB" sz="2800" dirty="0" err="1"/>
              <a:t>lors</a:t>
            </a:r>
            <a:r>
              <a:rPr lang="en-GB" sz="2800" dirty="0"/>
              <a:t> de la 16e </a:t>
            </a:r>
            <a:r>
              <a:rPr lang="en-GB" sz="2800" dirty="0" err="1"/>
              <a:t>Conférence</a:t>
            </a:r>
            <a:r>
              <a:rPr lang="en-GB" sz="2800" dirty="0"/>
              <a:t> des Parties en 2010</a:t>
            </a:r>
          </a:p>
          <a:p>
            <a:pPr>
              <a:buClr>
                <a:srgbClr val="246B52"/>
              </a:buClr>
            </a:pPr>
            <a:r>
              <a:rPr lang="en-US" sz="2800" dirty="0" err="1"/>
              <a:t>Clé</a:t>
            </a:r>
            <a:r>
              <a:rPr lang="en-US" sz="2800" dirty="0"/>
              <a:t> de </a:t>
            </a:r>
            <a:r>
              <a:rPr lang="en-US" sz="2800" dirty="0" err="1"/>
              <a:t>voûte</a:t>
            </a:r>
            <a:r>
              <a:rPr lang="en-US" sz="2800" dirty="0"/>
              <a:t> du </a:t>
            </a:r>
            <a:r>
              <a:rPr lang="en-US" sz="2800" dirty="0" err="1"/>
              <a:t>financement</a:t>
            </a:r>
            <a:r>
              <a:rPr lang="en-US" sz="2800" dirty="0"/>
              <a:t> </a:t>
            </a:r>
            <a:r>
              <a:rPr lang="en-US" sz="2800" dirty="0" err="1"/>
              <a:t>à</a:t>
            </a:r>
            <a:r>
              <a:rPr lang="en-US" sz="2800" dirty="0"/>
              <a:t> long </a:t>
            </a:r>
            <a:r>
              <a:rPr lang="en-US" sz="2800" dirty="0" err="1"/>
              <a:t>terme</a:t>
            </a:r>
            <a:r>
              <a:rPr lang="en-US" sz="2800" dirty="0"/>
              <a:t> </a:t>
            </a:r>
            <a:r>
              <a:rPr lang="en-US" sz="2800" dirty="0" err="1"/>
              <a:t>dans</a:t>
            </a:r>
            <a:r>
              <a:rPr lang="en-US" sz="2800" dirty="0"/>
              <a:t> le cadre la CCNUCC</a:t>
            </a:r>
            <a:endParaRPr lang="en-GB" sz="1600" dirty="0"/>
          </a:p>
          <a:p>
            <a:pPr>
              <a:buClr>
                <a:srgbClr val="246B52"/>
              </a:buClr>
            </a:pPr>
            <a:r>
              <a:rPr lang="en-GB" sz="2800" dirty="0" err="1"/>
              <a:t>Siège</a:t>
            </a:r>
            <a:r>
              <a:rPr lang="en-GB" sz="2800" dirty="0"/>
              <a:t> de </a:t>
            </a:r>
            <a:r>
              <a:rPr lang="en-GB" sz="2800" dirty="0" err="1"/>
              <a:t>Fonds</a:t>
            </a:r>
            <a:r>
              <a:rPr lang="en-GB" sz="2800" dirty="0"/>
              <a:t> </a:t>
            </a:r>
            <a:r>
              <a:rPr lang="en-GB" sz="2800" dirty="0" err="1"/>
              <a:t>ouvert</a:t>
            </a:r>
            <a:r>
              <a:rPr lang="en-GB" sz="2800" dirty="0"/>
              <a:t> en </a:t>
            </a:r>
            <a:r>
              <a:rPr lang="en-GB" sz="2800" dirty="0" err="1"/>
              <a:t>Décembre</a:t>
            </a:r>
            <a:r>
              <a:rPr lang="en-GB" sz="2800" dirty="0"/>
              <a:t> 2013 </a:t>
            </a:r>
            <a:r>
              <a:rPr lang="en-GB" sz="2800" dirty="0" err="1"/>
              <a:t>à</a:t>
            </a:r>
            <a:r>
              <a:rPr lang="en-GB" sz="2800" dirty="0"/>
              <a:t> </a:t>
            </a:r>
            <a:r>
              <a:rPr lang="en-GB" sz="2800" dirty="0" err="1"/>
              <a:t>Songdo</a:t>
            </a:r>
            <a:r>
              <a:rPr lang="en-GB" sz="2800" dirty="0"/>
              <a:t>, </a:t>
            </a:r>
            <a:r>
              <a:rPr lang="en-GB" sz="2800" dirty="0" err="1"/>
              <a:t>République</a:t>
            </a:r>
            <a:r>
              <a:rPr lang="en-GB" sz="2800" dirty="0"/>
              <a:t> de </a:t>
            </a:r>
            <a:r>
              <a:rPr lang="en-GB" sz="2800" dirty="0" err="1"/>
              <a:t>Corée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4149541" y="864142"/>
            <a:ext cx="31900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4000" b="1" dirty="0">
                <a:solidFill>
                  <a:prstClr val="black"/>
                </a:solidFill>
                <a:latin typeface="Corbel"/>
                <a:cs typeface="Corbel"/>
              </a:rPr>
              <a:t>Genèse</a:t>
            </a:r>
          </a:p>
        </p:txBody>
      </p:sp>
    </p:spTree>
    <p:extLst>
      <p:ext uri="{BB962C8B-B14F-4D97-AF65-F5344CB8AC3E}">
        <p14:creationId xmlns:p14="http://schemas.microsoft.com/office/powerpoint/2010/main" xmlns="" val="77271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/>
          <p:cNvSpPr/>
          <p:nvPr/>
        </p:nvSpPr>
        <p:spPr>
          <a:xfrm>
            <a:off x="3390241" y="5808275"/>
            <a:ext cx="1755704" cy="720079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  <a:latin typeface="Corbel"/>
                <a:cs typeface="Corbel"/>
              </a:rPr>
              <a:t>1</a:t>
            </a:r>
            <a:r>
              <a:rPr lang="en-US" sz="1500" b="1" baseline="30000" dirty="0">
                <a:solidFill>
                  <a:schemeClr val="tx1"/>
                </a:solidFill>
                <a:latin typeface="Corbel"/>
                <a:cs typeface="Corbel"/>
              </a:rPr>
              <a:t>st</a:t>
            </a:r>
            <a:r>
              <a:rPr lang="en-US" sz="1500" b="1" dirty="0">
                <a:solidFill>
                  <a:schemeClr val="tx1"/>
                </a:solidFill>
                <a:latin typeface="Corbel"/>
                <a:cs typeface="Corbel"/>
              </a:rPr>
              <a:t> group of entities accredited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8700739" y="5620289"/>
            <a:ext cx="1964389" cy="810018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orbel"/>
                <a:cs typeface="Corbel"/>
              </a:rPr>
              <a:t>Funding proposals approved</a:t>
            </a:r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10006192" y="5404511"/>
            <a:ext cx="0" cy="389538"/>
          </a:xfrm>
          <a:prstGeom prst="line">
            <a:avLst/>
          </a:prstGeom>
          <a:ln w="25400" cap="rnd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4372608" y="5409019"/>
            <a:ext cx="0" cy="389538"/>
          </a:xfrm>
          <a:prstGeom prst="line">
            <a:avLst/>
          </a:prstGeom>
          <a:ln w="25400" cap="rnd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215594" y="2599537"/>
            <a:ext cx="0" cy="447117"/>
          </a:xfrm>
          <a:prstGeom prst="line">
            <a:avLst/>
          </a:prstGeom>
          <a:ln w="25400" cap="rnd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882339" y="2594276"/>
            <a:ext cx="0" cy="419290"/>
          </a:xfrm>
          <a:prstGeom prst="line">
            <a:avLst/>
          </a:prstGeom>
          <a:ln w="25400" cap="rnd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9092700" y="3742157"/>
            <a:ext cx="1422541" cy="6697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orbel"/>
                <a:cs typeface="Corbel"/>
              </a:rPr>
              <a:t>Lima COP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  <a:latin typeface="Corbel"/>
                <a:cs typeface="Corbel"/>
              </a:rPr>
              <a:t>($10.2 billion)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0242" y="576068"/>
            <a:ext cx="7314719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Vers un fonctionnement effectif</a:t>
            </a:r>
            <a:endParaRPr lang="en-US" b="1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684146" y="1208037"/>
            <a:ext cx="7762875" cy="38576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US" sz="2000" dirty="0">
              <a:latin typeface="Corbel"/>
            </a:endParaRPr>
          </a:p>
          <a:p>
            <a:pPr>
              <a:lnSpc>
                <a:spcPct val="150000"/>
              </a:lnSpc>
            </a:pPr>
            <a:endParaRPr lang="en-US" sz="1600" dirty="0">
              <a:latin typeface="Corbel"/>
            </a:endParaRPr>
          </a:p>
        </p:txBody>
      </p:sp>
      <p:graphicFrame>
        <p:nvGraphicFramePr>
          <p:cNvPr id="5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19088265"/>
              </p:ext>
            </p:extLst>
          </p:nvPr>
        </p:nvGraphicFramePr>
        <p:xfrm>
          <a:off x="2305798" y="3043906"/>
          <a:ext cx="8229600" cy="35150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351508"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latin typeface="Corbel"/>
                        </a:rPr>
                        <a:t>May</a:t>
                      </a:r>
                      <a:endParaRPr lang="en-ZA" sz="1400" dirty="0">
                        <a:latin typeface="Corbel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latin typeface="Corbel"/>
                        </a:rPr>
                        <a:t>June</a:t>
                      </a:r>
                      <a:endParaRPr lang="en-ZA" sz="1400" dirty="0">
                        <a:latin typeface="Corbel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latin typeface="Corbel"/>
                        </a:rPr>
                        <a:t>July</a:t>
                      </a:r>
                      <a:endParaRPr lang="en-ZA" sz="1400" dirty="0">
                        <a:latin typeface="Corbel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latin typeface="Corbel"/>
                        </a:rPr>
                        <a:t>Aug</a:t>
                      </a:r>
                      <a:endParaRPr lang="en-ZA" sz="1400" dirty="0">
                        <a:latin typeface="Corbel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latin typeface="Corbel"/>
                        </a:rPr>
                        <a:t>Sept</a:t>
                      </a:r>
                      <a:endParaRPr lang="en-ZA" sz="1400" dirty="0">
                        <a:latin typeface="Corbel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latin typeface="Corbel"/>
                        </a:rPr>
                        <a:t>Oct</a:t>
                      </a:r>
                      <a:endParaRPr lang="en-ZA" sz="1400" dirty="0">
                        <a:latin typeface="Corbel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latin typeface="Corbel"/>
                        </a:rPr>
                        <a:t>Nov</a:t>
                      </a:r>
                      <a:endParaRPr lang="en-ZA" sz="1400" dirty="0">
                        <a:latin typeface="Corbel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latin typeface="Corbel"/>
                        </a:rPr>
                        <a:t>Dec</a:t>
                      </a:r>
                      <a:endParaRPr lang="en-ZA" sz="1400" dirty="0">
                        <a:latin typeface="Corbel"/>
                      </a:endParaRPr>
                    </a:p>
                  </a:txBody>
                  <a:tcPr>
                    <a:solidFill>
                      <a:srgbClr val="24634F"/>
                    </a:solidFill>
                  </a:tcPr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 flipV="1">
            <a:off x="2852525" y="3474568"/>
            <a:ext cx="0" cy="389538"/>
          </a:xfrm>
          <a:prstGeom prst="line">
            <a:avLst/>
          </a:prstGeom>
          <a:ln w="25400" cap="rnd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8640264" y="1964224"/>
            <a:ext cx="1512168" cy="72007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orbel"/>
                <a:cs typeface="Corbel"/>
              </a:rPr>
              <a:t>Pledging conference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904588" y="3763929"/>
            <a:ext cx="2208730" cy="720079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orbel"/>
                <a:cs typeface="Corbel"/>
              </a:rPr>
              <a:t>Essential operational policies adopted at 7th Board meeting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442462" y="1641177"/>
            <a:ext cx="2479599" cy="104139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orbel"/>
                <a:cs typeface="Corbel"/>
              </a:rPr>
              <a:t>Readiness programme,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Corbel"/>
                <a:cs typeface="Corbel"/>
              </a:rPr>
              <a:t>Accreditation framework approved at 8th Board meeting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11547" y="3026082"/>
            <a:ext cx="1235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Corbel"/>
              </a:rPr>
              <a:t>2014</a:t>
            </a:r>
          </a:p>
        </p:txBody>
      </p:sp>
      <p:graphicFrame>
        <p:nvGraphicFramePr>
          <p:cNvPr id="35" name="Content Placeholder 8"/>
          <p:cNvGraphicFramePr>
            <a:graphicFrameLocks/>
          </p:cNvGraphicFramePr>
          <p:nvPr>
            <p:extLst/>
          </p:nvPr>
        </p:nvGraphicFramePr>
        <p:xfrm>
          <a:off x="2314943" y="5026342"/>
          <a:ext cx="8150367" cy="370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15763"/>
                <a:gridCol w="815764"/>
                <a:gridCol w="815763"/>
                <a:gridCol w="815763"/>
                <a:gridCol w="815764"/>
                <a:gridCol w="815763"/>
                <a:gridCol w="813947"/>
                <a:gridCol w="813946"/>
                <a:gridCol w="813947"/>
                <a:gridCol w="81394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latin typeface="Corbel"/>
                        </a:rPr>
                        <a:t>Jan</a:t>
                      </a:r>
                    </a:p>
                  </a:txBody>
                  <a:tcPr>
                    <a:solidFill>
                      <a:srgbClr val="24634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latin typeface="Corbel"/>
                        </a:rPr>
                        <a:t>Feb</a:t>
                      </a:r>
                    </a:p>
                  </a:txBody>
                  <a:tcPr>
                    <a:solidFill>
                      <a:srgbClr val="24634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latin typeface="Corbel"/>
                        </a:rPr>
                        <a:t>Mar</a:t>
                      </a:r>
                    </a:p>
                  </a:txBody>
                  <a:tcPr>
                    <a:solidFill>
                      <a:srgbClr val="24634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latin typeface="Corbel"/>
                        </a:rPr>
                        <a:t>Apr</a:t>
                      </a:r>
                    </a:p>
                  </a:txBody>
                  <a:tcPr>
                    <a:solidFill>
                      <a:srgbClr val="24634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latin typeface="Corbel"/>
                        </a:rPr>
                        <a:t>May</a:t>
                      </a:r>
                    </a:p>
                  </a:txBody>
                  <a:tcPr>
                    <a:solidFill>
                      <a:srgbClr val="24634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latin typeface="Corbel"/>
                        </a:rPr>
                        <a:t>Jun</a:t>
                      </a:r>
                    </a:p>
                  </a:txBody>
                  <a:tcPr>
                    <a:solidFill>
                      <a:srgbClr val="2463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ZA" sz="1400" dirty="0" smtClean="0">
                          <a:latin typeface="Corbel"/>
                        </a:rPr>
                        <a:t>Jul</a:t>
                      </a:r>
                      <a:endParaRPr lang="en-ZA" sz="1400" b="1" kern="1200" dirty="0" smtClean="0">
                        <a:solidFill>
                          <a:schemeClr val="lt1"/>
                        </a:solidFill>
                        <a:latin typeface="Corbel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2463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ZA" sz="1400" b="1" kern="1200" dirty="0" smtClean="0">
                          <a:solidFill>
                            <a:schemeClr val="lt1"/>
                          </a:solidFill>
                          <a:latin typeface="Corbel"/>
                          <a:ea typeface="+mn-ea"/>
                          <a:cs typeface="+mn-cs"/>
                        </a:rPr>
                        <a:t>Aug</a:t>
                      </a:r>
                    </a:p>
                  </a:txBody>
                  <a:tcPr>
                    <a:solidFill>
                      <a:srgbClr val="2463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ZA" sz="1400" b="1" kern="1200" dirty="0" smtClean="0">
                          <a:solidFill>
                            <a:schemeClr val="lt1"/>
                          </a:solidFill>
                          <a:latin typeface="Corbel"/>
                          <a:ea typeface="+mn-ea"/>
                          <a:cs typeface="+mn-cs"/>
                        </a:rPr>
                        <a:t>Sep</a:t>
                      </a:r>
                    </a:p>
                  </a:txBody>
                  <a:tcPr>
                    <a:solidFill>
                      <a:srgbClr val="2463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ZA" sz="1400" b="1" kern="1200" dirty="0" smtClean="0">
                          <a:solidFill>
                            <a:schemeClr val="lt1"/>
                          </a:solidFill>
                          <a:latin typeface="Corbel"/>
                          <a:ea typeface="+mn-ea"/>
                          <a:cs typeface="+mn-cs"/>
                        </a:rPr>
                        <a:t>Oct</a:t>
                      </a:r>
                    </a:p>
                  </a:txBody>
                  <a:tcPr>
                    <a:solidFill>
                      <a:srgbClr val="24634F"/>
                    </a:solidFill>
                  </a:tcPr>
                </a:tc>
              </a:tr>
            </a:tbl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1638978" y="4985037"/>
            <a:ext cx="1235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Corbel"/>
              </a:rPr>
              <a:t>2015</a:t>
            </a: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9727664" y="3485872"/>
            <a:ext cx="0" cy="389538"/>
          </a:xfrm>
          <a:prstGeom prst="line">
            <a:avLst/>
          </a:prstGeom>
          <a:ln w="25400" cap="rnd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305799" y="2236665"/>
            <a:ext cx="1669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rbel"/>
              </a:rPr>
              <a:t>Achievements: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314942" y="5812081"/>
            <a:ext cx="1334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rbel"/>
              </a:rPr>
              <a:t>Milestones: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774803" y="5879515"/>
            <a:ext cx="1755704" cy="72007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orbel"/>
                <a:cs typeface="Corbel"/>
              </a:rPr>
              <a:t>&gt;50% of pledge converted to contribution arrangements</a:t>
            </a:r>
            <a:endParaRPr lang="en-US" sz="1600" b="1" dirty="0">
              <a:solidFill>
                <a:schemeClr val="tx1"/>
              </a:solidFill>
              <a:latin typeface="Corbel"/>
              <a:cs typeface="Corbel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5581648" y="5388699"/>
            <a:ext cx="0" cy="389538"/>
          </a:xfrm>
          <a:prstGeom prst="line">
            <a:avLst/>
          </a:prstGeom>
          <a:ln w="25400" cap="rnd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5815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41335" y="864142"/>
            <a:ext cx="61721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4000" b="1" dirty="0">
                <a:solidFill>
                  <a:prstClr val="black"/>
                </a:solidFill>
                <a:latin typeface="Corbel"/>
                <a:cs typeface="Corbel"/>
              </a:rPr>
              <a:t>La particularité du GCF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03335" y="1603834"/>
            <a:ext cx="7910131" cy="3420238"/>
          </a:xfrm>
        </p:spPr>
        <p:txBody>
          <a:bodyPr>
            <a:noAutofit/>
          </a:bodyPr>
          <a:lstStyle/>
          <a:p>
            <a:r>
              <a:rPr lang="en-US" sz="3200" dirty="0"/>
              <a:t>Une structure de </a:t>
            </a:r>
            <a:r>
              <a:rPr lang="en-US" sz="3200" b="1" dirty="0">
                <a:solidFill>
                  <a:srgbClr val="0D0D0D"/>
                </a:solidFill>
              </a:rPr>
              <a:t>governance </a:t>
            </a:r>
            <a:r>
              <a:rPr lang="en-US" sz="3200" b="1" dirty="0" err="1">
                <a:solidFill>
                  <a:srgbClr val="0D0D0D"/>
                </a:solidFill>
              </a:rPr>
              <a:t>équitable</a:t>
            </a:r>
            <a:r>
              <a:rPr lang="en-US" sz="3200" b="1" dirty="0">
                <a:solidFill>
                  <a:srgbClr val="0D0D0D"/>
                </a:solidFill>
              </a:rPr>
              <a:t>: </a:t>
            </a:r>
            <a:r>
              <a:rPr lang="en-US" sz="3200" dirty="0">
                <a:cs typeface="Calibri Light"/>
              </a:rPr>
              <a:t>24 </a:t>
            </a:r>
            <a:r>
              <a:rPr lang="en-US" sz="3200" dirty="0" err="1">
                <a:cs typeface="Calibri Light"/>
              </a:rPr>
              <a:t>membres</a:t>
            </a:r>
            <a:r>
              <a:rPr lang="en-US" sz="3200" dirty="0">
                <a:cs typeface="Calibri Light"/>
              </a:rPr>
              <a:t> du Conseil </a:t>
            </a:r>
            <a:r>
              <a:rPr lang="en-US" sz="3200" dirty="0" err="1">
                <a:cs typeface="Calibri Light"/>
              </a:rPr>
              <a:t>d’Administration</a:t>
            </a:r>
            <a:r>
              <a:rPr lang="en-US" sz="3200" dirty="0">
                <a:cs typeface="Calibri Light"/>
              </a:rPr>
              <a:t> (</a:t>
            </a:r>
            <a:r>
              <a:rPr lang="en-US" sz="3200" dirty="0" err="1">
                <a:cs typeface="Calibri Light"/>
              </a:rPr>
              <a:t>dont</a:t>
            </a:r>
            <a:r>
              <a:rPr lang="en-US" sz="3200" dirty="0">
                <a:cs typeface="Calibri Light"/>
              </a:rPr>
              <a:t> 50% </a:t>
            </a:r>
            <a:r>
              <a:rPr lang="en-US" sz="3200" dirty="0" err="1">
                <a:cs typeface="Calibri Light"/>
              </a:rPr>
              <a:t>repr</a:t>
            </a:r>
            <a:r>
              <a:rPr lang="en-US" sz="3200" dirty="0" err="1"/>
              <a:t>ése</a:t>
            </a:r>
            <a:r>
              <a:rPr lang="en-US" sz="3200" dirty="0" err="1">
                <a:cs typeface="Calibri Light"/>
              </a:rPr>
              <a:t>ntant</a:t>
            </a:r>
            <a:r>
              <a:rPr lang="en-US" sz="3200" dirty="0">
                <a:cs typeface="Calibri Light"/>
              </a:rPr>
              <a:t> les pays en </a:t>
            </a:r>
            <a:r>
              <a:rPr lang="en-US" sz="3200" dirty="0" err="1">
                <a:cs typeface="Calibri Light"/>
              </a:rPr>
              <a:t>d</a:t>
            </a:r>
            <a:r>
              <a:rPr lang="en-US" sz="3200" dirty="0" err="1"/>
              <a:t>é</a:t>
            </a:r>
            <a:r>
              <a:rPr lang="en-US" sz="3200" dirty="0" err="1">
                <a:cs typeface="Calibri Light"/>
              </a:rPr>
              <a:t>v</a:t>
            </a:r>
            <a:r>
              <a:rPr lang="en-US" sz="3200" dirty="0" err="1"/>
              <a:t>é</a:t>
            </a:r>
            <a:r>
              <a:rPr lang="en-US" sz="3200" dirty="0" err="1">
                <a:cs typeface="Calibri Light"/>
              </a:rPr>
              <a:t>loppement</a:t>
            </a:r>
            <a:r>
              <a:rPr lang="en-US" sz="3200" dirty="0">
                <a:cs typeface="Calibri Light"/>
              </a:rPr>
              <a:t>)</a:t>
            </a:r>
          </a:p>
          <a:p>
            <a:r>
              <a:rPr lang="en-US" sz="3200" b="1" dirty="0">
                <a:solidFill>
                  <a:srgbClr val="0D0D0D"/>
                </a:solidFill>
              </a:rPr>
              <a:t>Appropriation pays: </a:t>
            </a:r>
            <a:r>
              <a:rPr lang="en-US" sz="3200" dirty="0">
                <a:solidFill>
                  <a:srgbClr val="0D0D0D"/>
                </a:solidFill>
              </a:rPr>
              <a:t>y  </a:t>
            </a:r>
            <a:r>
              <a:rPr lang="en-US" sz="3200" dirty="0" err="1">
                <a:solidFill>
                  <a:srgbClr val="0D0D0D"/>
                </a:solidFill>
              </a:rPr>
              <a:t>compris</a:t>
            </a:r>
            <a:r>
              <a:rPr lang="en-US" sz="3200" dirty="0">
                <a:solidFill>
                  <a:srgbClr val="0D0D0D"/>
                </a:solidFill>
              </a:rPr>
              <a:t> </a:t>
            </a:r>
            <a:r>
              <a:rPr lang="en-US" sz="3200" b="1" dirty="0">
                <a:solidFill>
                  <a:srgbClr val="0D0D0D"/>
                </a:solidFill>
              </a:rPr>
              <a:t>l’ </a:t>
            </a:r>
            <a:r>
              <a:rPr lang="en-US" sz="3200" b="1" dirty="0" err="1">
                <a:solidFill>
                  <a:srgbClr val="0D0D0D"/>
                </a:solidFill>
              </a:rPr>
              <a:t>accès</a:t>
            </a:r>
            <a:r>
              <a:rPr lang="en-US" sz="3200" b="1" dirty="0">
                <a:solidFill>
                  <a:srgbClr val="0D0D0D"/>
                </a:solidFill>
              </a:rPr>
              <a:t> direct </a:t>
            </a:r>
            <a:r>
              <a:rPr lang="en-US" sz="3200" dirty="0">
                <a:solidFill>
                  <a:srgbClr val="0D0D0D"/>
                </a:solidFill>
              </a:rPr>
              <a:t>au </a:t>
            </a:r>
            <a:r>
              <a:rPr lang="en-US" sz="3200" dirty="0" err="1">
                <a:solidFill>
                  <a:srgbClr val="0D0D0D"/>
                </a:solidFill>
              </a:rPr>
              <a:t>financement</a:t>
            </a:r>
            <a:r>
              <a:rPr lang="en-US" sz="3200" dirty="0">
                <a:solidFill>
                  <a:srgbClr val="0D0D0D"/>
                </a:solidFill>
              </a:rPr>
              <a:t> par des institutions </a:t>
            </a:r>
            <a:r>
              <a:rPr lang="en-US" sz="3200" dirty="0" err="1">
                <a:solidFill>
                  <a:srgbClr val="0D0D0D"/>
                </a:solidFill>
              </a:rPr>
              <a:t>nationales</a:t>
            </a:r>
            <a:r>
              <a:rPr lang="en-US" sz="3200" dirty="0">
                <a:solidFill>
                  <a:srgbClr val="0D0D0D"/>
                </a:solidFill>
              </a:rPr>
              <a:t>. </a:t>
            </a:r>
          </a:p>
          <a:p>
            <a:r>
              <a:rPr lang="en-US" sz="3200" dirty="0"/>
              <a:t>Participation d'un </a:t>
            </a:r>
            <a:r>
              <a:rPr lang="en-US" sz="3200" b="1" dirty="0"/>
              <a:t>large </a:t>
            </a:r>
            <a:r>
              <a:rPr lang="en-US" sz="3200" b="1" dirty="0" err="1"/>
              <a:t>éventail</a:t>
            </a:r>
            <a:r>
              <a:rPr lang="en-US" sz="3200" b="1" dirty="0"/>
              <a:t> </a:t>
            </a:r>
            <a:r>
              <a:rPr lang="en-US" sz="3200" b="1" dirty="0" err="1"/>
              <a:t>d'acteurs</a:t>
            </a:r>
            <a:endParaRPr lang="en-US" sz="3200" b="1" dirty="0">
              <a:solidFill>
                <a:srgbClr val="00B050"/>
              </a:solidFill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686167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384196" y="1890287"/>
            <a:ext cx="7243025" cy="3451434"/>
            <a:chOff x="293402" y="1897166"/>
            <a:chExt cx="8476814" cy="2931208"/>
          </a:xfrm>
        </p:grpSpPr>
        <p:graphicFrame>
          <p:nvGraphicFramePr>
            <p:cNvPr id="6" name="Chart 5"/>
            <p:cNvGraphicFramePr/>
            <p:nvPr>
              <p:extLst>
                <p:ext uri="{D42A27DB-BD31-4B8C-83A1-F6EECF244321}">
                  <p14:modId xmlns:p14="http://schemas.microsoft.com/office/powerpoint/2010/main" xmlns="" val="2538248799"/>
                </p:ext>
              </p:extLst>
            </p:nvPr>
          </p:nvGraphicFramePr>
          <p:xfrm>
            <a:off x="5687262" y="2597921"/>
            <a:ext cx="3082954" cy="18130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7" name="Straight Connector 6"/>
            <p:cNvCxnSpPr/>
            <p:nvPr/>
          </p:nvCxnSpPr>
          <p:spPr>
            <a:xfrm flipV="1">
              <a:off x="2521009" y="4204531"/>
              <a:ext cx="4423531" cy="3076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589376" y="2597921"/>
              <a:ext cx="4355164" cy="7079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" name="Chart 4"/>
            <p:cNvGraphicFramePr/>
            <p:nvPr>
              <p:extLst>
                <p:ext uri="{D42A27DB-BD31-4B8C-83A1-F6EECF244321}">
                  <p14:modId xmlns:p14="http://schemas.microsoft.com/office/powerpoint/2010/main" xmlns="" val="414546266"/>
                </p:ext>
              </p:extLst>
            </p:nvPr>
          </p:nvGraphicFramePr>
          <p:xfrm>
            <a:off x="293402" y="1897166"/>
            <a:ext cx="4417134" cy="29312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9" name="TextBox 8"/>
          <p:cNvSpPr txBox="1"/>
          <p:nvPr/>
        </p:nvSpPr>
        <p:spPr>
          <a:xfrm>
            <a:off x="5595809" y="3661420"/>
            <a:ext cx="1036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rbel"/>
              </a:rPr>
              <a:t>Adaptation</a:t>
            </a:r>
          </a:p>
          <a:p>
            <a:pPr algn="ctr"/>
            <a:r>
              <a:rPr lang="en-US" sz="1400" dirty="0">
                <a:latin typeface="Corbel"/>
              </a:rPr>
              <a:t>(50%)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04532" y="3548950"/>
            <a:ext cx="959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rbel"/>
              </a:rPr>
              <a:t>Mitigation</a:t>
            </a:r>
          </a:p>
          <a:p>
            <a:pPr algn="ctr"/>
            <a:r>
              <a:rPr lang="en-US" sz="1400" dirty="0">
                <a:latin typeface="Corbel"/>
              </a:rPr>
              <a:t>(50%)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019478" y="3661420"/>
            <a:ext cx="1395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rbel"/>
              </a:rPr>
              <a:t>Autres pays en développement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39800" y="3610945"/>
            <a:ext cx="103921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rbel"/>
              </a:rPr>
              <a:t>PEID, PMA &amp; Afrique </a:t>
            </a:r>
          </a:p>
          <a:p>
            <a:pPr algn="ctr"/>
            <a:r>
              <a:rPr lang="en-US" sz="1200" dirty="0">
                <a:latin typeface="Corbel"/>
              </a:rPr>
              <a:t>(au  moins 50%)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12196" y="5077694"/>
            <a:ext cx="461554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Équilibre </a:t>
            </a:r>
            <a:r>
              <a:rPr lang="en-US" sz="1600" dirty="0"/>
              <a:t>géographique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Allocation </a:t>
            </a:r>
            <a:r>
              <a:rPr lang="en-US" sz="1600" dirty="0" err="1"/>
              <a:t>significative</a:t>
            </a:r>
            <a:r>
              <a:rPr lang="en-US" sz="1600" dirty="0"/>
              <a:t> </a:t>
            </a:r>
            <a:r>
              <a:rPr lang="en-US" sz="1600" dirty="0" err="1"/>
              <a:t>à</a:t>
            </a:r>
            <a:r>
              <a:rPr lang="en-US" sz="1600" dirty="0"/>
              <a:t> la </a:t>
            </a:r>
            <a:r>
              <a:rPr lang="en-US" sz="1600" b="1" dirty="0"/>
              <a:t>Facilité du </a:t>
            </a:r>
            <a:r>
              <a:rPr lang="en-US" sz="1600" b="1" dirty="0" err="1"/>
              <a:t>Secteur</a:t>
            </a:r>
            <a:r>
              <a:rPr lang="en-US" sz="1600" b="1" dirty="0"/>
              <a:t> Privé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Des </a:t>
            </a:r>
            <a:r>
              <a:rPr lang="en-US" sz="1600" dirty="0" err="1"/>
              <a:t>ressources</a:t>
            </a:r>
            <a:r>
              <a:rPr lang="en-US" sz="1600" dirty="0"/>
              <a:t> </a:t>
            </a:r>
            <a:r>
              <a:rPr lang="en-US" sz="1600" dirty="0" err="1"/>
              <a:t>suffisantes</a:t>
            </a:r>
            <a:r>
              <a:rPr lang="en-US" sz="1600" dirty="0"/>
              <a:t> pour les </a:t>
            </a:r>
            <a:r>
              <a:rPr lang="en-US" sz="1600" b="1" dirty="0"/>
              <a:t>activités de préparation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cs typeface="Calibri Light"/>
              </a:rPr>
              <a:t>Des </a:t>
            </a:r>
            <a:r>
              <a:rPr lang="en-US" sz="1600" dirty="0" err="1">
                <a:cs typeface="Calibri Light"/>
              </a:rPr>
              <a:t>financements</a:t>
            </a:r>
            <a:r>
              <a:rPr lang="en-US" sz="1600" dirty="0">
                <a:cs typeface="Calibri Light"/>
              </a:rPr>
              <a:t> </a:t>
            </a:r>
            <a:r>
              <a:rPr lang="en-US" sz="1600" b="1" dirty="0" err="1">
                <a:cs typeface="Calibri Light"/>
              </a:rPr>
              <a:t>profondément</a:t>
            </a:r>
            <a:r>
              <a:rPr lang="en-US" sz="1600" b="1" dirty="0">
                <a:cs typeface="Calibri Light"/>
              </a:rPr>
              <a:t> </a:t>
            </a:r>
            <a:r>
              <a:rPr lang="en-US" sz="1600" b="1" dirty="0" err="1">
                <a:cs typeface="Calibri Light"/>
              </a:rPr>
              <a:t>concessionels</a:t>
            </a:r>
            <a:endParaRPr lang="en-US" sz="1600" b="1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586786" y="589649"/>
            <a:ext cx="6406281" cy="1143000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/>
              <a:t>Du cadre d’allocation</a:t>
            </a:r>
          </a:p>
        </p:txBody>
      </p:sp>
    </p:spTree>
    <p:extLst>
      <p:ext uri="{BB962C8B-B14F-4D97-AF65-F5344CB8AC3E}">
        <p14:creationId xmlns:p14="http://schemas.microsoft.com/office/powerpoint/2010/main" xmlns="" val="207210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7104" y="397162"/>
            <a:ext cx="6394951" cy="1143000"/>
          </a:xfrm>
        </p:spPr>
        <p:txBody>
          <a:bodyPr>
            <a:noAutofit/>
          </a:bodyPr>
          <a:lstStyle/>
          <a:p>
            <a:r>
              <a:rPr lang="en-US" sz="4000" b="1" dirty="0" err="1"/>
              <a:t>Principales</a:t>
            </a:r>
            <a:r>
              <a:rPr lang="en-US" sz="4000" b="1" dirty="0"/>
              <a:t> </a:t>
            </a:r>
            <a:r>
              <a:rPr lang="en-US" sz="4000" b="1" dirty="0" err="1"/>
              <a:t>caractéristiques</a:t>
            </a:r>
            <a:endParaRPr lang="en-US" sz="4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3700" y="1946361"/>
            <a:ext cx="6496051" cy="455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161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591" y="483538"/>
            <a:ext cx="6845387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/>
              <a:t>M</a:t>
            </a:r>
            <a:r>
              <a:rPr lang="en-US" b="1" dirty="0" err="1" smtClean="0"/>
              <a:t>odalités</a:t>
            </a:r>
            <a:r>
              <a:rPr lang="en-US" b="1" dirty="0" smtClean="0"/>
              <a:t> </a:t>
            </a:r>
            <a:r>
              <a:rPr lang="en-US" b="1" dirty="0" err="1" smtClean="0"/>
              <a:t>d’interaction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4206" y="1585329"/>
            <a:ext cx="8196595" cy="4616067"/>
          </a:xfrm>
        </p:spPr>
        <p:txBody>
          <a:bodyPr>
            <a:noAutofit/>
          </a:bodyPr>
          <a:lstStyle/>
          <a:p>
            <a:r>
              <a:rPr lang="en-US" b="1" dirty="0" smtClean="0"/>
              <a:t>Nomination de </a:t>
            </a:r>
            <a:r>
              <a:rPr lang="en-GB" b="1" dirty="0" err="1" smtClean="0"/>
              <a:t>l’AND</a:t>
            </a:r>
            <a:r>
              <a:rPr lang="en-GB" b="1" dirty="0" smtClean="0"/>
              <a:t> </a:t>
            </a:r>
            <a:r>
              <a:rPr lang="en-GB" dirty="0" err="1" smtClean="0"/>
              <a:t>ou</a:t>
            </a:r>
            <a:r>
              <a:rPr lang="en-GB" dirty="0" smtClean="0"/>
              <a:t> Point Focal – </a:t>
            </a:r>
            <a:r>
              <a:rPr lang="en-GB" dirty="0" smtClean="0">
                <a:solidFill>
                  <a:srgbClr val="00B050"/>
                </a:solidFill>
              </a:rPr>
              <a:t>AEDD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 smtClean="0"/>
              <a:t>pour le Mali</a:t>
            </a:r>
            <a:endParaRPr lang="en-GB" dirty="0" smtClean="0">
              <a:solidFill>
                <a:srgbClr val="00B050"/>
              </a:solidFill>
            </a:endParaRPr>
          </a:p>
          <a:p>
            <a:r>
              <a:rPr lang="fr-FR" b="1" dirty="0" smtClean="0"/>
              <a:t>Rôle de l’AND</a:t>
            </a:r>
            <a:r>
              <a:rPr lang="en-GB" b="1" dirty="0" smtClean="0"/>
              <a:t>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400" dirty="0" err="1">
                <a:latin typeface="Corbel"/>
                <a:cs typeface="Corbel"/>
              </a:rPr>
              <a:t>Agir</a:t>
            </a:r>
            <a:r>
              <a:rPr lang="en-GB" sz="2400" dirty="0">
                <a:latin typeface="Corbel"/>
                <a:cs typeface="Corbel"/>
              </a:rPr>
              <a:t> </a:t>
            </a:r>
            <a:r>
              <a:rPr lang="en-GB" sz="2400" dirty="0" err="1">
                <a:latin typeface="Corbel"/>
                <a:cs typeface="Corbel"/>
              </a:rPr>
              <a:t>comme</a:t>
            </a:r>
            <a:r>
              <a:rPr lang="en-GB" sz="2400" dirty="0">
                <a:latin typeface="Corbel"/>
                <a:cs typeface="Corbel"/>
              </a:rPr>
              <a:t> interface entre le Mali et le GCF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400" dirty="0">
                <a:latin typeface="Corbel"/>
                <a:cs typeface="Corbel"/>
              </a:rPr>
              <a:t>Assurer une supervision </a:t>
            </a:r>
            <a:r>
              <a:rPr lang="en-GB" sz="2400" dirty="0" err="1">
                <a:latin typeface="Corbel"/>
                <a:cs typeface="Corbel"/>
              </a:rPr>
              <a:t>générale</a:t>
            </a:r>
            <a:r>
              <a:rPr lang="en-GB" sz="2400" dirty="0">
                <a:latin typeface="Corbel"/>
                <a:cs typeface="Corbel"/>
              </a:rPr>
              <a:t> </a:t>
            </a:r>
            <a:r>
              <a:rPr lang="en-GB" sz="2400" dirty="0" err="1">
                <a:latin typeface="Corbel"/>
                <a:cs typeface="Corbel"/>
              </a:rPr>
              <a:t>stratégique</a:t>
            </a:r>
            <a:r>
              <a:rPr lang="en-GB" sz="2400" dirty="0">
                <a:latin typeface="Corbel"/>
                <a:cs typeface="Corbel"/>
              </a:rPr>
              <a:t> des </a:t>
            </a:r>
            <a:r>
              <a:rPr lang="en-GB" sz="2400" dirty="0" err="1">
                <a:latin typeface="Corbel"/>
                <a:cs typeface="Corbel"/>
              </a:rPr>
              <a:t>activités</a:t>
            </a:r>
            <a:r>
              <a:rPr lang="en-GB" sz="2400" dirty="0">
                <a:latin typeface="Corbel"/>
                <a:cs typeface="Corbel"/>
              </a:rPr>
              <a:t> du GCF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400" dirty="0" err="1">
                <a:latin typeface="Corbel"/>
                <a:cs typeface="Corbel"/>
              </a:rPr>
              <a:t>Convoquer</a:t>
            </a:r>
            <a:r>
              <a:rPr lang="en-GB" sz="2400" dirty="0">
                <a:latin typeface="Corbel"/>
                <a:cs typeface="Corbel"/>
              </a:rPr>
              <a:t> </a:t>
            </a:r>
            <a:r>
              <a:rPr lang="en-GB" sz="2400" dirty="0" err="1">
                <a:latin typeface="Corbel"/>
                <a:cs typeface="Corbel"/>
              </a:rPr>
              <a:t>toutes</a:t>
            </a:r>
            <a:r>
              <a:rPr lang="en-GB" sz="2400" dirty="0">
                <a:latin typeface="Corbel"/>
                <a:cs typeface="Corbel"/>
              </a:rPr>
              <a:t> les parties </a:t>
            </a:r>
            <a:r>
              <a:rPr lang="en-GB" sz="2400" dirty="0" err="1">
                <a:latin typeface="Corbel"/>
                <a:cs typeface="Corbel"/>
              </a:rPr>
              <a:t>prenantes</a:t>
            </a:r>
            <a:r>
              <a:rPr lang="en-GB" sz="2400" dirty="0">
                <a:latin typeface="Corbel"/>
                <a:cs typeface="Corbel"/>
              </a:rPr>
              <a:t> </a:t>
            </a:r>
            <a:r>
              <a:rPr lang="en-GB" sz="2400" dirty="0" err="1">
                <a:latin typeface="Corbel"/>
                <a:cs typeface="Corbel"/>
              </a:rPr>
              <a:t>nationales</a:t>
            </a:r>
            <a:r>
              <a:rPr lang="en-GB" sz="2400" dirty="0">
                <a:latin typeface="Corbel"/>
                <a:cs typeface="Corbel"/>
              </a:rPr>
              <a:t> pour </a:t>
            </a:r>
            <a:r>
              <a:rPr lang="en-GB" sz="2400" dirty="0" err="1">
                <a:latin typeface="Corbel"/>
                <a:cs typeface="Corbel"/>
              </a:rPr>
              <a:t>définir</a:t>
            </a:r>
            <a:r>
              <a:rPr lang="en-GB" sz="2400" dirty="0">
                <a:latin typeface="Corbel"/>
                <a:cs typeface="Corbel"/>
              </a:rPr>
              <a:t> les </a:t>
            </a:r>
            <a:r>
              <a:rPr lang="en-GB" sz="2400" dirty="0" err="1">
                <a:latin typeface="Corbel"/>
                <a:cs typeface="Corbel"/>
              </a:rPr>
              <a:t>priorités</a:t>
            </a:r>
            <a:r>
              <a:rPr lang="en-GB" sz="2400" dirty="0">
                <a:latin typeface="Corbel"/>
                <a:cs typeface="Corbel"/>
              </a:rPr>
              <a:t> qui </a:t>
            </a:r>
            <a:r>
              <a:rPr lang="en-GB" sz="2400" dirty="0" err="1">
                <a:latin typeface="Corbel"/>
                <a:cs typeface="Corbel"/>
              </a:rPr>
              <a:t>nécessitent</a:t>
            </a:r>
            <a:r>
              <a:rPr lang="en-GB" sz="2400" dirty="0">
                <a:latin typeface="Corbel"/>
                <a:cs typeface="Corbel"/>
              </a:rPr>
              <a:t> un </a:t>
            </a:r>
            <a:r>
              <a:rPr lang="en-GB" sz="2400" dirty="0" err="1">
                <a:latin typeface="Corbel"/>
                <a:cs typeface="Corbel"/>
              </a:rPr>
              <a:t>appui</a:t>
            </a:r>
            <a:r>
              <a:rPr lang="en-GB" sz="2400" dirty="0">
                <a:latin typeface="Corbel"/>
                <a:cs typeface="Corbel"/>
              </a:rPr>
              <a:t> financier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400" dirty="0">
                <a:latin typeface="Corbel"/>
                <a:cs typeface="Corbel"/>
              </a:rPr>
              <a:t>Donner un </a:t>
            </a:r>
            <a:r>
              <a:rPr lang="en-GB" sz="2400" dirty="0" err="1">
                <a:latin typeface="Corbel"/>
                <a:cs typeface="Corbel"/>
              </a:rPr>
              <a:t>aval</a:t>
            </a:r>
            <a:r>
              <a:rPr lang="en-GB" sz="2400" dirty="0">
                <a:latin typeface="Corbel"/>
                <a:cs typeface="Corbel"/>
              </a:rPr>
              <a:t> / ”non-objection" aux </a:t>
            </a:r>
            <a:r>
              <a:rPr lang="en-GB" sz="2400" dirty="0" err="1">
                <a:latin typeface="Corbel"/>
                <a:cs typeface="Corbel"/>
              </a:rPr>
              <a:t>entités</a:t>
            </a:r>
            <a:r>
              <a:rPr lang="en-GB" sz="2400" dirty="0">
                <a:latin typeface="Corbel"/>
                <a:cs typeface="Corbel"/>
              </a:rPr>
              <a:t> </a:t>
            </a:r>
            <a:r>
              <a:rPr lang="en-GB" sz="2400" dirty="0" err="1">
                <a:latin typeface="Corbel"/>
                <a:cs typeface="Corbel"/>
              </a:rPr>
              <a:t>nationales</a:t>
            </a:r>
            <a:r>
              <a:rPr lang="en-GB" sz="2400" dirty="0">
                <a:latin typeface="Corbel"/>
                <a:cs typeface="Corbel"/>
              </a:rPr>
              <a:t> / </a:t>
            </a:r>
            <a:r>
              <a:rPr lang="en-GB" sz="2400" dirty="0" err="1">
                <a:latin typeface="Corbel"/>
                <a:cs typeface="Corbel"/>
              </a:rPr>
              <a:t>infranationales</a:t>
            </a:r>
            <a:r>
              <a:rPr lang="en-GB" sz="2400" dirty="0">
                <a:latin typeface="Corbel"/>
                <a:cs typeface="Corbel"/>
              </a:rPr>
              <a:t> qui </a:t>
            </a:r>
            <a:r>
              <a:rPr lang="en-GB" sz="2400" dirty="0" err="1">
                <a:latin typeface="Corbel"/>
                <a:cs typeface="Corbel"/>
              </a:rPr>
              <a:t>désirent</a:t>
            </a:r>
            <a:r>
              <a:rPr lang="en-GB" sz="2400" dirty="0">
                <a:latin typeface="Corbel"/>
                <a:cs typeface="Corbel"/>
              </a:rPr>
              <a:t> </a:t>
            </a:r>
            <a:r>
              <a:rPr lang="en-GB" sz="2400" dirty="0" err="1">
                <a:latin typeface="Corbel"/>
                <a:cs typeface="Corbel"/>
              </a:rPr>
              <a:t>obtenir</a:t>
            </a:r>
            <a:r>
              <a:rPr lang="en-GB" sz="2400" dirty="0">
                <a:latin typeface="Corbel"/>
                <a:cs typeface="Corbel"/>
              </a:rPr>
              <a:t> une accréditation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400" dirty="0">
                <a:latin typeface="Corbel"/>
                <a:cs typeface="Corbel"/>
              </a:rPr>
              <a:t>Assurer la </a:t>
            </a:r>
            <a:r>
              <a:rPr lang="en-GB" sz="2400" dirty="0" err="1">
                <a:latin typeface="Corbel"/>
                <a:cs typeface="Corbel"/>
              </a:rPr>
              <a:t>cohérence</a:t>
            </a:r>
            <a:r>
              <a:rPr lang="en-GB" sz="2400" dirty="0">
                <a:latin typeface="Corbel"/>
                <a:cs typeface="Corbel"/>
              </a:rPr>
              <a:t> des propositions de </a:t>
            </a:r>
            <a:r>
              <a:rPr lang="en-GB" sz="2400" dirty="0" err="1">
                <a:latin typeface="Corbel"/>
                <a:cs typeface="Corbel"/>
              </a:rPr>
              <a:t>financement</a:t>
            </a:r>
            <a:r>
              <a:rPr lang="en-GB" sz="2400" dirty="0">
                <a:latin typeface="Corbel"/>
                <a:cs typeface="Corbel"/>
              </a:rPr>
              <a:t> avec plans et </a:t>
            </a:r>
            <a:r>
              <a:rPr lang="en-GB" sz="2400" dirty="0" err="1">
                <a:latin typeface="Corbel"/>
                <a:cs typeface="Corbel"/>
              </a:rPr>
              <a:t>stratégies</a:t>
            </a:r>
            <a:r>
              <a:rPr lang="en-GB" sz="2400" dirty="0">
                <a:latin typeface="Corbel"/>
                <a:cs typeface="Corbel"/>
              </a:rPr>
              <a:t> </a:t>
            </a:r>
            <a:r>
              <a:rPr lang="en-GB" sz="2400" dirty="0" err="1">
                <a:latin typeface="Corbel"/>
                <a:cs typeface="Corbel"/>
              </a:rPr>
              <a:t>nationaux</a:t>
            </a:r>
            <a:endParaRPr lang="en-GB" sz="24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912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6948</TotalTime>
  <Words>1129</Words>
  <Application>Microsoft Office PowerPoint</Application>
  <PresentationFormat>Personnalisé</PresentationFormat>
  <Paragraphs>213</Paragraphs>
  <Slides>23</Slides>
  <Notes>19</Notes>
  <HiddenSlides>3</HiddenSlides>
  <MMClips>0</MMClips>
  <ScaleCrop>false</ScaleCrop>
  <HeadingPairs>
    <vt:vector size="4" baseType="variant">
      <vt:variant>
        <vt:lpstr>Thème</vt:lpstr>
      </vt:variant>
      <vt:variant>
        <vt:i4>8</vt:i4>
      </vt:variant>
      <vt:variant>
        <vt:lpstr>Titres des diapositives</vt:lpstr>
      </vt:variant>
      <vt:variant>
        <vt:i4>23</vt:i4>
      </vt:variant>
    </vt:vector>
  </HeadingPairs>
  <TitlesOfParts>
    <vt:vector size="31" baseType="lpstr">
      <vt:lpstr>5_Custom Design</vt:lpstr>
      <vt:lpstr>Custom Design</vt:lpstr>
      <vt:lpstr>1_Custom Design</vt:lpstr>
      <vt:lpstr>2_Custom Design</vt:lpstr>
      <vt:lpstr>3_Custom Design</vt:lpstr>
      <vt:lpstr>4_Custom Design</vt:lpstr>
      <vt:lpstr>1_Office Theme</vt:lpstr>
      <vt:lpstr>Thème Office</vt:lpstr>
      <vt:lpstr>Diapositive 1</vt:lpstr>
      <vt:lpstr>Diapositive 2</vt:lpstr>
      <vt:lpstr>Diapositive 3</vt:lpstr>
      <vt:lpstr>Diapositive 4</vt:lpstr>
      <vt:lpstr>Vers un fonctionnement effectif</vt:lpstr>
      <vt:lpstr>Diapositive 6</vt:lpstr>
      <vt:lpstr>Du cadre d’allocation</vt:lpstr>
      <vt:lpstr>Principales caractéristiques</vt:lpstr>
      <vt:lpstr>Modalités d’interaction</vt:lpstr>
      <vt:lpstr>Portée des   activités de préparation</vt:lpstr>
      <vt:lpstr>Diapositive 11</vt:lpstr>
      <vt:lpstr>Qui peuvent demander une accréditation?</vt:lpstr>
      <vt:lpstr>Conditions d’accréditation: critères fiduciaires et SES*</vt:lpstr>
      <vt:lpstr>Diapositive 14</vt:lpstr>
      <vt:lpstr>Diapositive 15</vt:lpstr>
      <vt:lpstr>Accréditation –  rapport de situation (fin Mars 2015)</vt:lpstr>
      <vt:lpstr>Diapositive 17</vt:lpstr>
      <vt:lpstr>Approbation des projets</vt:lpstr>
      <vt:lpstr>Critères de financement</vt:lpstr>
      <vt:lpstr>Critères de financement (2) </vt:lpstr>
      <vt:lpstr>Critères de financement (3) </vt:lpstr>
      <vt:lpstr>Domaines d’impact stratégiques </vt:lpstr>
      <vt:lpstr>Je vous remercie</vt:lpstr>
    </vt:vector>
  </TitlesOfParts>
  <Company>RDA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STABILIZING THE BIOSPHERE</dc:title>
  <dc:creator>Jurgen Riehle</dc:creator>
  <cp:lastModifiedBy>AFAD</cp:lastModifiedBy>
  <cp:revision>123</cp:revision>
  <dcterms:created xsi:type="dcterms:W3CDTF">2014-10-02T15:22:29Z</dcterms:created>
  <dcterms:modified xsi:type="dcterms:W3CDTF">2015-10-09T09:31:16Z</dcterms:modified>
</cp:coreProperties>
</file>