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5"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15/04/2015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15/04/2015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limatefundsupdat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607047"/>
            <a:ext cx="7772400" cy="1470025"/>
          </a:xfrm>
        </p:spPr>
        <p:txBody>
          <a:bodyPr/>
          <a:lstStyle/>
          <a:p>
            <a:r>
              <a:rPr lang="fr-FR" dirty="0" smtClean="0"/>
              <a:t>Quelle gouvernance des financements climat?</a:t>
            </a:r>
            <a:endParaRPr lang="fr-FR" dirty="0"/>
          </a:p>
        </p:txBody>
      </p:sp>
      <p:sp>
        <p:nvSpPr>
          <p:cNvPr id="3" name="Sous-titre 2"/>
          <p:cNvSpPr>
            <a:spLocks noGrp="1"/>
          </p:cNvSpPr>
          <p:nvPr>
            <p:ph type="subTitle" idx="1"/>
          </p:nvPr>
        </p:nvSpPr>
        <p:spPr>
          <a:xfrm>
            <a:off x="867544" y="4412704"/>
            <a:ext cx="7376864" cy="1752600"/>
          </a:xfrm>
        </p:spPr>
        <p:txBody>
          <a:bodyPr>
            <a:normAutofit lnSpcReduction="10000"/>
          </a:bodyPr>
          <a:lstStyle/>
          <a:p>
            <a:r>
              <a:rPr lang="fr-FR" dirty="0" smtClean="0"/>
              <a:t>Ange-Benjamin Brida</a:t>
            </a:r>
          </a:p>
          <a:p>
            <a:r>
              <a:rPr lang="fr-FR" sz="2400" dirty="0" smtClean="0"/>
              <a:t>ENVISCIENCES (Environnement &amp; Sciences)</a:t>
            </a:r>
          </a:p>
          <a:p>
            <a:r>
              <a:rPr lang="fr-FR" sz="2400" dirty="0" smtClean="0"/>
              <a:t>Bureau Changement Climatique</a:t>
            </a:r>
          </a:p>
          <a:p>
            <a:r>
              <a:rPr lang="fr-FR" sz="2400" dirty="0" smtClean="0"/>
              <a:t>Côte d’Ivoire</a:t>
            </a:r>
            <a:endParaRPr lang="fr-FR" sz="2400" dirty="0"/>
          </a:p>
        </p:txBody>
      </p:sp>
      <p:pic>
        <p:nvPicPr>
          <p:cNvPr id="1026" name="Picture 2"/>
          <p:cNvPicPr>
            <a:picLocks noChangeAspect="1" noChangeArrowheads="1"/>
          </p:cNvPicPr>
          <p:nvPr/>
        </p:nvPicPr>
        <p:blipFill>
          <a:blip r:embed="rId2" cstate="print"/>
          <a:srcRect/>
          <a:stretch>
            <a:fillRect/>
          </a:stretch>
        </p:blipFill>
        <p:spPr bwMode="auto">
          <a:xfrm>
            <a:off x="6948264" y="188640"/>
            <a:ext cx="1835696" cy="1160463"/>
          </a:xfrm>
          <a:prstGeom prst="rect">
            <a:avLst/>
          </a:prstGeom>
          <a:noFill/>
          <a:ln w="9525">
            <a:noFill/>
            <a:miter lim="800000"/>
            <a:headEnd/>
            <a:tailEnd/>
          </a:ln>
        </p:spPr>
      </p:pic>
      <p:pic>
        <p:nvPicPr>
          <p:cNvPr id="5" name="Image 4" descr="D:\ONG ENVISCIENCES\Sans titre.jpg"/>
          <p:cNvPicPr/>
          <p:nvPr/>
        </p:nvPicPr>
        <p:blipFill>
          <a:blip r:embed="rId3" cstate="print"/>
          <a:srcRect/>
          <a:stretch>
            <a:fillRect/>
          </a:stretch>
        </p:blipFill>
        <p:spPr bwMode="auto">
          <a:xfrm>
            <a:off x="755576" y="404664"/>
            <a:ext cx="2736304" cy="720080"/>
          </a:xfrm>
          <a:prstGeom prst="rect">
            <a:avLst/>
          </a:prstGeom>
          <a:noFill/>
          <a:ln w="9525">
            <a:noFill/>
            <a:miter lim="800000"/>
            <a:headEnd/>
            <a:tailEnd/>
          </a:ln>
        </p:spPr>
      </p:pic>
      <p:sp>
        <p:nvSpPr>
          <p:cNvPr id="7" name="ZoneTexte 6"/>
          <p:cNvSpPr txBox="1"/>
          <p:nvPr/>
        </p:nvSpPr>
        <p:spPr>
          <a:xfrm>
            <a:off x="755576" y="1052736"/>
            <a:ext cx="2808312" cy="369332"/>
          </a:xfrm>
          <a:prstGeom prst="rect">
            <a:avLst/>
          </a:prstGeom>
          <a:noFill/>
        </p:spPr>
        <p:txBody>
          <a:bodyPr wrap="square" rtlCol="0">
            <a:spAutoFit/>
          </a:bodyPr>
          <a:lstStyle/>
          <a:p>
            <a:r>
              <a:rPr lang="fr-FR" b="1" i="1" dirty="0" smtClean="0">
                <a:cs typeface="Times New Roman" pitchFamily="18" charset="0"/>
              </a:rPr>
              <a:t>Environnement &amp; Sciences</a:t>
            </a:r>
            <a:endParaRPr lang="fr-FR" b="1" i="1" dirty="0">
              <a:cs typeface="Times New Roman" pitchFamily="18" charset="0"/>
            </a:endParaRPr>
          </a:p>
        </p:txBody>
      </p:sp>
      <p:sp>
        <p:nvSpPr>
          <p:cNvPr id="8" name="Sous-titre 2"/>
          <p:cNvSpPr txBox="1">
            <a:spLocks/>
          </p:cNvSpPr>
          <p:nvPr/>
        </p:nvSpPr>
        <p:spPr>
          <a:xfrm>
            <a:off x="1515616" y="1700808"/>
            <a:ext cx="6440760" cy="86409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noProof="0" dirty="0" smtClean="0">
                <a:solidFill>
                  <a:schemeClr val="tx1">
                    <a:tint val="75000"/>
                  </a:schemeClr>
                </a:solidFill>
              </a:rPr>
              <a:t>IX e  Atelier du</a:t>
            </a:r>
            <a:r>
              <a:rPr kumimoji="0" lang="fr-FR" sz="2000" b="0" i="0" u="none" strike="noStrike" kern="1200" cap="none" spc="0" normalizeH="0" baseline="0" noProof="0" dirty="0" smtClean="0">
                <a:ln>
                  <a:noFill/>
                </a:ln>
                <a:solidFill>
                  <a:schemeClr val="tx1">
                    <a:tint val="75000"/>
                  </a:schemeClr>
                </a:solidFill>
                <a:effectLst/>
                <a:uLnTx/>
                <a:uFillTx/>
                <a:latin typeface="+mn-lt"/>
                <a:ea typeface="+mn-ea"/>
                <a:cs typeface="+mn-cs"/>
              </a:rPr>
              <a:t>  Réseau Climat &amp; Développement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2000" dirty="0" smtClean="0">
                <a:solidFill>
                  <a:schemeClr val="tx1">
                    <a:tint val="75000"/>
                  </a:schemeClr>
                </a:solidFill>
              </a:rPr>
              <a:t>15 Avril 2015, Paris (France)</a:t>
            </a:r>
            <a:endParaRPr kumimoji="0" lang="fr-FR"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cstate="print"/>
          <a:srcRect l="29051" t="35063" r="29722" b="7844"/>
          <a:stretch>
            <a:fillRect/>
          </a:stretch>
        </p:blipFill>
        <p:spPr bwMode="auto">
          <a:xfrm>
            <a:off x="1584176" y="2204864"/>
            <a:ext cx="5364088" cy="4176464"/>
          </a:xfrm>
          <a:prstGeom prst="rect">
            <a:avLst/>
          </a:prstGeom>
          <a:noFill/>
          <a:ln w="9525">
            <a:noFill/>
            <a:miter lim="800000"/>
            <a:headEnd/>
            <a:tailEnd/>
          </a:ln>
        </p:spPr>
      </p:pic>
      <p:sp>
        <p:nvSpPr>
          <p:cNvPr id="5" name="Titre 1"/>
          <p:cNvSpPr>
            <a:spLocks noGrp="1"/>
          </p:cNvSpPr>
          <p:nvPr>
            <p:ph type="title"/>
          </p:nvPr>
        </p:nvSpPr>
        <p:spPr>
          <a:xfrm>
            <a:off x="467544" y="297160"/>
            <a:ext cx="8229600" cy="1835696"/>
          </a:xfrm>
        </p:spPr>
        <p:txBody>
          <a:bodyPr>
            <a:noAutofit/>
          </a:bodyPr>
          <a:lstStyle/>
          <a:p>
            <a:r>
              <a:rPr lang="fr-FR" sz="4000" b="1" dirty="0" smtClean="0"/>
              <a:t>Agir au plus vite pour une gouvernance effective et efficace des financements climats !!!</a:t>
            </a:r>
            <a:endParaRPr lang="fr-FR"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3861048"/>
            <a:ext cx="4752528" cy="1015663"/>
          </a:xfrm>
          <a:prstGeom prst="rect">
            <a:avLst/>
          </a:prstGeom>
        </p:spPr>
        <p:txBody>
          <a:bodyPr wrap="square">
            <a:spAutoFit/>
          </a:bodyPr>
          <a:lstStyle/>
          <a:p>
            <a:pPr algn="ctr"/>
            <a:r>
              <a:rPr lang="fr-FR" sz="2000" b="1" dirty="0" smtClean="0"/>
              <a:t>Références </a:t>
            </a:r>
            <a:r>
              <a:rPr lang="fr-FR" sz="2000" b="1" dirty="0" smtClean="0"/>
              <a:t>et liens utiles </a:t>
            </a:r>
          </a:p>
          <a:p>
            <a:pPr algn="ctr"/>
            <a:r>
              <a:rPr lang="en-US" sz="2000" dirty="0" smtClean="0"/>
              <a:t>Site web de Climate Funds Update </a:t>
            </a:r>
            <a:r>
              <a:rPr lang="en-US" sz="2000" dirty="0" smtClean="0">
                <a:hlinkClick r:id="rId2"/>
              </a:rPr>
              <a:t>www.climatefundsupdate.org</a:t>
            </a:r>
            <a:r>
              <a:rPr lang="en-US" sz="2000" dirty="0" smtClean="0"/>
              <a:t>  </a:t>
            </a:r>
            <a:endParaRPr lang="fr-FR" sz="2000" dirty="0"/>
          </a:p>
        </p:txBody>
      </p:sp>
      <p:sp>
        <p:nvSpPr>
          <p:cNvPr id="5" name="Titre 1"/>
          <p:cNvSpPr>
            <a:spLocks noGrp="1"/>
          </p:cNvSpPr>
          <p:nvPr>
            <p:ph type="title"/>
          </p:nvPr>
        </p:nvSpPr>
        <p:spPr>
          <a:xfrm>
            <a:off x="2051720" y="1556792"/>
            <a:ext cx="4752528" cy="1835696"/>
          </a:xfrm>
        </p:spPr>
        <p:txBody>
          <a:bodyPr>
            <a:noAutofit/>
          </a:bodyPr>
          <a:lstStyle/>
          <a:p>
            <a:r>
              <a:rPr lang="fr-FR" sz="11500" b="1" dirty="0" smtClean="0"/>
              <a:t>MERCI</a:t>
            </a:r>
            <a:endParaRPr lang="fr-FR" sz="9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Contexte</a:t>
            </a:r>
            <a:endParaRPr lang="fr-FR" dirty="0"/>
          </a:p>
        </p:txBody>
      </p:sp>
      <p:sp>
        <p:nvSpPr>
          <p:cNvPr id="5" name="ZoneTexte 4"/>
          <p:cNvSpPr txBox="1"/>
          <p:nvPr/>
        </p:nvSpPr>
        <p:spPr>
          <a:xfrm>
            <a:off x="539552" y="1268760"/>
            <a:ext cx="8064896" cy="5262979"/>
          </a:xfrm>
          <a:prstGeom prst="rect">
            <a:avLst/>
          </a:prstGeom>
          <a:noFill/>
          <a:ln>
            <a:solidFill>
              <a:schemeClr val="tx1"/>
            </a:solidFill>
          </a:ln>
        </p:spPr>
        <p:txBody>
          <a:bodyPr wrap="square" rtlCol="0">
            <a:spAutoFit/>
          </a:bodyPr>
          <a:lstStyle/>
          <a:p>
            <a:pPr>
              <a:buFont typeface="Arial" pitchFamily="34" charset="0"/>
              <a:buChar char="•"/>
            </a:pPr>
            <a:r>
              <a:rPr lang="fr-FR" sz="2400" dirty="0" smtClean="0"/>
              <a:t> </a:t>
            </a:r>
            <a:r>
              <a:rPr lang="fr-FR" sz="2400" dirty="0" smtClean="0"/>
              <a:t>les </a:t>
            </a:r>
            <a:r>
              <a:rPr lang="fr-FR" sz="2400" dirty="0" smtClean="0"/>
              <a:t>pays développés se sont engagés à fournir des fonds en vue de couvrir « la totalité des coûts convenus encourus » liés aux changements climatiques survenant dans les pays en développement </a:t>
            </a:r>
            <a:r>
              <a:rPr lang="fr-FR" sz="2400" dirty="0" smtClean="0"/>
              <a:t> (Art  4.3  CCNUCC);</a:t>
            </a:r>
          </a:p>
          <a:p>
            <a:pPr>
              <a:buFont typeface="Arial" pitchFamily="34" charset="0"/>
              <a:buChar char="•"/>
            </a:pPr>
            <a:endParaRPr lang="fr-FR" sz="2400" dirty="0" smtClean="0"/>
          </a:p>
          <a:p>
            <a:pPr>
              <a:buFont typeface="Arial" pitchFamily="34" charset="0"/>
              <a:buChar char="•"/>
            </a:pPr>
            <a:r>
              <a:rPr lang="fr-FR" sz="2400" dirty="0" smtClean="0"/>
              <a:t> Les estimations des besoins  en financement climat varient selon la catégories de l’action climatique mais représenteront des centaines voir des millions de dollars US ($);</a:t>
            </a:r>
          </a:p>
          <a:p>
            <a:pPr>
              <a:buFont typeface="Arial" pitchFamily="34" charset="0"/>
              <a:buChar char="•"/>
            </a:pPr>
            <a:endParaRPr lang="fr-FR" sz="2400" dirty="0" smtClean="0"/>
          </a:p>
          <a:p>
            <a:pPr>
              <a:buFont typeface="Arial" pitchFamily="34" charset="0"/>
              <a:buChar char="•"/>
            </a:pPr>
            <a:r>
              <a:rPr lang="fr-FR" sz="2400" dirty="0" smtClean="0"/>
              <a:t> </a:t>
            </a:r>
            <a:r>
              <a:rPr lang="fr-FR" sz="2400" dirty="0" err="1" smtClean="0"/>
              <a:t>Copenhaguen</a:t>
            </a:r>
            <a:r>
              <a:rPr lang="fr-FR" sz="2400" dirty="0" smtClean="0"/>
              <a:t> 2009:  30 $ milliards (2010-2012);</a:t>
            </a:r>
          </a:p>
          <a:p>
            <a:r>
              <a:rPr lang="fr-FR" sz="2400" dirty="0" smtClean="0"/>
              <a:t>                                       100 $ milliards/an (2020</a:t>
            </a:r>
            <a:r>
              <a:rPr lang="fr-FR" sz="2400" dirty="0" smtClean="0"/>
              <a:t>)</a:t>
            </a:r>
          </a:p>
          <a:p>
            <a:endParaRPr lang="fr-FR" sz="2400" dirty="0" smtClean="0"/>
          </a:p>
          <a:p>
            <a:pPr>
              <a:buFont typeface="Arial" pitchFamily="34" charset="0"/>
              <a:buChar char="•"/>
            </a:pPr>
            <a:r>
              <a:rPr lang="fr-FR" sz="2400" dirty="0" smtClean="0"/>
              <a:t>Plusieurs mécanismes et  fonds ont été mis en place sous la CCNUCC et en dehors de la CCNUCC avec des fortunes diverses;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pPr algn="l"/>
            <a:r>
              <a:rPr lang="fr-FR" dirty="0" smtClean="0"/>
              <a:t>Contexte</a:t>
            </a:r>
            <a:endParaRPr lang="fr-FR" dirty="0"/>
          </a:p>
        </p:txBody>
      </p:sp>
      <p:pic>
        <p:nvPicPr>
          <p:cNvPr id="4098" name="Picture 2" descr="http://www.climatefundsupdate.org/_/rsrc/1416403655462/about-climate-fund/global-finance-architecture/CFF%20Architecture%20diagram%202014-page1.png"/>
          <p:cNvPicPr>
            <a:picLocks noChangeAspect="1" noChangeArrowheads="1"/>
          </p:cNvPicPr>
          <p:nvPr/>
        </p:nvPicPr>
        <p:blipFill>
          <a:blip r:embed="rId2" cstate="print"/>
          <a:srcRect/>
          <a:stretch>
            <a:fillRect/>
          </a:stretch>
        </p:blipFill>
        <p:spPr bwMode="auto">
          <a:xfrm>
            <a:off x="539552" y="1053288"/>
            <a:ext cx="7862481" cy="4968000"/>
          </a:xfrm>
          <a:prstGeom prst="rect">
            <a:avLst/>
          </a:prstGeom>
          <a:noFill/>
        </p:spPr>
      </p:pic>
      <p:sp>
        <p:nvSpPr>
          <p:cNvPr id="5" name="ZoneTexte 4"/>
          <p:cNvSpPr txBox="1"/>
          <p:nvPr/>
        </p:nvSpPr>
        <p:spPr>
          <a:xfrm>
            <a:off x="539552" y="6093296"/>
            <a:ext cx="7776864" cy="400110"/>
          </a:xfrm>
          <a:prstGeom prst="rect">
            <a:avLst/>
          </a:prstGeom>
          <a:noFill/>
        </p:spPr>
        <p:txBody>
          <a:bodyPr wrap="square" rtlCol="0">
            <a:spAutoFit/>
          </a:bodyPr>
          <a:lstStyle/>
          <a:p>
            <a:r>
              <a:rPr lang="fr-FR" sz="2000" b="1" dirty="0" smtClean="0"/>
              <a:t>Architecture globale des financements climat (</a:t>
            </a:r>
            <a:r>
              <a:rPr lang="fr-FR" sz="2000" b="1" dirty="0" err="1" smtClean="0"/>
              <a:t>Climate</a:t>
            </a:r>
            <a:r>
              <a:rPr lang="fr-FR" sz="2000" b="1" dirty="0" smtClean="0"/>
              <a:t> </a:t>
            </a:r>
            <a:r>
              <a:rPr lang="fr-FR" sz="2000" b="1" dirty="0" err="1" smtClean="0"/>
              <a:t>Fund</a:t>
            </a:r>
            <a:r>
              <a:rPr lang="fr-FR" sz="2000" b="1" dirty="0" smtClean="0"/>
              <a:t> Updates)</a:t>
            </a:r>
            <a:endParaRPr lang="fr-FR"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pPr algn="l"/>
            <a:r>
              <a:rPr lang="fr-FR" dirty="0" smtClean="0"/>
              <a:t>Défis majeurs</a:t>
            </a:r>
            <a:endParaRPr lang="fr-FR" dirty="0"/>
          </a:p>
        </p:txBody>
      </p:sp>
      <p:sp>
        <p:nvSpPr>
          <p:cNvPr id="4" name="ZoneTexte 3"/>
          <p:cNvSpPr txBox="1"/>
          <p:nvPr/>
        </p:nvSpPr>
        <p:spPr>
          <a:xfrm>
            <a:off x="539552" y="836712"/>
            <a:ext cx="8280920" cy="6001643"/>
          </a:xfrm>
          <a:prstGeom prst="rect">
            <a:avLst/>
          </a:prstGeom>
          <a:noFill/>
          <a:ln>
            <a:solidFill>
              <a:schemeClr val="tx1"/>
            </a:solidFill>
          </a:ln>
        </p:spPr>
        <p:txBody>
          <a:bodyPr wrap="square" rtlCol="0">
            <a:spAutoFit/>
          </a:bodyPr>
          <a:lstStyle/>
          <a:p>
            <a:pPr algn="just">
              <a:buFont typeface="Arial" pitchFamily="34" charset="0"/>
              <a:buChar char="•"/>
            </a:pPr>
            <a:r>
              <a:rPr lang="fr-FR" sz="2400" dirty="0" smtClean="0"/>
              <a:t> </a:t>
            </a:r>
            <a:r>
              <a:rPr lang="fr-FR" sz="2400" b="1" dirty="0" smtClean="0"/>
              <a:t>manque de clarté </a:t>
            </a:r>
            <a:r>
              <a:rPr lang="fr-FR" sz="2400" dirty="0" smtClean="0"/>
              <a:t>sur les </a:t>
            </a:r>
            <a:r>
              <a:rPr lang="fr-FR" sz="2400" b="1" dirty="0" smtClean="0"/>
              <a:t>moyens d’accroître le volume des financements</a:t>
            </a:r>
            <a:r>
              <a:rPr lang="fr-FR" sz="2400" dirty="0" smtClean="0"/>
              <a:t>: nécessité de </a:t>
            </a:r>
            <a:r>
              <a:rPr lang="fr-FR" sz="2400" b="1" dirty="0" smtClean="0"/>
              <a:t>recréer la confiance </a:t>
            </a:r>
            <a:r>
              <a:rPr lang="fr-FR" sz="2400" dirty="0" smtClean="0"/>
              <a:t>entre pays développés et pays en développement (ECA and OECD, 2013);</a:t>
            </a:r>
          </a:p>
          <a:p>
            <a:endParaRPr lang="fr-FR" sz="2400" dirty="0" smtClean="0"/>
          </a:p>
          <a:p>
            <a:pPr algn="just">
              <a:buFont typeface="Arial" pitchFamily="34" charset="0"/>
              <a:buChar char="•"/>
            </a:pPr>
            <a:r>
              <a:rPr lang="fr-FR" sz="2400" dirty="0" smtClean="0"/>
              <a:t> </a:t>
            </a:r>
            <a:r>
              <a:rPr lang="fr-FR" sz="2400" dirty="0" smtClean="0"/>
              <a:t>certains </a:t>
            </a:r>
            <a:r>
              <a:rPr lang="fr-FR" sz="2400" b="1" dirty="0" smtClean="0"/>
              <a:t>principes </a:t>
            </a:r>
            <a:r>
              <a:rPr lang="fr-FR" sz="2400" b="1" dirty="0" smtClean="0"/>
              <a:t>clés </a:t>
            </a:r>
            <a:r>
              <a:rPr lang="fr-FR" sz="2400" dirty="0" smtClean="0"/>
              <a:t>qui régissent les interactions financières entre les pays en développement et les pays </a:t>
            </a:r>
            <a:r>
              <a:rPr lang="fr-FR" sz="2400" dirty="0" smtClean="0"/>
              <a:t>développés ont été développés dans le cadre de la CCNUCC, </a:t>
            </a:r>
            <a:r>
              <a:rPr lang="fr-FR" sz="2400" dirty="0" smtClean="0"/>
              <a:t>le Protocole de Kyoto et les accords et décisions de suivi adoptées par la Conférence des Parties (COP</a:t>
            </a:r>
            <a:r>
              <a:rPr lang="fr-FR" sz="2400" dirty="0" smtClean="0"/>
              <a:t>)</a:t>
            </a:r>
          </a:p>
          <a:p>
            <a:pPr algn="just">
              <a:buFont typeface="Arial" pitchFamily="34" charset="0"/>
              <a:buChar char="•"/>
            </a:pPr>
            <a:endParaRPr lang="fr-FR" sz="2400" dirty="0" smtClean="0"/>
          </a:p>
          <a:p>
            <a:pPr algn="just">
              <a:buFont typeface="Arial" pitchFamily="34" charset="0"/>
              <a:buChar char="•"/>
            </a:pPr>
            <a:r>
              <a:rPr lang="fr-FR" sz="2400" dirty="0" smtClean="0"/>
              <a:t> </a:t>
            </a:r>
            <a:r>
              <a:rPr lang="fr-FR" sz="2400" b="1" dirty="0" smtClean="0"/>
              <a:t>autres principes </a:t>
            </a:r>
            <a:r>
              <a:rPr lang="fr-FR" sz="2400" b="1" dirty="0" smtClean="0"/>
              <a:t>importants</a:t>
            </a:r>
            <a:r>
              <a:rPr lang="fr-FR" sz="2400" dirty="0" smtClean="0"/>
              <a:t>: obligations </a:t>
            </a:r>
            <a:r>
              <a:rPr lang="fr-FR" sz="2400" dirty="0" smtClean="0"/>
              <a:t>imposées aux Parties en matière de droits de l’homme, </a:t>
            </a:r>
            <a:r>
              <a:rPr lang="fr-FR" sz="2400" dirty="0" smtClean="0"/>
              <a:t>lois </a:t>
            </a:r>
            <a:r>
              <a:rPr lang="fr-FR" sz="2400" dirty="0" smtClean="0"/>
              <a:t>environnementales adoptées en dehors de la CCNUCC (par ex. la Déclaration de Rio et les résultats qui ont suivi</a:t>
            </a:r>
            <a:r>
              <a:rPr lang="fr-FR" sz="2400" dirty="0" smtClean="0"/>
              <a:t>);</a:t>
            </a:r>
          </a:p>
          <a:p>
            <a:pPr algn="just">
              <a:buFont typeface="Arial" pitchFamily="34" charset="0"/>
              <a:buChar char="•"/>
            </a:pPr>
            <a:endParaRPr lang="fr-FR" sz="2400" dirty="0" smtClean="0"/>
          </a:p>
          <a:p>
            <a:pPr algn="just">
              <a:buFont typeface="Arial" pitchFamily="34" charset="0"/>
              <a:buChar char="•"/>
            </a:pPr>
            <a:r>
              <a:rPr lang="fr-FR" sz="2400" dirty="0" smtClean="0"/>
              <a:t> </a:t>
            </a:r>
            <a:r>
              <a:rPr lang="fr-FR" sz="2400" b="1" dirty="0" smtClean="0"/>
              <a:t>Quels principes et critères promouvoir dans l’accord de Paris?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27384"/>
            <a:ext cx="8229600" cy="1143000"/>
          </a:xfrm>
        </p:spPr>
        <p:txBody>
          <a:bodyPr>
            <a:normAutofit fontScale="90000"/>
          </a:bodyPr>
          <a:lstStyle/>
          <a:p>
            <a:pPr algn="l"/>
            <a:r>
              <a:rPr lang="fr-FR" sz="4900" b="1" dirty="0" smtClean="0"/>
              <a:t>Principes et critères</a:t>
            </a:r>
            <a:r>
              <a:rPr lang="fr-FR" dirty="0" smtClean="0"/>
              <a:t/>
            </a:r>
            <a:br>
              <a:rPr lang="fr-FR" dirty="0" smtClean="0"/>
            </a:br>
            <a:r>
              <a:rPr lang="fr-FR" sz="4000" dirty="0" smtClean="0"/>
              <a:t>Mobilisation des fonds</a:t>
            </a:r>
            <a:endParaRPr lang="fr-FR" dirty="0"/>
          </a:p>
        </p:txBody>
      </p:sp>
      <p:sp>
        <p:nvSpPr>
          <p:cNvPr id="4" name="ZoneTexte 3"/>
          <p:cNvSpPr txBox="1"/>
          <p:nvPr/>
        </p:nvSpPr>
        <p:spPr>
          <a:xfrm>
            <a:off x="395536" y="1181065"/>
            <a:ext cx="8568952" cy="5632311"/>
          </a:xfrm>
          <a:prstGeom prst="rect">
            <a:avLst/>
          </a:prstGeom>
          <a:noFill/>
          <a:ln>
            <a:solidFill>
              <a:schemeClr val="tx1"/>
            </a:solidFill>
          </a:ln>
        </p:spPr>
        <p:txBody>
          <a:bodyPr wrap="square" rtlCol="0">
            <a:spAutoFit/>
          </a:bodyPr>
          <a:lstStyle/>
          <a:p>
            <a:pPr algn="just"/>
            <a:r>
              <a:rPr lang="fr-FR" sz="2400" b="1" dirty="0" smtClean="0"/>
              <a:t>Transparence et responsabilisation: </a:t>
            </a:r>
            <a:r>
              <a:rPr lang="fr-FR" sz="2400" dirty="0" smtClean="0"/>
              <a:t>les contributions </a:t>
            </a:r>
            <a:r>
              <a:rPr lang="fr-FR" sz="2400" dirty="0" smtClean="0"/>
              <a:t>financières des pays, des organisations internationales et des organismes sont publiées en temps voulu, en même temps que leurs composantes et leurs </a:t>
            </a:r>
            <a:r>
              <a:rPr lang="fr-FR" sz="2400" dirty="0" smtClean="0"/>
              <a:t>sources; </a:t>
            </a:r>
          </a:p>
          <a:p>
            <a:pPr algn="just"/>
            <a:r>
              <a:rPr lang="fr-FR" sz="2400" dirty="0" smtClean="0"/>
              <a:t>	</a:t>
            </a:r>
          </a:p>
          <a:p>
            <a:pPr algn="just"/>
            <a:r>
              <a:rPr lang="fr-FR" sz="2400" b="1" dirty="0" smtClean="0"/>
              <a:t>Pollueur-Payeur: </a:t>
            </a:r>
            <a:r>
              <a:rPr lang="fr-FR" sz="2400" dirty="0" smtClean="0"/>
              <a:t>les </a:t>
            </a:r>
            <a:r>
              <a:rPr lang="fr-FR" sz="2400" dirty="0" smtClean="0"/>
              <a:t>contributions financières varient selon le volume des émissions (cumulées et actuelles) </a:t>
            </a:r>
            <a:r>
              <a:rPr lang="fr-FR" sz="2400" dirty="0" smtClean="0"/>
              <a:t>produites;</a:t>
            </a:r>
          </a:p>
          <a:p>
            <a:endParaRPr lang="fr-FR" sz="2400" dirty="0" smtClean="0"/>
          </a:p>
          <a:p>
            <a:pPr algn="just"/>
            <a:r>
              <a:rPr lang="fr-FR" sz="2400" b="1" dirty="0" smtClean="0"/>
              <a:t>Capacité respectives: </a:t>
            </a:r>
            <a:r>
              <a:rPr lang="fr-FR" sz="2400" dirty="0" smtClean="0"/>
              <a:t>les </a:t>
            </a:r>
            <a:r>
              <a:rPr lang="fr-FR" sz="2400" dirty="0" smtClean="0"/>
              <a:t>contributions </a:t>
            </a:r>
            <a:r>
              <a:rPr lang="fr-FR" sz="2400" dirty="0" smtClean="0"/>
              <a:t>financières sont corrélées à la richesse nationale (actuelle) et aux droits en matière de développement durable et des standards de vie universels </a:t>
            </a:r>
            <a:r>
              <a:rPr lang="fr-FR" sz="2400" dirty="0" smtClean="0"/>
              <a:t>;</a:t>
            </a:r>
            <a:endParaRPr lang="fr-FR" sz="2400" dirty="0" smtClean="0"/>
          </a:p>
          <a:p>
            <a:pPr algn="just"/>
            <a:endParaRPr lang="fr-FR" sz="2400" dirty="0" smtClean="0"/>
          </a:p>
          <a:p>
            <a:pPr algn="just"/>
            <a:r>
              <a:rPr lang="fr-FR" sz="2400" b="1" dirty="0" err="1" smtClean="0"/>
              <a:t>Additionalité</a:t>
            </a:r>
            <a:r>
              <a:rPr lang="fr-FR" sz="2400" b="1" dirty="0" smtClean="0"/>
              <a:t>: </a:t>
            </a:r>
            <a:r>
              <a:rPr lang="fr-FR" sz="2400" dirty="0" smtClean="0"/>
              <a:t>les </a:t>
            </a:r>
            <a:r>
              <a:rPr lang="fr-FR" sz="2400" dirty="0" smtClean="0"/>
              <a:t>financements climat versés sont additionnels aux engagements nationaux en matière d’APD et ne sont pas comptabilisés au titre des engagements existants en matière </a:t>
            </a:r>
            <a:r>
              <a:rPr lang="fr-FR" sz="2400" dirty="0" smtClean="0"/>
              <a:t>d’APD;</a:t>
            </a:r>
            <a:r>
              <a:rPr lang="fr-FR" sz="2400" b="1"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74848" y="-27384"/>
            <a:ext cx="8229600" cy="1143000"/>
          </a:xfrm>
        </p:spPr>
        <p:txBody>
          <a:bodyPr>
            <a:normAutofit fontScale="90000"/>
          </a:bodyPr>
          <a:lstStyle/>
          <a:p>
            <a:pPr algn="l"/>
            <a:r>
              <a:rPr lang="fr-FR" sz="4900" b="1" dirty="0" smtClean="0"/>
              <a:t>Principes et critères</a:t>
            </a:r>
            <a:r>
              <a:rPr lang="fr-FR" dirty="0" smtClean="0"/>
              <a:t/>
            </a:r>
            <a:br>
              <a:rPr lang="fr-FR" dirty="0" smtClean="0"/>
            </a:br>
            <a:r>
              <a:rPr lang="fr-FR" sz="4000" dirty="0" smtClean="0"/>
              <a:t>Mobilisation des fonds</a:t>
            </a:r>
            <a:endParaRPr lang="fr-FR" dirty="0"/>
          </a:p>
        </p:txBody>
      </p:sp>
      <p:sp>
        <p:nvSpPr>
          <p:cNvPr id="5" name="ZoneTexte 4"/>
          <p:cNvSpPr txBox="1"/>
          <p:nvPr/>
        </p:nvSpPr>
        <p:spPr>
          <a:xfrm>
            <a:off x="395536" y="1264692"/>
            <a:ext cx="8352928" cy="2308324"/>
          </a:xfrm>
          <a:prstGeom prst="rect">
            <a:avLst/>
          </a:prstGeom>
          <a:noFill/>
          <a:ln>
            <a:solidFill>
              <a:schemeClr val="tx1"/>
            </a:solidFill>
          </a:ln>
        </p:spPr>
        <p:txBody>
          <a:bodyPr wrap="square" rtlCol="0">
            <a:spAutoFit/>
          </a:bodyPr>
          <a:lstStyle/>
          <a:p>
            <a:r>
              <a:rPr lang="fr-FR" sz="2400" b="1" dirty="0" smtClean="0"/>
              <a:t>Adéquation et précaution: </a:t>
            </a:r>
            <a:r>
              <a:rPr lang="fr-FR" sz="2400" dirty="0" smtClean="0"/>
              <a:t>le </a:t>
            </a:r>
            <a:r>
              <a:rPr lang="fr-FR" sz="2400" dirty="0" smtClean="0"/>
              <a:t>montant des fonds suffit à financer l’action menée pour maîtriser le réchauffement mondial en-deçà de </a:t>
            </a:r>
            <a:r>
              <a:rPr lang="fr-FR" sz="2400" dirty="0" smtClean="0"/>
              <a:t>2°C; </a:t>
            </a:r>
          </a:p>
          <a:p>
            <a:pPr algn="just"/>
            <a:r>
              <a:rPr lang="fr-FR" sz="2400" dirty="0" smtClean="0"/>
              <a:t>	</a:t>
            </a:r>
          </a:p>
          <a:p>
            <a:r>
              <a:rPr lang="fr-FR" sz="2400" b="1" dirty="0" smtClean="0"/>
              <a:t>Prévisibilité: </a:t>
            </a:r>
            <a:r>
              <a:rPr lang="fr-FR" sz="2400" dirty="0" smtClean="0"/>
              <a:t>l</a:t>
            </a:r>
            <a:r>
              <a:rPr lang="fr-FR" sz="2400" dirty="0" smtClean="0"/>
              <a:t>e </a:t>
            </a:r>
            <a:r>
              <a:rPr lang="fr-FR" sz="2400" dirty="0" smtClean="0"/>
              <a:t>montant des fonds est connu et sécurisé selon un cycle de financement pluriannuel à moyen </a:t>
            </a:r>
            <a:r>
              <a:rPr lang="fr-FR" sz="2400" dirty="0" smtClean="0"/>
              <a:t>terme;</a:t>
            </a:r>
          </a:p>
        </p:txBody>
      </p:sp>
      <p:sp>
        <p:nvSpPr>
          <p:cNvPr id="18434" name="AutoShape 2" descr="http://www.rac-f.org/IMG/jpg/604.jpg"/>
          <p:cNvSpPr>
            <a:spLocks noChangeAspect="1" noChangeArrowheads="1"/>
          </p:cNvSpPr>
          <p:nvPr/>
        </p:nvSpPr>
        <p:spPr bwMode="auto">
          <a:xfrm>
            <a:off x="155575" y="-2003425"/>
            <a:ext cx="5753100" cy="41814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descr="http://www.rac-f.org/IMG/jpg/604.jpg"/>
          <p:cNvSpPr>
            <a:spLocks noChangeAspect="1" noChangeArrowheads="1"/>
          </p:cNvSpPr>
          <p:nvPr/>
        </p:nvSpPr>
        <p:spPr bwMode="auto">
          <a:xfrm>
            <a:off x="155575" y="-2003425"/>
            <a:ext cx="5753100" cy="41814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descr="http://www.rac-f.org/IMG/jpg/604.jpg"/>
          <p:cNvSpPr>
            <a:spLocks noChangeAspect="1" noChangeArrowheads="1"/>
          </p:cNvSpPr>
          <p:nvPr/>
        </p:nvSpPr>
        <p:spPr bwMode="auto">
          <a:xfrm>
            <a:off x="155575" y="-2003425"/>
            <a:ext cx="5753100" cy="41814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8439" name="Picture 7"/>
          <p:cNvPicPr>
            <a:picLocks noChangeAspect="1" noChangeArrowheads="1"/>
          </p:cNvPicPr>
          <p:nvPr/>
        </p:nvPicPr>
        <p:blipFill>
          <a:blip r:embed="rId2" cstate="print"/>
          <a:srcRect l="29051" t="31125" r="29722" b="23594"/>
          <a:stretch>
            <a:fillRect/>
          </a:stretch>
        </p:blipFill>
        <p:spPr bwMode="auto">
          <a:xfrm>
            <a:off x="398872" y="3615220"/>
            <a:ext cx="8349592" cy="3139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57200" y="-27384"/>
            <a:ext cx="8229600" cy="1143000"/>
          </a:xfrm>
        </p:spPr>
        <p:txBody>
          <a:bodyPr>
            <a:normAutofit fontScale="90000"/>
          </a:bodyPr>
          <a:lstStyle/>
          <a:p>
            <a:pPr algn="l"/>
            <a:r>
              <a:rPr lang="fr-FR" sz="4900" b="1" dirty="0" smtClean="0"/>
              <a:t>Principes et critères</a:t>
            </a:r>
            <a:r>
              <a:rPr lang="fr-FR" dirty="0" smtClean="0"/>
              <a:t/>
            </a:r>
            <a:br>
              <a:rPr lang="fr-FR" dirty="0" smtClean="0"/>
            </a:br>
            <a:r>
              <a:rPr lang="fr-FR" sz="4000" dirty="0" smtClean="0"/>
              <a:t>Gestion &amp; Gouvernance </a:t>
            </a:r>
            <a:endParaRPr lang="fr-FR" dirty="0"/>
          </a:p>
        </p:txBody>
      </p:sp>
      <p:sp>
        <p:nvSpPr>
          <p:cNvPr id="7" name="ZoneTexte 6"/>
          <p:cNvSpPr txBox="1"/>
          <p:nvPr/>
        </p:nvSpPr>
        <p:spPr>
          <a:xfrm>
            <a:off x="467544" y="1196752"/>
            <a:ext cx="8352928" cy="5632311"/>
          </a:xfrm>
          <a:prstGeom prst="rect">
            <a:avLst/>
          </a:prstGeom>
          <a:noFill/>
          <a:ln>
            <a:solidFill>
              <a:schemeClr val="tx1"/>
            </a:solidFill>
          </a:ln>
        </p:spPr>
        <p:txBody>
          <a:bodyPr wrap="square" rtlCol="0">
            <a:spAutoFit/>
          </a:bodyPr>
          <a:lstStyle/>
          <a:p>
            <a:r>
              <a:rPr lang="fr-FR" sz="2400" b="1" dirty="0" smtClean="0"/>
              <a:t>Transparence et </a:t>
            </a:r>
            <a:r>
              <a:rPr lang="fr-FR" sz="2400" b="1" dirty="0" err="1" smtClean="0"/>
              <a:t>redevabilité</a:t>
            </a:r>
            <a:r>
              <a:rPr lang="fr-FR" sz="2400" b="1" dirty="0" smtClean="0"/>
              <a:t>: </a:t>
            </a:r>
            <a:endParaRPr lang="fr-FR" sz="2400" dirty="0" smtClean="0"/>
          </a:p>
          <a:p>
            <a:pPr algn="just"/>
            <a:r>
              <a:rPr lang="fr-FR" sz="2400" dirty="0" smtClean="0"/>
              <a:t>Informations exactes et en temps voulu sur la structure de financement du mécanisme, ses données financières, la composition de son conseil, les coordonnées des membres de son conseil, la description de son processus décisionnel et des décisions prises en matière de financement et décaissement, et sur les résultats obtenus lors de la mise en </a:t>
            </a:r>
            <a:r>
              <a:rPr lang="fr-FR" sz="2400" dirty="0" smtClean="0"/>
              <a:t>œuvre, </a:t>
            </a:r>
            <a:r>
              <a:rPr lang="fr-FR" sz="2400" dirty="0" smtClean="0"/>
              <a:t>et sur l’existence d’un mécanisme ou d’une procédure de </a:t>
            </a:r>
            <a:r>
              <a:rPr lang="fr-FR" sz="2400" dirty="0" smtClean="0"/>
              <a:t>réparation; </a:t>
            </a:r>
            <a:r>
              <a:rPr lang="fr-FR" sz="2400" dirty="0" smtClean="0"/>
              <a:t>	</a:t>
            </a:r>
          </a:p>
          <a:p>
            <a:r>
              <a:rPr lang="fr-FR" sz="2400" b="1" dirty="0" smtClean="0"/>
              <a:t>Représentation équitable: </a:t>
            </a:r>
            <a:endParaRPr lang="fr-FR" sz="2400" dirty="0" smtClean="0"/>
          </a:p>
          <a:p>
            <a:r>
              <a:rPr lang="fr-FR" sz="2400" dirty="0" smtClean="0"/>
              <a:t>Représentation d’un groupe divers de parties prenantes au sein du conseil du fonds ou du mécanisme de financement, aux côtés des pays contributeurs et bénéficiaires. Les sièges occupés par les pays au sein du conseil ne dépendent pas de leurs contributions financières </a:t>
            </a:r>
            <a:r>
              <a:rPr lang="fr-FR" sz="2400"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57200" y="-27384"/>
            <a:ext cx="8229600" cy="1143000"/>
          </a:xfrm>
        </p:spPr>
        <p:txBody>
          <a:bodyPr>
            <a:normAutofit fontScale="90000"/>
          </a:bodyPr>
          <a:lstStyle/>
          <a:p>
            <a:pPr algn="l"/>
            <a:r>
              <a:rPr lang="fr-FR" sz="4900" b="1" dirty="0" smtClean="0"/>
              <a:t>Principes et critères</a:t>
            </a:r>
            <a:r>
              <a:rPr lang="fr-FR" dirty="0" smtClean="0"/>
              <a:t/>
            </a:r>
            <a:br>
              <a:rPr lang="fr-FR" dirty="0" smtClean="0"/>
            </a:br>
            <a:r>
              <a:rPr lang="fr-FR" sz="4000" dirty="0" smtClean="0"/>
              <a:t>Allocation &amp; Décaissement </a:t>
            </a:r>
            <a:endParaRPr lang="fr-FR" dirty="0"/>
          </a:p>
        </p:txBody>
      </p:sp>
      <p:sp>
        <p:nvSpPr>
          <p:cNvPr id="7" name="ZoneTexte 6"/>
          <p:cNvSpPr txBox="1"/>
          <p:nvPr/>
        </p:nvSpPr>
        <p:spPr>
          <a:xfrm>
            <a:off x="467544" y="1196752"/>
            <a:ext cx="8352928" cy="5632311"/>
          </a:xfrm>
          <a:prstGeom prst="rect">
            <a:avLst/>
          </a:prstGeom>
          <a:noFill/>
          <a:ln>
            <a:solidFill>
              <a:schemeClr val="tx1"/>
            </a:solidFill>
          </a:ln>
        </p:spPr>
        <p:txBody>
          <a:bodyPr wrap="square" rtlCol="0">
            <a:spAutoFit/>
          </a:bodyPr>
          <a:lstStyle/>
          <a:p>
            <a:pPr algn="just"/>
            <a:r>
              <a:rPr lang="fr-FR" sz="2400" b="1" dirty="0" smtClean="0"/>
              <a:t>Transparence et </a:t>
            </a:r>
            <a:r>
              <a:rPr lang="fr-FR" sz="2400" b="1" dirty="0" err="1" smtClean="0"/>
              <a:t>redevabilité</a:t>
            </a:r>
            <a:r>
              <a:rPr lang="fr-FR" sz="2400" b="1" dirty="0" smtClean="0"/>
              <a:t>: </a:t>
            </a:r>
            <a:r>
              <a:rPr lang="fr-FR" sz="2400" dirty="0" smtClean="0"/>
              <a:t>divulgation </a:t>
            </a:r>
            <a:r>
              <a:rPr lang="fr-FR" sz="2400" dirty="0" smtClean="0"/>
              <a:t>des décisions de financement selon les critères et directives sur la divulgation publique des financements ; obligation de suivre et d’évaluer la mise en </a:t>
            </a:r>
            <a:r>
              <a:rPr lang="fr-FR" sz="2400" dirty="0" smtClean="0"/>
              <a:t>œuvre </a:t>
            </a:r>
            <a:r>
              <a:rPr lang="fr-FR" sz="2400" dirty="0" smtClean="0"/>
              <a:t>des fonds ; existence d’un mécanisme ou d’une procédure de réparation </a:t>
            </a:r>
            <a:r>
              <a:rPr lang="fr-FR" sz="2400" dirty="0" smtClean="0"/>
              <a:t>; </a:t>
            </a:r>
          </a:p>
          <a:p>
            <a:pPr algn="just"/>
            <a:r>
              <a:rPr lang="fr-FR" sz="2400" dirty="0" smtClean="0"/>
              <a:t>	</a:t>
            </a:r>
          </a:p>
          <a:p>
            <a:r>
              <a:rPr lang="fr-FR" sz="2400" b="1" dirty="0" smtClean="0"/>
              <a:t>Subsidiarité et appropriation nationale/locale </a:t>
            </a:r>
            <a:r>
              <a:rPr lang="fr-FR" sz="2400" b="1" dirty="0" smtClean="0"/>
              <a:t>: </a:t>
            </a:r>
            <a:r>
              <a:rPr lang="fr-FR" sz="2400" dirty="0" smtClean="0"/>
              <a:t>les </a:t>
            </a:r>
            <a:r>
              <a:rPr lang="fr-FR" sz="2400" dirty="0" smtClean="0"/>
              <a:t>décisions de financement seront prises au niveau politique et institutionnel le plus bas et le plus adéquat possible </a:t>
            </a:r>
            <a:r>
              <a:rPr lang="fr-FR" sz="2400" dirty="0" smtClean="0"/>
              <a:t>;</a:t>
            </a:r>
            <a:r>
              <a:rPr lang="fr-FR" sz="2400" dirty="0" smtClean="0"/>
              <a:t>	</a:t>
            </a:r>
          </a:p>
          <a:p>
            <a:endParaRPr lang="fr-FR" sz="2400" dirty="0" smtClean="0"/>
          </a:p>
          <a:p>
            <a:r>
              <a:rPr lang="fr-FR" sz="2400" b="1" dirty="0" smtClean="0"/>
              <a:t>Précaution et célérité: </a:t>
            </a:r>
            <a:r>
              <a:rPr lang="fr-FR" sz="2400" dirty="0" smtClean="0"/>
              <a:t>l’absence </a:t>
            </a:r>
            <a:r>
              <a:rPr lang="fr-FR" sz="2400" dirty="0" smtClean="0"/>
              <a:t>de certitudes scientifiques ne doit pas retarder le versement rapide des fonds en temps voulu 	</a:t>
            </a:r>
          </a:p>
          <a:p>
            <a:r>
              <a:rPr lang="fr-FR" sz="2400" b="1" dirty="0" smtClean="0"/>
              <a:t>Pertinence: </a:t>
            </a:r>
            <a:r>
              <a:rPr lang="fr-FR" sz="2400" dirty="0" smtClean="0"/>
              <a:t>les </a:t>
            </a:r>
            <a:r>
              <a:rPr lang="fr-FR" sz="2400" dirty="0" smtClean="0"/>
              <a:t>modalités du financement ne doivent pas imposer de charge supplémentaire ou injuste au pays bénéficiaire </a:t>
            </a:r>
            <a:r>
              <a:rPr lang="fr-FR" sz="2400"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67544" y="1196752"/>
            <a:ext cx="8352928" cy="5170646"/>
          </a:xfrm>
          <a:prstGeom prst="rect">
            <a:avLst/>
          </a:prstGeom>
          <a:noFill/>
          <a:ln>
            <a:solidFill>
              <a:schemeClr val="tx1"/>
            </a:solidFill>
          </a:ln>
        </p:spPr>
        <p:txBody>
          <a:bodyPr wrap="square" rtlCol="0">
            <a:spAutoFit/>
          </a:bodyPr>
          <a:lstStyle/>
          <a:p>
            <a:pPr algn="just"/>
            <a:r>
              <a:rPr lang="fr-FR" sz="2200" b="1" dirty="0" smtClean="0"/>
              <a:t>Principe d’innocuité: </a:t>
            </a:r>
            <a:r>
              <a:rPr lang="fr-FR" sz="2200" dirty="0" smtClean="0"/>
              <a:t>les </a:t>
            </a:r>
            <a:r>
              <a:rPr lang="fr-FR" sz="2200" dirty="0" smtClean="0"/>
              <a:t>décisions liées aux investissements dans le financement climatique ne doivent pas compromettre les objectifs de développement durable à long terme d’un pays, ni les droits de l’homme </a:t>
            </a:r>
            <a:r>
              <a:rPr lang="fr-FR" sz="2200" dirty="0" smtClean="0"/>
              <a:t>fondamentaux; </a:t>
            </a:r>
          </a:p>
          <a:p>
            <a:pPr algn="just"/>
            <a:r>
              <a:rPr lang="fr-FR" sz="2200" dirty="0" smtClean="0"/>
              <a:t>	</a:t>
            </a:r>
          </a:p>
          <a:p>
            <a:pPr algn="just"/>
            <a:r>
              <a:rPr lang="fr-FR" sz="2200" b="1" dirty="0" smtClean="0"/>
              <a:t>Accès direct et vulnérabilités : </a:t>
            </a:r>
            <a:r>
              <a:rPr lang="fr-FR" sz="2200" dirty="0" smtClean="0"/>
              <a:t>les </a:t>
            </a:r>
            <a:r>
              <a:rPr lang="fr-FR" sz="2200" dirty="0" smtClean="0"/>
              <a:t>pays et groupes de population les plus vulnérables doivent avoir le plus directement possible accès aux fonds, technologies et renforcement des capacités - sans impliquer les entités intermédiaires multilatéraux quand ca n’est pas nécessaire et en renforçant les capacités institutionnelles </a:t>
            </a:r>
            <a:r>
              <a:rPr lang="fr-FR" sz="2200" dirty="0" smtClean="0"/>
              <a:t>nationales;</a:t>
            </a:r>
            <a:r>
              <a:rPr lang="fr-FR" sz="2200" dirty="0" smtClean="0"/>
              <a:t>	</a:t>
            </a:r>
          </a:p>
          <a:p>
            <a:pPr algn="just"/>
            <a:endParaRPr lang="fr-FR" sz="2200" dirty="0" smtClean="0"/>
          </a:p>
          <a:p>
            <a:pPr algn="just"/>
            <a:r>
              <a:rPr lang="fr-FR" sz="2200" b="1" dirty="0" smtClean="0"/>
              <a:t>Egalité des sexes: </a:t>
            </a:r>
            <a:r>
              <a:rPr lang="fr-FR" sz="2200" dirty="0" smtClean="0"/>
              <a:t>les </a:t>
            </a:r>
            <a:r>
              <a:rPr lang="fr-FR" sz="2200" dirty="0" smtClean="0"/>
              <a:t>décisions de financement et le versement des fonds tiennent compte des capacités et des attentes différentes entre les hommes et les femmes, par l’intégration de la dimension sur l’égalité des sexes et l’autonomisation et l’émancipation des </a:t>
            </a:r>
            <a:r>
              <a:rPr lang="fr-FR" sz="2200" dirty="0" smtClean="0"/>
              <a:t>femme;</a:t>
            </a:r>
          </a:p>
        </p:txBody>
      </p:sp>
      <p:sp>
        <p:nvSpPr>
          <p:cNvPr id="7" name="Titre 1"/>
          <p:cNvSpPr>
            <a:spLocks noGrp="1"/>
          </p:cNvSpPr>
          <p:nvPr>
            <p:ph type="title"/>
          </p:nvPr>
        </p:nvSpPr>
        <p:spPr>
          <a:xfrm>
            <a:off x="457200" y="-27384"/>
            <a:ext cx="8229600" cy="1143000"/>
          </a:xfrm>
        </p:spPr>
        <p:txBody>
          <a:bodyPr>
            <a:normAutofit fontScale="90000"/>
          </a:bodyPr>
          <a:lstStyle/>
          <a:p>
            <a:pPr algn="l"/>
            <a:r>
              <a:rPr lang="fr-FR" sz="4900" b="1" dirty="0" smtClean="0"/>
              <a:t>Principes et critères</a:t>
            </a:r>
            <a:r>
              <a:rPr lang="fr-FR" dirty="0" smtClean="0"/>
              <a:t/>
            </a:r>
            <a:br>
              <a:rPr lang="fr-FR" dirty="0" smtClean="0"/>
            </a:br>
            <a:r>
              <a:rPr lang="fr-FR" sz="4000" dirty="0" smtClean="0"/>
              <a:t>Allocation &amp; Décaissement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533</Words>
  <Application>Microsoft Office PowerPoint</Application>
  <PresentationFormat>Affichage à l'écran (4:3)</PresentationFormat>
  <Paragraphs>61</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Quelle gouvernance des financements climat?</vt:lpstr>
      <vt:lpstr>Contexte</vt:lpstr>
      <vt:lpstr>Contexte</vt:lpstr>
      <vt:lpstr>Défis majeurs</vt:lpstr>
      <vt:lpstr>Principes et critères Mobilisation des fonds</vt:lpstr>
      <vt:lpstr>Principes et critères Mobilisation des fonds</vt:lpstr>
      <vt:lpstr>Principes et critères Gestion &amp; Gouvernance </vt:lpstr>
      <vt:lpstr>Principes et critères Allocation &amp; Décaissement </vt:lpstr>
      <vt:lpstr>Principes et critères Allocation &amp; Décaissement </vt:lpstr>
      <vt:lpstr>Agir au plus vite pour une gouvernance effective et efficace des financements climats !!!</vt:lpstr>
      <vt:lpstr>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 gouvernance des financements climat?</dc:title>
  <dc:creator>BRIDA</dc:creator>
  <cp:lastModifiedBy>BRIDA</cp:lastModifiedBy>
  <cp:revision>4</cp:revision>
  <dcterms:created xsi:type="dcterms:W3CDTF">2015-04-14T22:42:26Z</dcterms:created>
  <dcterms:modified xsi:type="dcterms:W3CDTF">2015-04-15T03:27:43Z</dcterms:modified>
</cp:coreProperties>
</file>