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257" r:id="rId2"/>
    <p:sldId id="306" r:id="rId3"/>
    <p:sldId id="298" r:id="rId4"/>
    <p:sldId id="328" r:id="rId5"/>
    <p:sldId id="325" r:id="rId6"/>
    <p:sldId id="326" r:id="rId7"/>
    <p:sldId id="327" r:id="rId8"/>
    <p:sldId id="319" r:id="rId9"/>
  </p:sldIdLst>
  <p:sldSz cx="9144000" cy="6858000" type="screen4x3"/>
  <p:notesSz cx="6797675" cy="9926638"/>
  <p:defaultTextStyle>
    <a:defPPr>
      <a:defRPr lang="en-US"/>
    </a:defPPr>
    <a:lvl1pPr algn="ctr" rtl="0" eaLnBrk="0" fontAlgn="base" hangingPunct="0">
      <a:spcBef>
        <a:spcPct val="0"/>
      </a:spcBef>
      <a:spcAft>
        <a:spcPct val="0"/>
      </a:spcAft>
      <a:defRPr sz="20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20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20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20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027F"/>
    <a:srgbClr val="00A6D6"/>
    <a:srgbClr val="0091CC"/>
    <a:srgbClr val="00BEEB"/>
    <a:srgbClr val="13007C"/>
    <a:srgbClr val="C2DC00"/>
    <a:srgbClr val="AADAEE"/>
    <a:srgbClr val="D5E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8" autoAdjust="0"/>
    <p:restoredTop sz="98705" autoAdjust="0"/>
  </p:normalViewPr>
  <p:slideViewPr>
    <p:cSldViewPr snapToGrid="0">
      <p:cViewPr>
        <p:scale>
          <a:sx n="70" d="100"/>
          <a:sy n="70" d="100"/>
        </p:scale>
        <p:origin x="-488" y="-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4-10T10:04:12.057" idx="1">
    <p:pos x="10" y="10"/>
    <p:text>Le bois-énergie constitue la principale source d’énergie pour les ménages nigériens  car consommée à 97% dont 95% pour le bois de feu et 2% pour le charbon de bois. Dans un pays de 17.000.000 d’habitants, cela a un impact considérable sur un écosystème déjà fragile. Cette forte pression sur l’environnement accélère la déforestation et la désertification contribuant ainsi aux sécheresses cycliques que le pays a connues. Ajouté à cela, est le fait que  le Niger est un pays sahélien où l’incertitude climatique est constante. Il devient alors de plus en plus nécessaire de développer des stratégies pour atténuer les effets du changement climatique et de la croissance démographique.</p:text>
  </p:cm>
  <p:cm authorId="0" dt="2015-04-10T10:06:36.835" idx="3">
    <p:pos x="146" y="146"/>
    <p:text>En termes de volume la balle de riz contribue à 21%  du poids total. Ainsi à partir de la production annuelle de 83.500 tonnes, une quantité totale de 17.500 tonnes est  obtenue. Malgré sa teneur en énergie calorifique relativement élevée 14GJ/tonne, la balle de riz reste un déchet agricole et est entassée en énorme quantité aux alentours des usines de transformation. En utilisant des fours  spécialement conçus, la balle peut être utilisée par les ménages pour la cuisson et par les femmes qui étuvent le riz.</p:text>
  </p:cm>
  <p:cm authorId="0" dt="2015-04-12T08:36:11.743" idx="6">
    <p:pos x="420" y="24"/>
    <p:text>L’étuvage du riz est l’une des activités post-récolte pratiquées par les femmes dans beaucoup de zones rizicoles de l’Afrique. C’est une activité qui intervient juste avant l’étape de décorticage du paddy et consiste tout simplement en la pré-cuisson à la vapeur du riz paddy préalablement humidifié à l’eau chaude. L’étuvage est un traitement qui est appliqué au riz pour réduire le taux de brisure au décorticage et améliorer ses qualités nutritives. Il  exige  l’utilisation d’un équipement adapté pour obtenir un produit de qualité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4-10T10:04:12.057" idx="7">
    <p:pos x="10" y="10"/>
    <p:text>Le bois-énergie constitue la principale source d’énergie pour les ménages nigériens  car consommée à 97% dont 95% pour le bois de feu et 2% pour le charbon de bois. Dans un pays de 17.000.000 d’habitants, cela a un impact considérable sur un écosystème déjà fragile. Cette forte pression sur l’environnement accélère la déforestation et la désertification contribuant ainsi aux sécheresses cycliques que le pays a connues. Ajouté à cela, est le fait que  le Niger est un pays sahélien où l’incertitude climatique est constante. Il devient alors de plus en plus nécessaire de développer des stratégies pour atténuer les effets du changement climatique et de la croissance démographique.</p:text>
  </p:cm>
  <p:cm authorId="0" dt="2015-04-10T10:06:36.835" idx="8">
    <p:pos x="146" y="146"/>
    <p:text>En termes de volume la balle de riz contribue à 21%  du poids total. Ainsi à partir de la production annuelle de 83.500 tonnes, une quantité totale de 17.500 tonnes est  obtenue. Malgré sa teneur en énergie calorifique relativement élevée 14GJ/tonne, la balle de riz reste un déchet agricole et est entassée en énorme quantité aux alentours des usines de transformation. En utilisant des fours  spécialement conçus, la balle peut être utilisée par les ménages pour la cuisson et par les femmes qui étuvent le riz.</p:text>
  </p:cm>
  <p:cm authorId="0" dt="2015-04-12T08:36:11.743" idx="9">
    <p:pos x="282" y="282"/>
    <p:text>L’étuvage du riz est l’une des activités post-récolte pratiquées par les femmes dans beaucoup de zones rizicoles de l’Afrique. C’est une activité qui intervient juste avant l’étape de décorticage du paddy et consiste tout simplement en la pré-cuisson à la vapeur du riz paddy préalablement humidifié à l’eau chaude. L’étuvage est un traitement qui est appliqué au riz pour réduire le taux de brisure au décorticage et améliorer ses qualités nutritives. Il  exige  l’utilisation d’un équipement adapté pour obtenir un produit de qualité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4-10T10:05:40.331" idx="2">
    <p:pos x="10" y="10"/>
    <p:text>la production moyenne annuelle de riz est estimée à 83.500  tonnes. Cinq usines de transformation de riz existent au Niger  et sont implantées dans les villes situées le long de la vallée du Fleuve Niger.</p:text>
  </p:cm>
  <p:cm authorId="0" dt="2015-04-10T10:07:28.230" idx="4">
    <p:pos x="146" y="146"/>
    <p:text>Le four à balle de riz a plusieurs avantages que les foyers traditionnels (à trois pierres) et les foyers améliorés utilisant le bois. Pour chaque tonne de balle de riz utilisée, environ 847,45 kg de bois ou 510,2kg de charbon de bois sont préservés . En étuvage, 28,70 Kg de balle de riz permettent d’étuver 100kg de riz. </p:text>
  </p:cm>
  <p:cm authorId="0" dt="2015-04-12T08:35:29.023" idx="5">
    <p:pos x="282" y="282"/>
    <p:text>la capacité des artisans forgerons  pour fabriquer et vendre des fours à balle de riz améliorée ; la capacité des groupements de femmes   pour utiliser les fours à balle de riz,  étuver et vendre du riz  qualité est améliorée ; les acteurs du marché sont organisés pour la promotion de fours à balle de riz;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643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9" Type="http://schemas.openxmlformats.org/officeDocument/2006/relationships/oleObject" Target="../embeddings/oleObject6.bin"/><Relationship Id="rId20" Type="http://schemas.openxmlformats.org/officeDocument/2006/relationships/oleObject" Target="../embeddings/oleObject17.bin"/><Relationship Id="rId10" Type="http://schemas.openxmlformats.org/officeDocument/2006/relationships/oleObject" Target="../embeddings/oleObject7.bin"/><Relationship Id="rId11" Type="http://schemas.openxmlformats.org/officeDocument/2006/relationships/oleObject" Target="../embeddings/oleObject8.bin"/><Relationship Id="rId12" Type="http://schemas.openxmlformats.org/officeDocument/2006/relationships/oleObject" Target="../embeddings/oleObject9.bin"/><Relationship Id="rId13" Type="http://schemas.openxmlformats.org/officeDocument/2006/relationships/oleObject" Target="../embeddings/oleObject10.bin"/><Relationship Id="rId14" Type="http://schemas.openxmlformats.org/officeDocument/2006/relationships/oleObject" Target="../embeddings/oleObject11.bin"/><Relationship Id="rId15" Type="http://schemas.openxmlformats.org/officeDocument/2006/relationships/oleObject" Target="../embeddings/oleObject12.bin"/><Relationship Id="rId16" Type="http://schemas.openxmlformats.org/officeDocument/2006/relationships/oleObject" Target="../embeddings/oleObject13.bin"/><Relationship Id="rId17" Type="http://schemas.openxmlformats.org/officeDocument/2006/relationships/oleObject" Target="../embeddings/oleObject14.bin"/><Relationship Id="rId18" Type="http://schemas.openxmlformats.org/officeDocument/2006/relationships/oleObject" Target="../embeddings/oleObject15.bin"/><Relationship Id="rId19" Type="http://schemas.openxmlformats.org/officeDocument/2006/relationships/oleObject" Target="../embeddings/oleObject16.bin"/><Relationship Id="rId1" Type="http://schemas.openxmlformats.org/officeDocument/2006/relationships/theme" Target="../theme/theme2.xml"/><Relationship Id="rId2" Type="http://schemas.openxmlformats.org/officeDocument/2006/relationships/vmlDrawing" Target="../drawings/vmlDrawing1.vml"/><Relationship Id="rId3" Type="http://schemas.openxmlformats.org/officeDocument/2006/relationships/oleObject" Target="../embeddings/oleObject1.bin"/><Relationship Id="rId4" Type="http://schemas.openxmlformats.org/officeDocument/2006/relationships/image" Target="../media/image4.wmf"/><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4"/>
          <p:cNvSpPr>
            <a:spLocks noGrp="1" noRot="1" noChangeAspect="1" noChangeArrowheads="1" noTextEdit="1"/>
          </p:cNvSpPr>
          <p:nvPr>
            <p:ph type="sldImg" idx="2"/>
          </p:nvPr>
        </p:nvSpPr>
        <p:spPr bwMode="auto">
          <a:xfrm>
            <a:off x="449263" y="193675"/>
            <a:ext cx="5822950" cy="4352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52" name="Rectangle 8"/>
          <p:cNvSpPr>
            <a:spLocks noGrp="1" noChangeArrowheads="1"/>
          </p:cNvSpPr>
          <p:nvPr>
            <p:ph type="body" sz="quarter" idx="3"/>
          </p:nvPr>
        </p:nvSpPr>
        <p:spPr bwMode="auto">
          <a:xfrm>
            <a:off x="350838" y="4954588"/>
            <a:ext cx="3098800" cy="4814887"/>
          </a:xfrm>
          <a:prstGeom prst="rect">
            <a:avLst/>
          </a:prstGeom>
          <a:noFill/>
          <a:ln w="9525">
            <a:noFill/>
            <a:miter lim="800000"/>
            <a:headEnd/>
            <a:tailEnd/>
          </a:ln>
          <a:effectLst/>
        </p:spPr>
        <p:txBody>
          <a:bodyPr vert="horz" wrap="square" lIns="90006" tIns="45794" rIns="90006" bIns="45794" numCol="1" anchor="t" anchorCtr="0" compatLnSpc="1">
            <a:prstTxWarp prst="textNoShape">
              <a:avLst/>
            </a:prstTxWarp>
          </a:bodyPr>
          <a:lstStyle/>
          <a:p>
            <a:pPr lvl="0"/>
            <a:r>
              <a:rPr lang="nl-NL" noProof="0" smtClean="0"/>
              <a:t>Niveau 1</a:t>
            </a:r>
          </a:p>
          <a:p>
            <a:pPr lvl="1"/>
            <a:r>
              <a:rPr lang="nl-NL" noProof="0" smtClean="0"/>
              <a:t>Niveau 2</a:t>
            </a:r>
          </a:p>
          <a:p>
            <a:pPr lvl="2"/>
            <a:r>
              <a:rPr lang="nl-NL" noProof="0" smtClean="0"/>
              <a:t>Niveau 3</a:t>
            </a:r>
          </a:p>
        </p:txBody>
      </p:sp>
      <p:sp>
        <p:nvSpPr>
          <p:cNvPr id="6153" name="Line 9"/>
          <p:cNvSpPr>
            <a:spLocks noChangeShapeType="1"/>
          </p:cNvSpPr>
          <p:nvPr/>
        </p:nvSpPr>
        <p:spPr bwMode="ltGray">
          <a:xfrm>
            <a:off x="452438" y="4860925"/>
            <a:ext cx="2873375" cy="0"/>
          </a:xfrm>
          <a:prstGeom prst="line">
            <a:avLst/>
          </a:prstGeom>
          <a:noFill/>
          <a:ln w="12700">
            <a:solidFill>
              <a:schemeClr val="bg2"/>
            </a:solidFill>
            <a:round/>
            <a:headEnd type="none" w="sm" len="sm"/>
            <a:tailEnd type="none" w="sm" len="sm"/>
          </a:ln>
          <a:effectLst/>
        </p:spPr>
        <p:txBody>
          <a:bodyPr wrap="none" anchor="ctr"/>
          <a:lstStyle/>
          <a:p>
            <a:pPr>
              <a:defRPr/>
            </a:pPr>
            <a:endParaRPr lang="en-US"/>
          </a:p>
        </p:txBody>
      </p:sp>
      <p:sp>
        <p:nvSpPr>
          <p:cNvPr id="6154" name="Text Box 10"/>
          <p:cNvSpPr txBox="1">
            <a:spLocks noChangeArrowheads="1"/>
          </p:cNvSpPr>
          <p:nvPr/>
        </p:nvSpPr>
        <p:spPr bwMode="auto">
          <a:xfrm>
            <a:off x="377825" y="4619625"/>
            <a:ext cx="1027113" cy="214313"/>
          </a:xfrm>
          <a:prstGeom prst="rect">
            <a:avLst/>
          </a:prstGeom>
          <a:noFill/>
          <a:ln w="19050">
            <a:noFill/>
            <a:miter lim="800000"/>
            <a:headEnd type="none" w="sm" len="sm"/>
            <a:tailEnd type="none" w="sm" len="sm"/>
          </a:ln>
          <a:effectLst/>
        </p:spPr>
        <p:txBody>
          <a:bodyPr lIns="90954" tIns="45476" rIns="90954" bIns="45476" anchor="ctr">
            <a:spAutoFit/>
          </a:bodyPr>
          <a:lstStyle/>
          <a:p>
            <a:pPr defTabSz="758825">
              <a:lnSpc>
                <a:spcPct val="90000"/>
              </a:lnSpc>
              <a:defRPr/>
            </a:pPr>
            <a:r>
              <a:rPr lang="nl-NL" sz="900" b="1" i="1"/>
              <a:t>Explanation</a:t>
            </a:r>
          </a:p>
        </p:txBody>
      </p:sp>
      <p:sp>
        <p:nvSpPr>
          <p:cNvPr id="6155" name="Text Box 11"/>
          <p:cNvSpPr txBox="1">
            <a:spLocks noChangeArrowheads="1"/>
          </p:cNvSpPr>
          <p:nvPr/>
        </p:nvSpPr>
        <p:spPr bwMode="auto">
          <a:xfrm>
            <a:off x="3751263" y="4619625"/>
            <a:ext cx="552450" cy="214313"/>
          </a:xfrm>
          <a:prstGeom prst="rect">
            <a:avLst/>
          </a:prstGeom>
          <a:noFill/>
          <a:ln w="19050">
            <a:noFill/>
            <a:miter lim="800000"/>
            <a:headEnd type="none" w="sm" len="sm"/>
            <a:tailEnd type="none" w="sm" len="sm"/>
          </a:ln>
          <a:effectLst/>
        </p:spPr>
        <p:txBody>
          <a:bodyPr wrap="none" lIns="90954" tIns="45476" rIns="90954" bIns="45476" anchor="ctr">
            <a:spAutoFit/>
          </a:bodyPr>
          <a:lstStyle/>
          <a:p>
            <a:pPr defTabSz="758825">
              <a:lnSpc>
                <a:spcPct val="90000"/>
              </a:lnSpc>
              <a:defRPr/>
            </a:pPr>
            <a:r>
              <a:rPr lang="nl-NL" sz="900" b="1" i="1"/>
              <a:t>Notes</a:t>
            </a:r>
          </a:p>
        </p:txBody>
      </p:sp>
      <p:graphicFrame>
        <p:nvGraphicFramePr>
          <p:cNvPr id="1026" name="Object 12"/>
          <p:cNvGraphicFramePr>
            <a:graphicFrameLocks/>
          </p:cNvGraphicFramePr>
          <p:nvPr/>
        </p:nvGraphicFramePr>
        <p:xfrm>
          <a:off x="3630613" y="5110163"/>
          <a:ext cx="2644775" cy="60325"/>
        </p:xfrm>
        <a:graphic>
          <a:graphicData uri="http://schemas.openxmlformats.org/presentationml/2006/ole">
            <mc:AlternateContent xmlns:mc="http://schemas.openxmlformats.org/markup-compatibility/2006">
              <mc:Choice xmlns:v="urn:schemas-microsoft-com:vml" Requires="v">
                <p:oleObj spid="_x0000_s8536" name="Microsoft Drawing 1.01" r:id="rId3" imgW="4749800" imgH="25400" progId="">
                  <p:embed/>
                </p:oleObj>
              </mc:Choice>
              <mc:Fallback>
                <p:oleObj name="Microsoft Drawing 1.01" r:id="rId3" imgW="4749800" imgH="25400" progId="">
                  <p:embed/>
                  <p:pic>
                    <p:nvPicPr>
                      <p:cNvPr id="0" name="Picture 6470"/>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5110163"/>
                        <a:ext cx="2644775" cy="603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13"/>
          <p:cNvGraphicFramePr>
            <a:graphicFrameLocks/>
          </p:cNvGraphicFramePr>
          <p:nvPr/>
        </p:nvGraphicFramePr>
        <p:xfrm>
          <a:off x="3630613" y="5376863"/>
          <a:ext cx="2644775" cy="60325"/>
        </p:xfrm>
        <a:graphic>
          <a:graphicData uri="http://schemas.openxmlformats.org/presentationml/2006/ole">
            <mc:AlternateContent xmlns:mc="http://schemas.openxmlformats.org/markup-compatibility/2006">
              <mc:Choice xmlns:v="urn:schemas-microsoft-com:vml" Requires="v">
                <p:oleObj spid="_x0000_s8537" name="Microsoft Drawing 1.01" r:id="rId5" imgW="4749800" imgH="25400" progId="">
                  <p:embed/>
                </p:oleObj>
              </mc:Choice>
              <mc:Fallback>
                <p:oleObj name="Microsoft Drawing 1.01" r:id="rId5" imgW="4749800" imgH="25400" progId="">
                  <p:embed/>
                  <p:pic>
                    <p:nvPicPr>
                      <p:cNvPr id="0" name="Picture 6471"/>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5376863"/>
                        <a:ext cx="2644775" cy="603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8" name="Object 14"/>
          <p:cNvGraphicFramePr>
            <a:graphicFrameLocks/>
          </p:cNvGraphicFramePr>
          <p:nvPr/>
        </p:nvGraphicFramePr>
        <p:xfrm>
          <a:off x="3630613" y="5640388"/>
          <a:ext cx="2644775" cy="65087"/>
        </p:xfrm>
        <a:graphic>
          <a:graphicData uri="http://schemas.openxmlformats.org/presentationml/2006/ole">
            <mc:AlternateContent xmlns:mc="http://schemas.openxmlformats.org/markup-compatibility/2006">
              <mc:Choice xmlns:v="urn:schemas-microsoft-com:vml" Requires="v">
                <p:oleObj spid="_x0000_s8538" name="Microsoft Drawing 1.01" r:id="rId6" imgW="4749800" imgH="25400" progId="">
                  <p:embed/>
                </p:oleObj>
              </mc:Choice>
              <mc:Fallback>
                <p:oleObj name="Microsoft Drawing 1.01" r:id="rId6" imgW="4749800" imgH="25400" progId="">
                  <p:embed/>
                  <p:pic>
                    <p:nvPicPr>
                      <p:cNvPr id="0" name="Picture 6472"/>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5640388"/>
                        <a:ext cx="2644775" cy="6508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9" name="Object 15"/>
          <p:cNvGraphicFramePr>
            <a:graphicFrameLocks/>
          </p:cNvGraphicFramePr>
          <p:nvPr/>
        </p:nvGraphicFramePr>
        <p:xfrm>
          <a:off x="3630613" y="5908675"/>
          <a:ext cx="2644775" cy="65088"/>
        </p:xfrm>
        <a:graphic>
          <a:graphicData uri="http://schemas.openxmlformats.org/presentationml/2006/ole">
            <mc:AlternateContent xmlns:mc="http://schemas.openxmlformats.org/markup-compatibility/2006">
              <mc:Choice xmlns:v="urn:schemas-microsoft-com:vml" Requires="v">
                <p:oleObj spid="_x0000_s8539" name="Microsoft Drawing 1.01" r:id="rId7" imgW="4749800" imgH="25400" progId="">
                  <p:embed/>
                </p:oleObj>
              </mc:Choice>
              <mc:Fallback>
                <p:oleObj name="Microsoft Drawing 1.01" r:id="rId7" imgW="4749800" imgH="25400" progId="">
                  <p:embed/>
                  <p:pic>
                    <p:nvPicPr>
                      <p:cNvPr id="0" name="Picture 6473"/>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5908675"/>
                        <a:ext cx="2644775" cy="650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30" name="Object 16"/>
          <p:cNvGraphicFramePr>
            <a:graphicFrameLocks/>
          </p:cNvGraphicFramePr>
          <p:nvPr/>
        </p:nvGraphicFramePr>
        <p:xfrm>
          <a:off x="3630613" y="6176963"/>
          <a:ext cx="2644775" cy="61912"/>
        </p:xfrm>
        <a:graphic>
          <a:graphicData uri="http://schemas.openxmlformats.org/presentationml/2006/ole">
            <mc:AlternateContent xmlns:mc="http://schemas.openxmlformats.org/markup-compatibility/2006">
              <mc:Choice xmlns:v="urn:schemas-microsoft-com:vml" Requires="v">
                <p:oleObj spid="_x0000_s8540" name="Microsoft Drawing 1.01" r:id="rId8" imgW="4749800" imgH="25400" progId="">
                  <p:embed/>
                </p:oleObj>
              </mc:Choice>
              <mc:Fallback>
                <p:oleObj name="Microsoft Drawing 1.01" r:id="rId8" imgW="4749800" imgH="25400" progId="">
                  <p:embed/>
                  <p:pic>
                    <p:nvPicPr>
                      <p:cNvPr id="0" name="Picture 6474"/>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6176963"/>
                        <a:ext cx="2644775" cy="619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31" name="Object 17"/>
          <p:cNvGraphicFramePr>
            <a:graphicFrameLocks/>
          </p:cNvGraphicFramePr>
          <p:nvPr/>
        </p:nvGraphicFramePr>
        <p:xfrm>
          <a:off x="3630613" y="6442075"/>
          <a:ext cx="2644775" cy="61913"/>
        </p:xfrm>
        <a:graphic>
          <a:graphicData uri="http://schemas.openxmlformats.org/presentationml/2006/ole">
            <mc:AlternateContent xmlns:mc="http://schemas.openxmlformats.org/markup-compatibility/2006">
              <mc:Choice xmlns:v="urn:schemas-microsoft-com:vml" Requires="v">
                <p:oleObj spid="_x0000_s8541" name="Microsoft Drawing 1.01" r:id="rId9" imgW="4749800" imgH="25400" progId="">
                  <p:embed/>
                </p:oleObj>
              </mc:Choice>
              <mc:Fallback>
                <p:oleObj name="Microsoft Drawing 1.01" r:id="rId9" imgW="4749800" imgH="25400" progId="">
                  <p:embed/>
                  <p:pic>
                    <p:nvPicPr>
                      <p:cNvPr id="0" name="Picture 6475"/>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6442075"/>
                        <a:ext cx="2644775" cy="619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32" name="Object 18"/>
          <p:cNvGraphicFramePr>
            <a:graphicFrameLocks/>
          </p:cNvGraphicFramePr>
          <p:nvPr/>
        </p:nvGraphicFramePr>
        <p:xfrm>
          <a:off x="3630613" y="6708775"/>
          <a:ext cx="2644775" cy="65088"/>
        </p:xfrm>
        <a:graphic>
          <a:graphicData uri="http://schemas.openxmlformats.org/presentationml/2006/ole">
            <mc:AlternateContent xmlns:mc="http://schemas.openxmlformats.org/markup-compatibility/2006">
              <mc:Choice xmlns:v="urn:schemas-microsoft-com:vml" Requires="v">
                <p:oleObj spid="_x0000_s8542" name="Microsoft Drawing 1.01" r:id="rId10" imgW="4749800" imgH="25400" progId="">
                  <p:embed/>
                </p:oleObj>
              </mc:Choice>
              <mc:Fallback>
                <p:oleObj name="Microsoft Drawing 1.01" r:id="rId10" imgW="4749800" imgH="25400" progId="">
                  <p:embed/>
                  <p:pic>
                    <p:nvPicPr>
                      <p:cNvPr id="0" name="Picture 6476"/>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6708775"/>
                        <a:ext cx="2644775" cy="650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33" name="Object 19"/>
          <p:cNvGraphicFramePr>
            <a:graphicFrameLocks/>
          </p:cNvGraphicFramePr>
          <p:nvPr/>
        </p:nvGraphicFramePr>
        <p:xfrm>
          <a:off x="3630613" y="6978650"/>
          <a:ext cx="2644775" cy="57150"/>
        </p:xfrm>
        <a:graphic>
          <a:graphicData uri="http://schemas.openxmlformats.org/presentationml/2006/ole">
            <mc:AlternateContent xmlns:mc="http://schemas.openxmlformats.org/markup-compatibility/2006">
              <mc:Choice xmlns:v="urn:schemas-microsoft-com:vml" Requires="v">
                <p:oleObj spid="_x0000_s8543" name="Microsoft Drawing 1.01" r:id="rId11" imgW="4749800" imgH="25400" progId="">
                  <p:embed/>
                </p:oleObj>
              </mc:Choice>
              <mc:Fallback>
                <p:oleObj name="Microsoft Drawing 1.01" r:id="rId11" imgW="4749800" imgH="25400" progId="">
                  <p:embed/>
                  <p:pic>
                    <p:nvPicPr>
                      <p:cNvPr id="0" name="Picture 6477"/>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6978650"/>
                        <a:ext cx="2644775" cy="571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34" name="Object 20"/>
          <p:cNvGraphicFramePr>
            <a:graphicFrameLocks/>
          </p:cNvGraphicFramePr>
          <p:nvPr/>
        </p:nvGraphicFramePr>
        <p:xfrm>
          <a:off x="3630613" y="7245350"/>
          <a:ext cx="2644775" cy="61913"/>
        </p:xfrm>
        <a:graphic>
          <a:graphicData uri="http://schemas.openxmlformats.org/presentationml/2006/ole">
            <mc:AlternateContent xmlns:mc="http://schemas.openxmlformats.org/markup-compatibility/2006">
              <mc:Choice xmlns:v="urn:schemas-microsoft-com:vml" Requires="v">
                <p:oleObj spid="_x0000_s8544" name="Microsoft Drawing 1.01" r:id="rId12" imgW="4749800" imgH="25400" progId="">
                  <p:embed/>
                </p:oleObj>
              </mc:Choice>
              <mc:Fallback>
                <p:oleObj name="Microsoft Drawing 1.01" r:id="rId12" imgW="4749800" imgH="25400" progId="">
                  <p:embed/>
                  <p:pic>
                    <p:nvPicPr>
                      <p:cNvPr id="0" name="Picture 6478"/>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7245350"/>
                        <a:ext cx="2644775" cy="619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35" name="Object 21"/>
          <p:cNvGraphicFramePr>
            <a:graphicFrameLocks/>
          </p:cNvGraphicFramePr>
          <p:nvPr/>
        </p:nvGraphicFramePr>
        <p:xfrm>
          <a:off x="3630613" y="7510463"/>
          <a:ext cx="2644775" cy="61912"/>
        </p:xfrm>
        <a:graphic>
          <a:graphicData uri="http://schemas.openxmlformats.org/presentationml/2006/ole">
            <mc:AlternateContent xmlns:mc="http://schemas.openxmlformats.org/markup-compatibility/2006">
              <mc:Choice xmlns:v="urn:schemas-microsoft-com:vml" Requires="v">
                <p:oleObj spid="_x0000_s8545" name="Microsoft Drawing 1.01" r:id="rId13" imgW="4749800" imgH="25400" progId="">
                  <p:embed/>
                </p:oleObj>
              </mc:Choice>
              <mc:Fallback>
                <p:oleObj name="Microsoft Drawing 1.01" r:id="rId13" imgW="4749800" imgH="25400" progId="">
                  <p:embed/>
                  <p:pic>
                    <p:nvPicPr>
                      <p:cNvPr id="0" name="Picture 6479"/>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7510463"/>
                        <a:ext cx="2644775" cy="619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36" name="Object 22"/>
          <p:cNvGraphicFramePr>
            <a:graphicFrameLocks/>
          </p:cNvGraphicFramePr>
          <p:nvPr/>
        </p:nvGraphicFramePr>
        <p:xfrm>
          <a:off x="3630613" y="7777163"/>
          <a:ext cx="2644775" cy="63500"/>
        </p:xfrm>
        <a:graphic>
          <a:graphicData uri="http://schemas.openxmlformats.org/presentationml/2006/ole">
            <mc:AlternateContent xmlns:mc="http://schemas.openxmlformats.org/markup-compatibility/2006">
              <mc:Choice xmlns:v="urn:schemas-microsoft-com:vml" Requires="v">
                <p:oleObj spid="_x0000_s8546" name="Microsoft Drawing 1.01" r:id="rId14" imgW="4749800" imgH="25400" progId="">
                  <p:embed/>
                </p:oleObj>
              </mc:Choice>
              <mc:Fallback>
                <p:oleObj name="Microsoft Drawing 1.01" r:id="rId14" imgW="4749800" imgH="25400" progId="">
                  <p:embed/>
                  <p:pic>
                    <p:nvPicPr>
                      <p:cNvPr id="0" name="Picture 6480"/>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7777163"/>
                        <a:ext cx="2644775" cy="635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37" name="Object 23"/>
          <p:cNvGraphicFramePr>
            <a:graphicFrameLocks/>
          </p:cNvGraphicFramePr>
          <p:nvPr/>
        </p:nvGraphicFramePr>
        <p:xfrm>
          <a:off x="3630613" y="8045450"/>
          <a:ext cx="2644775" cy="60325"/>
        </p:xfrm>
        <a:graphic>
          <a:graphicData uri="http://schemas.openxmlformats.org/presentationml/2006/ole">
            <mc:AlternateContent xmlns:mc="http://schemas.openxmlformats.org/markup-compatibility/2006">
              <mc:Choice xmlns:v="urn:schemas-microsoft-com:vml" Requires="v">
                <p:oleObj spid="_x0000_s8547" name="Microsoft Drawing 1.01" r:id="rId15" imgW="4749800" imgH="25400" progId="">
                  <p:embed/>
                </p:oleObj>
              </mc:Choice>
              <mc:Fallback>
                <p:oleObj name="Microsoft Drawing 1.01" r:id="rId15" imgW="4749800" imgH="25400" progId="">
                  <p:embed/>
                  <p:pic>
                    <p:nvPicPr>
                      <p:cNvPr id="0" name="Picture 6481"/>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8045450"/>
                        <a:ext cx="2644775" cy="603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68" name="Line 24"/>
          <p:cNvSpPr>
            <a:spLocks noChangeShapeType="1"/>
          </p:cNvSpPr>
          <p:nvPr/>
        </p:nvSpPr>
        <p:spPr bwMode="ltGray">
          <a:xfrm>
            <a:off x="3630613" y="4860925"/>
            <a:ext cx="2644775" cy="0"/>
          </a:xfrm>
          <a:prstGeom prst="line">
            <a:avLst/>
          </a:prstGeom>
          <a:noFill/>
          <a:ln w="12700">
            <a:solidFill>
              <a:schemeClr val="bg2"/>
            </a:solidFill>
            <a:round/>
            <a:headEnd type="none" w="sm" len="sm"/>
            <a:tailEnd type="none" w="sm" len="sm"/>
          </a:ln>
          <a:effectLst/>
        </p:spPr>
        <p:txBody>
          <a:bodyPr wrap="none" anchor="ctr"/>
          <a:lstStyle/>
          <a:p>
            <a:pPr>
              <a:defRPr/>
            </a:pPr>
            <a:endParaRPr lang="en-US"/>
          </a:p>
        </p:txBody>
      </p:sp>
      <p:graphicFrame>
        <p:nvGraphicFramePr>
          <p:cNvPr id="1038" name="Object 25"/>
          <p:cNvGraphicFramePr>
            <a:graphicFrameLocks/>
          </p:cNvGraphicFramePr>
          <p:nvPr/>
        </p:nvGraphicFramePr>
        <p:xfrm>
          <a:off x="3630613" y="8310563"/>
          <a:ext cx="2644775" cy="57150"/>
        </p:xfrm>
        <a:graphic>
          <a:graphicData uri="http://schemas.openxmlformats.org/presentationml/2006/ole">
            <mc:AlternateContent xmlns:mc="http://schemas.openxmlformats.org/markup-compatibility/2006">
              <mc:Choice xmlns:v="urn:schemas-microsoft-com:vml" Requires="v">
                <p:oleObj spid="_x0000_s8548" name="Microsoft Drawing 1.01" r:id="rId16" imgW="4749800" imgH="25400" progId="">
                  <p:embed/>
                </p:oleObj>
              </mc:Choice>
              <mc:Fallback>
                <p:oleObj name="Microsoft Drawing 1.01" r:id="rId16" imgW="4749800" imgH="25400" progId="">
                  <p:embed/>
                  <p:pic>
                    <p:nvPicPr>
                      <p:cNvPr id="0" name="Picture 6482"/>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8310563"/>
                        <a:ext cx="2644775" cy="571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39" name="Object 26"/>
          <p:cNvGraphicFramePr>
            <a:graphicFrameLocks/>
          </p:cNvGraphicFramePr>
          <p:nvPr/>
        </p:nvGraphicFramePr>
        <p:xfrm>
          <a:off x="3630613" y="8577263"/>
          <a:ext cx="2644775" cy="61912"/>
        </p:xfrm>
        <a:graphic>
          <a:graphicData uri="http://schemas.openxmlformats.org/presentationml/2006/ole">
            <mc:AlternateContent xmlns:mc="http://schemas.openxmlformats.org/markup-compatibility/2006">
              <mc:Choice xmlns:v="urn:schemas-microsoft-com:vml" Requires="v">
                <p:oleObj spid="_x0000_s8549" name="Microsoft Drawing 1.01" r:id="rId17" imgW="4749800" imgH="25400" progId="">
                  <p:embed/>
                </p:oleObj>
              </mc:Choice>
              <mc:Fallback>
                <p:oleObj name="Microsoft Drawing 1.01" r:id="rId17" imgW="4749800" imgH="25400" progId="">
                  <p:embed/>
                  <p:pic>
                    <p:nvPicPr>
                      <p:cNvPr id="0" name="Picture 6483"/>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8577263"/>
                        <a:ext cx="2644775" cy="619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40" name="Object 27"/>
          <p:cNvGraphicFramePr>
            <a:graphicFrameLocks/>
          </p:cNvGraphicFramePr>
          <p:nvPr/>
        </p:nvGraphicFramePr>
        <p:xfrm>
          <a:off x="3630613" y="8840788"/>
          <a:ext cx="2644775" cy="63500"/>
        </p:xfrm>
        <a:graphic>
          <a:graphicData uri="http://schemas.openxmlformats.org/presentationml/2006/ole">
            <mc:AlternateContent xmlns:mc="http://schemas.openxmlformats.org/markup-compatibility/2006">
              <mc:Choice xmlns:v="urn:schemas-microsoft-com:vml" Requires="v">
                <p:oleObj spid="_x0000_s8550" name="Microsoft Drawing 1.01" r:id="rId18" imgW="4749800" imgH="25400" progId="">
                  <p:embed/>
                </p:oleObj>
              </mc:Choice>
              <mc:Fallback>
                <p:oleObj name="Microsoft Drawing 1.01" r:id="rId18" imgW="4749800" imgH="25400" progId="">
                  <p:embed/>
                  <p:pic>
                    <p:nvPicPr>
                      <p:cNvPr id="0" name="Picture 6484"/>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8840788"/>
                        <a:ext cx="2644775" cy="635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41" name="Object 28"/>
          <p:cNvGraphicFramePr>
            <a:graphicFrameLocks/>
          </p:cNvGraphicFramePr>
          <p:nvPr/>
        </p:nvGraphicFramePr>
        <p:xfrm>
          <a:off x="3630613" y="9109075"/>
          <a:ext cx="2644775" cy="63500"/>
        </p:xfrm>
        <a:graphic>
          <a:graphicData uri="http://schemas.openxmlformats.org/presentationml/2006/ole">
            <mc:AlternateContent xmlns:mc="http://schemas.openxmlformats.org/markup-compatibility/2006">
              <mc:Choice xmlns:v="urn:schemas-microsoft-com:vml" Requires="v">
                <p:oleObj spid="_x0000_s8551" name="Microsoft Drawing 1.01" r:id="rId19" imgW="4749800" imgH="25400" progId="">
                  <p:embed/>
                </p:oleObj>
              </mc:Choice>
              <mc:Fallback>
                <p:oleObj name="Microsoft Drawing 1.01" r:id="rId19" imgW="4749800" imgH="25400" progId="">
                  <p:embed/>
                  <p:pic>
                    <p:nvPicPr>
                      <p:cNvPr id="0" name="Picture 6485"/>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9109075"/>
                        <a:ext cx="2644775" cy="635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42" name="Object 29"/>
          <p:cNvGraphicFramePr>
            <a:graphicFrameLocks/>
          </p:cNvGraphicFramePr>
          <p:nvPr/>
        </p:nvGraphicFramePr>
        <p:xfrm>
          <a:off x="3630613" y="9377363"/>
          <a:ext cx="2644775" cy="60325"/>
        </p:xfrm>
        <a:graphic>
          <a:graphicData uri="http://schemas.openxmlformats.org/presentationml/2006/ole">
            <mc:AlternateContent xmlns:mc="http://schemas.openxmlformats.org/markup-compatibility/2006">
              <mc:Choice xmlns:v="urn:schemas-microsoft-com:vml" Requires="v">
                <p:oleObj spid="_x0000_s8552" name="Microsoft Drawing 1.01" r:id="rId20" imgW="4749800" imgH="25400" progId="">
                  <p:embed/>
                </p:oleObj>
              </mc:Choice>
              <mc:Fallback>
                <p:oleObj name="Microsoft Drawing 1.01" r:id="rId20" imgW="4749800" imgH="25400" progId="">
                  <p:embed/>
                  <p:pic>
                    <p:nvPicPr>
                      <p:cNvPr id="0" name="Picture 6486"/>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9377363"/>
                        <a:ext cx="2644775" cy="603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74" name="Rectangle 30"/>
          <p:cNvSpPr>
            <a:spLocks noChangeArrowheads="1"/>
          </p:cNvSpPr>
          <p:nvPr/>
        </p:nvSpPr>
        <p:spPr bwMode="auto">
          <a:xfrm>
            <a:off x="5491163" y="9564688"/>
            <a:ext cx="784225" cy="258762"/>
          </a:xfrm>
          <a:prstGeom prst="rect">
            <a:avLst/>
          </a:prstGeom>
          <a:noFill/>
          <a:ln w="9525">
            <a:noFill/>
            <a:miter lim="800000"/>
            <a:headEnd/>
            <a:tailEnd/>
          </a:ln>
          <a:effectLst/>
        </p:spPr>
        <p:txBody>
          <a:bodyPr wrap="none" lIns="0" tIns="19050" rIns="0" bIns="19050"/>
          <a:lstStyle/>
          <a:p>
            <a:pPr algn="r" defTabSz="714375">
              <a:defRPr/>
            </a:pPr>
            <a:r>
              <a:rPr lang="nl-NL" sz="800"/>
              <a:t>Page -</a:t>
            </a:r>
            <a:fld id="{5F384860-A610-424C-8888-F3401C370861}" type="slidenum">
              <a:rPr lang="nl-NL" sz="800"/>
              <a:pPr algn="r" defTabSz="714375">
                <a:defRPr/>
              </a:pPr>
              <a:t>‹#›</a:t>
            </a:fld>
            <a:r>
              <a:rPr lang="nl-NL" sz="800"/>
              <a:t>-</a:t>
            </a:r>
          </a:p>
        </p:txBody>
      </p:sp>
    </p:spTree>
    <p:extLst>
      <p:ext uri="{BB962C8B-B14F-4D97-AF65-F5344CB8AC3E}">
        <p14:creationId xmlns:p14="http://schemas.microsoft.com/office/powerpoint/2010/main" val="1313191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266700" indent="-87313" algn="l" rtl="0" eaLnBrk="0" fontAlgn="base" hangingPunct="0">
      <a:spcBef>
        <a:spcPct val="30000"/>
      </a:spcBef>
      <a:spcAft>
        <a:spcPct val="0"/>
      </a:spcAft>
      <a:buFont typeface="Wingdings" pitchFamily="2" charset="2"/>
      <a:buChar char="Ø"/>
      <a:defRPr sz="900" kern="1200">
        <a:solidFill>
          <a:schemeClr val="tx1"/>
        </a:solidFill>
        <a:latin typeface="Verdana" pitchFamily="34" charset="0"/>
        <a:ea typeface="+mn-ea"/>
        <a:cs typeface="+mn-cs"/>
      </a:defRPr>
    </a:lvl2pPr>
    <a:lvl3pPr marL="533400" indent="-87313" algn="l" rtl="0" eaLnBrk="0" fontAlgn="base" hangingPunct="0">
      <a:spcBef>
        <a:spcPct val="30000"/>
      </a:spcBef>
      <a:spcAft>
        <a:spcPct val="0"/>
      </a:spcAft>
      <a:buFont typeface="Wingdings" pitchFamily="2" charset="2"/>
      <a:buChar char="§"/>
      <a:defRPr sz="800" kern="1200">
        <a:solidFill>
          <a:schemeClr val="tx1"/>
        </a:solidFill>
        <a:latin typeface="Verdana"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458788" y="193675"/>
            <a:ext cx="5803900" cy="4352925"/>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47"/>
          <p:cNvSpPr>
            <a:spLocks noChangeArrowheads="1"/>
          </p:cNvSpPr>
          <p:nvPr/>
        </p:nvSpPr>
        <p:spPr bwMode="auto">
          <a:xfrm>
            <a:off x="1266825" y="320675"/>
            <a:ext cx="184150" cy="401638"/>
          </a:xfrm>
          <a:prstGeom prst="rect">
            <a:avLst/>
          </a:prstGeom>
          <a:noFill/>
          <a:ln w="9525">
            <a:noFill/>
            <a:miter lim="800000"/>
            <a:headEnd/>
            <a:tailEnd/>
          </a:ln>
          <a:effectLst/>
        </p:spPr>
        <p:txBody>
          <a:bodyPr wrap="none" anchor="ctr">
            <a:spAutoFit/>
          </a:bodyPr>
          <a:lstStyle/>
          <a:p>
            <a:pPr>
              <a:defRPr/>
            </a:pPr>
            <a:endParaRPr lang="en-US"/>
          </a:p>
        </p:txBody>
      </p:sp>
      <p:pic>
        <p:nvPicPr>
          <p:cNvPr id="5" name="Picture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98950"/>
            <a:ext cx="2525713"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749925"/>
            <a:ext cx="17526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625" y="6454775"/>
            <a:ext cx="39909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75"/>
          <p:cNvSpPr>
            <a:spLocks noChangeArrowheads="1"/>
          </p:cNvSpPr>
          <p:nvPr/>
        </p:nvSpPr>
        <p:spPr bwMode="auto">
          <a:xfrm>
            <a:off x="0" y="2133600"/>
            <a:ext cx="838200" cy="144463"/>
          </a:xfrm>
          <a:prstGeom prst="roundRect">
            <a:avLst>
              <a:gd name="adj" fmla="val 0"/>
            </a:avLst>
          </a:prstGeom>
          <a:solidFill>
            <a:srgbClr val="F0027F"/>
          </a:solidFill>
          <a:ln w="9525">
            <a:noFill/>
            <a:round/>
            <a:headEnd/>
            <a:tailEnd/>
          </a:ln>
          <a:effectLst/>
        </p:spPr>
        <p:txBody>
          <a:bodyPr wrap="none" anchor="ctr"/>
          <a:lstStyle/>
          <a:p>
            <a:pPr>
              <a:defRPr/>
            </a:pPr>
            <a:endParaRPr lang="en-US"/>
          </a:p>
        </p:txBody>
      </p:sp>
      <p:sp>
        <p:nvSpPr>
          <p:cNvPr id="9" name="AutoShape 76"/>
          <p:cNvSpPr>
            <a:spLocks noChangeArrowheads="1"/>
          </p:cNvSpPr>
          <p:nvPr/>
        </p:nvSpPr>
        <p:spPr bwMode="auto">
          <a:xfrm>
            <a:off x="1930400" y="2135188"/>
            <a:ext cx="6604000" cy="144462"/>
          </a:xfrm>
          <a:prstGeom prst="roundRect">
            <a:avLst>
              <a:gd name="adj" fmla="val 50000"/>
            </a:avLst>
          </a:prstGeom>
          <a:solidFill>
            <a:schemeClr val="folHlink"/>
          </a:solidFill>
          <a:ln w="9525">
            <a:noFill/>
            <a:round/>
            <a:headEnd/>
            <a:tailEnd/>
          </a:ln>
          <a:effectLst/>
        </p:spPr>
        <p:txBody>
          <a:bodyPr wrap="none" anchor="ctr"/>
          <a:lstStyle/>
          <a:p>
            <a:pPr>
              <a:defRPr/>
            </a:pPr>
            <a:endParaRPr lang="en-US"/>
          </a:p>
        </p:txBody>
      </p:sp>
      <p:sp>
        <p:nvSpPr>
          <p:cNvPr id="10" name="AutoShape 77"/>
          <p:cNvSpPr>
            <a:spLocks noChangeArrowheads="1"/>
          </p:cNvSpPr>
          <p:nvPr/>
        </p:nvSpPr>
        <p:spPr bwMode="auto">
          <a:xfrm>
            <a:off x="685800" y="2133600"/>
            <a:ext cx="2362200" cy="144463"/>
          </a:xfrm>
          <a:prstGeom prst="roundRect">
            <a:avLst>
              <a:gd name="adj" fmla="val 50000"/>
            </a:avLst>
          </a:prstGeom>
          <a:solidFill>
            <a:srgbClr val="13007C"/>
          </a:solidFill>
          <a:ln w="9525">
            <a:noFill/>
            <a:round/>
            <a:headEnd/>
            <a:tailEnd/>
          </a:ln>
          <a:effectLst/>
        </p:spPr>
        <p:txBody>
          <a:bodyPr wrap="none" anchor="ctr"/>
          <a:lstStyle/>
          <a:p>
            <a:pPr algn="r">
              <a:defRPr/>
            </a:pPr>
            <a:endParaRPr lang="en-US" sz="800"/>
          </a:p>
        </p:txBody>
      </p:sp>
      <p:sp>
        <p:nvSpPr>
          <p:cNvPr id="3074" name="Rectangle 2"/>
          <p:cNvSpPr>
            <a:spLocks noGrp="1" noChangeArrowheads="1"/>
          </p:cNvSpPr>
          <p:nvPr>
            <p:ph type="ctrTitle"/>
          </p:nvPr>
        </p:nvSpPr>
        <p:spPr bwMode="black">
          <a:xfrm>
            <a:off x="719138" y="762000"/>
            <a:ext cx="7737475" cy="1206500"/>
          </a:xfrm>
        </p:spPr>
        <p:txBody>
          <a:bodyPr wrap="square" anchor="b"/>
          <a:lstStyle>
            <a:lvl1pPr>
              <a:lnSpc>
                <a:spcPts val="4800"/>
              </a:lnSpc>
              <a:defRPr sz="2600"/>
            </a:lvl1pPr>
          </a:lstStyle>
          <a:p>
            <a:r>
              <a:rPr lang="fr-FR" smtClean="0"/>
              <a:t>Modifiez le style du titre</a:t>
            </a:r>
            <a:endParaRPr lang="en-US"/>
          </a:p>
        </p:txBody>
      </p:sp>
      <p:sp>
        <p:nvSpPr>
          <p:cNvPr id="3075" name="Rectangle 3"/>
          <p:cNvSpPr>
            <a:spLocks noGrp="1" noChangeArrowheads="1"/>
          </p:cNvSpPr>
          <p:nvPr>
            <p:ph type="subTitle" idx="1"/>
          </p:nvPr>
        </p:nvSpPr>
        <p:spPr>
          <a:xfrm>
            <a:off x="719138" y="2413000"/>
            <a:ext cx="5105400" cy="1066800"/>
          </a:xfrm>
        </p:spPr>
        <p:txBody>
          <a:bodyPr/>
          <a:lstStyle>
            <a:lvl1pPr marL="0" indent="0">
              <a:buFontTx/>
              <a:buNone/>
              <a:defRPr b="1"/>
            </a:lvl1pPr>
          </a:lstStyle>
          <a:p>
            <a:r>
              <a:rPr lang="fr-FR" smtClean="0"/>
              <a:t>Modifiez le style des sous-titres du masque</a:t>
            </a:r>
            <a:endParaRPr lang="en-US"/>
          </a:p>
        </p:txBody>
      </p:sp>
    </p:spTree>
    <p:extLst>
      <p:ext uri="{BB962C8B-B14F-4D97-AF65-F5344CB8AC3E}">
        <p14:creationId xmlns:p14="http://schemas.microsoft.com/office/powerpoint/2010/main" val="3422228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5"/>
          <p:cNvSpPr>
            <a:spLocks noGrp="1" noChangeArrowheads="1"/>
          </p:cNvSpPr>
          <p:nvPr>
            <p:ph type="sldNum" sz="quarter" idx="10"/>
          </p:nvPr>
        </p:nvSpPr>
        <p:spPr>
          <a:ln/>
        </p:spPr>
        <p:txBody>
          <a:bodyPr/>
          <a:lstStyle>
            <a:lvl1pPr>
              <a:defRPr/>
            </a:lvl1pPr>
          </a:lstStyle>
          <a:p>
            <a:pPr>
              <a:defRPr/>
            </a:pPr>
            <a:fld id="{993A99F9-CCB4-45D0-8140-2D5C25D2FC6D}" type="slidenum">
              <a:rPr lang="en-US"/>
              <a:pPr>
                <a:defRPr/>
              </a:pPr>
              <a:t>‹#›</a:t>
            </a:fld>
            <a:endParaRPr lang="en-US"/>
          </a:p>
        </p:txBody>
      </p:sp>
      <p:sp>
        <p:nvSpPr>
          <p:cNvPr id="5" name="Rectangle 4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81279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038" y="228600"/>
            <a:ext cx="1933575" cy="5630863"/>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719138" y="228600"/>
            <a:ext cx="5651500" cy="56308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5"/>
          <p:cNvSpPr>
            <a:spLocks noGrp="1" noChangeArrowheads="1"/>
          </p:cNvSpPr>
          <p:nvPr>
            <p:ph type="sldNum" sz="quarter" idx="10"/>
          </p:nvPr>
        </p:nvSpPr>
        <p:spPr>
          <a:ln/>
        </p:spPr>
        <p:txBody>
          <a:bodyPr/>
          <a:lstStyle>
            <a:lvl1pPr>
              <a:defRPr/>
            </a:lvl1pPr>
          </a:lstStyle>
          <a:p>
            <a:pPr>
              <a:defRPr/>
            </a:pPr>
            <a:fld id="{233A71EF-91A2-4E6E-9B47-05A069810C78}" type="slidenum">
              <a:rPr lang="en-US"/>
              <a:pPr>
                <a:defRPr/>
              </a:pPr>
              <a:t>‹#›</a:t>
            </a:fld>
            <a:endParaRPr lang="en-US"/>
          </a:p>
        </p:txBody>
      </p:sp>
      <p:sp>
        <p:nvSpPr>
          <p:cNvPr id="5" name="Rectangle 4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3746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5"/>
          <p:cNvSpPr>
            <a:spLocks noGrp="1" noChangeArrowheads="1"/>
          </p:cNvSpPr>
          <p:nvPr>
            <p:ph type="sldNum" sz="quarter" idx="10"/>
          </p:nvPr>
        </p:nvSpPr>
        <p:spPr>
          <a:ln/>
        </p:spPr>
        <p:txBody>
          <a:bodyPr/>
          <a:lstStyle>
            <a:lvl1pPr>
              <a:defRPr/>
            </a:lvl1pPr>
          </a:lstStyle>
          <a:p>
            <a:pPr>
              <a:defRPr/>
            </a:pPr>
            <a:fld id="{24606C9B-50B9-4300-B199-6F2BAC088986}" type="slidenum">
              <a:rPr lang="en-US"/>
              <a:pPr>
                <a:defRPr/>
              </a:pPr>
              <a:t>‹#›</a:t>
            </a:fld>
            <a:endParaRPr lang="en-US"/>
          </a:p>
        </p:txBody>
      </p:sp>
      <p:sp>
        <p:nvSpPr>
          <p:cNvPr id="5" name="Rectangle 4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53823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5"/>
          <p:cNvSpPr>
            <a:spLocks noGrp="1" noChangeArrowheads="1"/>
          </p:cNvSpPr>
          <p:nvPr>
            <p:ph type="sldNum" sz="quarter" idx="10"/>
          </p:nvPr>
        </p:nvSpPr>
        <p:spPr>
          <a:ln/>
        </p:spPr>
        <p:txBody>
          <a:bodyPr/>
          <a:lstStyle>
            <a:lvl1pPr>
              <a:defRPr/>
            </a:lvl1pPr>
          </a:lstStyle>
          <a:p>
            <a:pPr>
              <a:defRPr/>
            </a:pPr>
            <a:fld id="{D68B5E6D-057C-4F16-8570-CF1B8D25D695}" type="slidenum">
              <a:rPr lang="en-US"/>
              <a:pPr>
                <a:defRPr/>
              </a:pPr>
              <a:t>‹#›</a:t>
            </a:fld>
            <a:endParaRPr lang="en-US"/>
          </a:p>
        </p:txBody>
      </p:sp>
      <p:sp>
        <p:nvSpPr>
          <p:cNvPr id="5" name="Rectangle 4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88230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719138" y="847725"/>
            <a:ext cx="3792537"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64075" y="847725"/>
            <a:ext cx="3792538"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5"/>
          <p:cNvSpPr>
            <a:spLocks noGrp="1" noChangeArrowheads="1"/>
          </p:cNvSpPr>
          <p:nvPr>
            <p:ph type="sldNum" sz="quarter" idx="10"/>
          </p:nvPr>
        </p:nvSpPr>
        <p:spPr>
          <a:ln/>
        </p:spPr>
        <p:txBody>
          <a:bodyPr/>
          <a:lstStyle>
            <a:lvl1pPr>
              <a:defRPr/>
            </a:lvl1pPr>
          </a:lstStyle>
          <a:p>
            <a:pPr>
              <a:defRPr/>
            </a:pPr>
            <a:fld id="{15190B69-01C9-4DA3-BB8A-9B1FD54FEA1F}" type="slidenum">
              <a:rPr lang="en-US"/>
              <a:pPr>
                <a:defRPr/>
              </a:pPr>
              <a:t>‹#›</a:t>
            </a:fld>
            <a:endParaRPr lang="en-US"/>
          </a:p>
        </p:txBody>
      </p:sp>
      <p:sp>
        <p:nvSpPr>
          <p:cNvPr id="6" name="Rectangle 4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1276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5"/>
          <p:cNvSpPr>
            <a:spLocks noGrp="1" noChangeArrowheads="1"/>
          </p:cNvSpPr>
          <p:nvPr>
            <p:ph type="sldNum" sz="quarter" idx="10"/>
          </p:nvPr>
        </p:nvSpPr>
        <p:spPr>
          <a:ln/>
        </p:spPr>
        <p:txBody>
          <a:bodyPr/>
          <a:lstStyle>
            <a:lvl1pPr>
              <a:defRPr/>
            </a:lvl1pPr>
          </a:lstStyle>
          <a:p>
            <a:pPr>
              <a:defRPr/>
            </a:pPr>
            <a:fld id="{A6CC1C42-53C6-47C8-A1A0-F93195326C17}" type="slidenum">
              <a:rPr lang="en-US"/>
              <a:pPr>
                <a:defRPr/>
              </a:pPr>
              <a:t>‹#›</a:t>
            </a:fld>
            <a:endParaRPr lang="en-US"/>
          </a:p>
        </p:txBody>
      </p:sp>
      <p:sp>
        <p:nvSpPr>
          <p:cNvPr id="8" name="Rectangle 4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22189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Rectangle 45"/>
          <p:cNvSpPr>
            <a:spLocks noGrp="1" noChangeArrowheads="1"/>
          </p:cNvSpPr>
          <p:nvPr>
            <p:ph type="sldNum" sz="quarter" idx="10"/>
          </p:nvPr>
        </p:nvSpPr>
        <p:spPr>
          <a:ln/>
        </p:spPr>
        <p:txBody>
          <a:bodyPr/>
          <a:lstStyle>
            <a:lvl1pPr>
              <a:defRPr/>
            </a:lvl1pPr>
          </a:lstStyle>
          <a:p>
            <a:pPr>
              <a:defRPr/>
            </a:pPr>
            <a:fld id="{0F930E85-0BA1-4B4C-9D11-428C589FF8F1}" type="slidenum">
              <a:rPr lang="en-US"/>
              <a:pPr>
                <a:defRPr/>
              </a:pPr>
              <a:t>‹#›</a:t>
            </a:fld>
            <a:endParaRPr lang="en-US"/>
          </a:p>
        </p:txBody>
      </p:sp>
      <p:sp>
        <p:nvSpPr>
          <p:cNvPr id="4" name="Rectangle 4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1360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5"/>
          <p:cNvSpPr>
            <a:spLocks noGrp="1" noChangeArrowheads="1"/>
          </p:cNvSpPr>
          <p:nvPr>
            <p:ph type="sldNum" sz="quarter" idx="10"/>
          </p:nvPr>
        </p:nvSpPr>
        <p:spPr>
          <a:ln/>
        </p:spPr>
        <p:txBody>
          <a:bodyPr/>
          <a:lstStyle>
            <a:lvl1pPr>
              <a:defRPr/>
            </a:lvl1pPr>
          </a:lstStyle>
          <a:p>
            <a:pPr>
              <a:defRPr/>
            </a:pPr>
            <a:fld id="{C1DC3B62-DDBB-4DF7-B205-6FF059E8182D}" type="slidenum">
              <a:rPr lang="en-US"/>
              <a:pPr>
                <a:defRPr/>
              </a:pPr>
              <a:t>‹#›</a:t>
            </a:fld>
            <a:endParaRPr lang="en-US"/>
          </a:p>
        </p:txBody>
      </p:sp>
      <p:sp>
        <p:nvSpPr>
          <p:cNvPr id="3" name="Rectangle 4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39461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5"/>
          <p:cNvSpPr>
            <a:spLocks noGrp="1" noChangeArrowheads="1"/>
          </p:cNvSpPr>
          <p:nvPr>
            <p:ph type="sldNum" sz="quarter" idx="10"/>
          </p:nvPr>
        </p:nvSpPr>
        <p:spPr>
          <a:ln/>
        </p:spPr>
        <p:txBody>
          <a:bodyPr/>
          <a:lstStyle>
            <a:lvl1pPr>
              <a:defRPr/>
            </a:lvl1pPr>
          </a:lstStyle>
          <a:p>
            <a:pPr>
              <a:defRPr/>
            </a:pPr>
            <a:fld id="{C7143DDC-E0D1-4065-9E3E-3A9B115580EF}" type="slidenum">
              <a:rPr lang="en-US"/>
              <a:pPr>
                <a:defRPr/>
              </a:pPr>
              <a:t>‹#›</a:t>
            </a:fld>
            <a:endParaRPr lang="en-US"/>
          </a:p>
        </p:txBody>
      </p:sp>
      <p:sp>
        <p:nvSpPr>
          <p:cNvPr id="6" name="Rectangle 4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651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5"/>
          <p:cNvSpPr>
            <a:spLocks noGrp="1" noChangeArrowheads="1"/>
          </p:cNvSpPr>
          <p:nvPr>
            <p:ph type="sldNum" sz="quarter" idx="10"/>
          </p:nvPr>
        </p:nvSpPr>
        <p:spPr>
          <a:ln/>
        </p:spPr>
        <p:txBody>
          <a:bodyPr/>
          <a:lstStyle>
            <a:lvl1pPr>
              <a:defRPr/>
            </a:lvl1pPr>
          </a:lstStyle>
          <a:p>
            <a:pPr>
              <a:defRPr/>
            </a:pPr>
            <a:fld id="{AA789158-FE4E-4787-A3C8-BD795BFD2EC5}" type="slidenum">
              <a:rPr lang="en-US"/>
              <a:pPr>
                <a:defRPr/>
              </a:pPr>
              <a:t>‹#›</a:t>
            </a:fld>
            <a:endParaRPr lang="en-US"/>
          </a:p>
        </p:txBody>
      </p:sp>
      <p:sp>
        <p:nvSpPr>
          <p:cNvPr id="6" name="Rectangle 4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36976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7" name="AutoShape 43"/>
          <p:cNvSpPr>
            <a:spLocks noChangeArrowheads="1"/>
          </p:cNvSpPr>
          <p:nvPr/>
        </p:nvSpPr>
        <p:spPr bwMode="auto">
          <a:xfrm>
            <a:off x="1930400" y="5989638"/>
            <a:ext cx="6604000" cy="144462"/>
          </a:xfrm>
          <a:prstGeom prst="roundRect">
            <a:avLst>
              <a:gd name="adj" fmla="val 50000"/>
            </a:avLst>
          </a:prstGeom>
          <a:solidFill>
            <a:schemeClr val="folHlink"/>
          </a:solidFill>
          <a:ln w="9525">
            <a:noFill/>
            <a:round/>
            <a:headEnd/>
            <a:tailEnd/>
          </a:ln>
          <a:effectLst/>
        </p:spPr>
        <p:txBody>
          <a:bodyPr wrap="none" anchor="ctr"/>
          <a:lstStyle/>
          <a:p>
            <a:pPr>
              <a:defRPr/>
            </a:pPr>
            <a:endParaRPr lang="en-US"/>
          </a:p>
        </p:txBody>
      </p:sp>
      <p:sp>
        <p:nvSpPr>
          <p:cNvPr id="2051" name="Rectangle 2"/>
          <p:cNvSpPr>
            <a:spLocks noGrp="1" noChangeArrowheads="1"/>
          </p:cNvSpPr>
          <p:nvPr>
            <p:ph type="title"/>
          </p:nvPr>
        </p:nvSpPr>
        <p:spPr bwMode="auto">
          <a:xfrm>
            <a:off x="719138" y="228600"/>
            <a:ext cx="77374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fr-FR" smtClean="0"/>
              <a:t>Modifiez le style du titre</a:t>
            </a:r>
            <a:endParaRPr lang="en-US" smtClean="0"/>
          </a:p>
        </p:txBody>
      </p:sp>
      <p:sp>
        <p:nvSpPr>
          <p:cNvPr id="2052" name="Rectangle 3"/>
          <p:cNvSpPr>
            <a:spLocks noGrp="1" noChangeArrowheads="1"/>
          </p:cNvSpPr>
          <p:nvPr>
            <p:ph type="body" idx="1"/>
          </p:nvPr>
        </p:nvSpPr>
        <p:spPr bwMode="black">
          <a:xfrm>
            <a:off x="719138" y="847725"/>
            <a:ext cx="7737475"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pic>
        <p:nvPicPr>
          <p:cNvPr id="2053" name="Picture 3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5800" y="6140450"/>
            <a:ext cx="9144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57900" y="6494463"/>
            <a:ext cx="25146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6" name="AutoShape 42"/>
          <p:cNvSpPr>
            <a:spLocks noChangeArrowheads="1"/>
          </p:cNvSpPr>
          <p:nvPr/>
        </p:nvSpPr>
        <p:spPr bwMode="auto">
          <a:xfrm>
            <a:off x="0" y="5988050"/>
            <a:ext cx="838200" cy="144463"/>
          </a:xfrm>
          <a:prstGeom prst="roundRect">
            <a:avLst>
              <a:gd name="adj" fmla="val 0"/>
            </a:avLst>
          </a:prstGeom>
          <a:solidFill>
            <a:srgbClr val="F0027F"/>
          </a:solidFill>
          <a:ln w="9525">
            <a:noFill/>
            <a:round/>
            <a:headEnd/>
            <a:tailEnd/>
          </a:ln>
          <a:effectLst/>
        </p:spPr>
        <p:txBody>
          <a:bodyPr wrap="none" anchor="ctr"/>
          <a:lstStyle/>
          <a:p>
            <a:pPr>
              <a:defRPr/>
            </a:pPr>
            <a:endParaRPr lang="en-US"/>
          </a:p>
        </p:txBody>
      </p:sp>
      <p:sp>
        <p:nvSpPr>
          <p:cNvPr id="1068" name="AutoShape 44"/>
          <p:cNvSpPr>
            <a:spLocks noChangeArrowheads="1"/>
          </p:cNvSpPr>
          <p:nvPr/>
        </p:nvSpPr>
        <p:spPr bwMode="auto">
          <a:xfrm>
            <a:off x="685800" y="5988050"/>
            <a:ext cx="2362200" cy="144463"/>
          </a:xfrm>
          <a:prstGeom prst="roundRect">
            <a:avLst>
              <a:gd name="adj" fmla="val 50000"/>
            </a:avLst>
          </a:prstGeom>
          <a:solidFill>
            <a:srgbClr val="13007C"/>
          </a:solidFill>
          <a:ln w="9525">
            <a:noFill/>
            <a:round/>
            <a:headEnd/>
            <a:tailEnd/>
          </a:ln>
          <a:effectLst/>
        </p:spPr>
        <p:txBody>
          <a:bodyPr wrap="none" anchor="ctr"/>
          <a:lstStyle/>
          <a:p>
            <a:pPr algn="r">
              <a:defRPr/>
            </a:pPr>
            <a:endParaRPr lang="en-US" sz="800"/>
          </a:p>
        </p:txBody>
      </p:sp>
      <p:sp>
        <p:nvSpPr>
          <p:cNvPr id="1069" name="Rectangle 45"/>
          <p:cNvSpPr>
            <a:spLocks noGrp="1" noChangeArrowheads="1"/>
          </p:cNvSpPr>
          <p:nvPr>
            <p:ph type="sldNum" sz="quarter" idx="4"/>
          </p:nvPr>
        </p:nvSpPr>
        <p:spPr bwMode="auto">
          <a:xfrm>
            <a:off x="6943725" y="5991225"/>
            <a:ext cx="1524000" cy="190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a:lvl1pPr>
          </a:lstStyle>
          <a:p>
            <a:pPr>
              <a:defRPr/>
            </a:pPr>
            <a:fld id="{4060795B-10DE-4349-BD30-F5CC1D0B1F7B}" type="slidenum">
              <a:rPr lang="en-US"/>
              <a:pPr>
                <a:defRPr/>
              </a:pPr>
              <a:t>‹#›</a:t>
            </a:fld>
            <a:endParaRPr lang="en-US"/>
          </a:p>
        </p:txBody>
      </p:sp>
      <p:sp>
        <p:nvSpPr>
          <p:cNvPr id="1070" name="Rectangle 46"/>
          <p:cNvSpPr>
            <a:spLocks noGrp="1" noChangeArrowheads="1"/>
          </p:cNvSpPr>
          <p:nvPr>
            <p:ph type="ftr" sz="quarter" idx="3"/>
          </p:nvPr>
        </p:nvSpPr>
        <p:spPr bwMode="auto">
          <a:xfrm>
            <a:off x="4991100" y="5991225"/>
            <a:ext cx="2895600" cy="4762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8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1" fontAlgn="base" hangingPunct="1">
        <a:lnSpc>
          <a:spcPts val="3600"/>
        </a:lnSpc>
        <a:spcBef>
          <a:spcPct val="0"/>
        </a:spcBef>
        <a:spcAft>
          <a:spcPct val="0"/>
        </a:spcAft>
        <a:defRPr sz="2200" b="1">
          <a:solidFill>
            <a:srgbClr val="0091CC"/>
          </a:solidFill>
          <a:latin typeface="+mj-lt"/>
          <a:ea typeface="+mj-ea"/>
          <a:cs typeface="+mj-cs"/>
        </a:defRPr>
      </a:lvl1pPr>
      <a:lvl2pPr algn="l" rtl="0" eaLnBrk="1" fontAlgn="base" hangingPunct="1">
        <a:lnSpc>
          <a:spcPts val="3600"/>
        </a:lnSpc>
        <a:spcBef>
          <a:spcPct val="0"/>
        </a:spcBef>
        <a:spcAft>
          <a:spcPct val="0"/>
        </a:spcAft>
        <a:defRPr sz="2200" b="1">
          <a:solidFill>
            <a:srgbClr val="0091CC"/>
          </a:solidFill>
          <a:latin typeface="Verdana" pitchFamily="34" charset="0"/>
        </a:defRPr>
      </a:lvl2pPr>
      <a:lvl3pPr algn="l" rtl="0" eaLnBrk="1" fontAlgn="base" hangingPunct="1">
        <a:lnSpc>
          <a:spcPts val="3600"/>
        </a:lnSpc>
        <a:spcBef>
          <a:spcPct val="0"/>
        </a:spcBef>
        <a:spcAft>
          <a:spcPct val="0"/>
        </a:spcAft>
        <a:defRPr sz="2200" b="1">
          <a:solidFill>
            <a:srgbClr val="0091CC"/>
          </a:solidFill>
          <a:latin typeface="Verdana" pitchFamily="34" charset="0"/>
        </a:defRPr>
      </a:lvl3pPr>
      <a:lvl4pPr algn="l" rtl="0" eaLnBrk="1" fontAlgn="base" hangingPunct="1">
        <a:lnSpc>
          <a:spcPts val="3600"/>
        </a:lnSpc>
        <a:spcBef>
          <a:spcPct val="0"/>
        </a:spcBef>
        <a:spcAft>
          <a:spcPct val="0"/>
        </a:spcAft>
        <a:defRPr sz="2200" b="1">
          <a:solidFill>
            <a:srgbClr val="0091CC"/>
          </a:solidFill>
          <a:latin typeface="Verdana" pitchFamily="34" charset="0"/>
        </a:defRPr>
      </a:lvl4pPr>
      <a:lvl5pPr algn="l" rtl="0" eaLnBrk="1" fontAlgn="base" hangingPunct="1">
        <a:lnSpc>
          <a:spcPts val="3600"/>
        </a:lnSpc>
        <a:spcBef>
          <a:spcPct val="0"/>
        </a:spcBef>
        <a:spcAft>
          <a:spcPct val="0"/>
        </a:spcAft>
        <a:defRPr sz="2200" b="1">
          <a:solidFill>
            <a:srgbClr val="0091CC"/>
          </a:solidFill>
          <a:latin typeface="Verdana" pitchFamily="34" charset="0"/>
        </a:defRPr>
      </a:lvl5pPr>
      <a:lvl6pPr marL="457200" algn="l" rtl="0" eaLnBrk="1" fontAlgn="base" hangingPunct="1">
        <a:lnSpc>
          <a:spcPts val="3600"/>
        </a:lnSpc>
        <a:spcBef>
          <a:spcPct val="0"/>
        </a:spcBef>
        <a:spcAft>
          <a:spcPct val="0"/>
        </a:spcAft>
        <a:defRPr sz="2200" b="1">
          <a:solidFill>
            <a:srgbClr val="0091CC"/>
          </a:solidFill>
          <a:latin typeface="Verdana" pitchFamily="34" charset="0"/>
        </a:defRPr>
      </a:lvl6pPr>
      <a:lvl7pPr marL="914400" algn="l" rtl="0" eaLnBrk="1" fontAlgn="base" hangingPunct="1">
        <a:lnSpc>
          <a:spcPts val="3600"/>
        </a:lnSpc>
        <a:spcBef>
          <a:spcPct val="0"/>
        </a:spcBef>
        <a:spcAft>
          <a:spcPct val="0"/>
        </a:spcAft>
        <a:defRPr sz="2200" b="1">
          <a:solidFill>
            <a:srgbClr val="0091CC"/>
          </a:solidFill>
          <a:latin typeface="Verdana" pitchFamily="34" charset="0"/>
        </a:defRPr>
      </a:lvl7pPr>
      <a:lvl8pPr marL="1371600" algn="l" rtl="0" eaLnBrk="1" fontAlgn="base" hangingPunct="1">
        <a:lnSpc>
          <a:spcPts val="3600"/>
        </a:lnSpc>
        <a:spcBef>
          <a:spcPct val="0"/>
        </a:spcBef>
        <a:spcAft>
          <a:spcPct val="0"/>
        </a:spcAft>
        <a:defRPr sz="2200" b="1">
          <a:solidFill>
            <a:srgbClr val="0091CC"/>
          </a:solidFill>
          <a:latin typeface="Verdana" pitchFamily="34" charset="0"/>
        </a:defRPr>
      </a:lvl8pPr>
      <a:lvl9pPr marL="1828800" algn="l" rtl="0" eaLnBrk="1" fontAlgn="base" hangingPunct="1">
        <a:lnSpc>
          <a:spcPts val="3600"/>
        </a:lnSpc>
        <a:spcBef>
          <a:spcPct val="0"/>
        </a:spcBef>
        <a:spcAft>
          <a:spcPct val="0"/>
        </a:spcAft>
        <a:defRPr sz="2200" b="1">
          <a:solidFill>
            <a:srgbClr val="0091CC"/>
          </a:solidFill>
          <a:latin typeface="Verdana" pitchFamily="34" charset="0"/>
        </a:defRPr>
      </a:lvl9pPr>
    </p:titleStyle>
    <p:bodyStyle>
      <a:lvl1pPr marL="342900" indent="-342900" algn="l" rtl="0" eaLnBrk="1" fontAlgn="base" hangingPunct="1">
        <a:lnSpc>
          <a:spcPct val="150000"/>
        </a:lnSpc>
        <a:spcBef>
          <a:spcPct val="0"/>
        </a:spcBef>
        <a:spcAft>
          <a:spcPct val="0"/>
        </a:spcAft>
        <a:buClr>
          <a:srgbClr val="0091CC"/>
        </a:buClr>
        <a:buChar char="•"/>
        <a:defRPr>
          <a:solidFill>
            <a:schemeClr val="tx1"/>
          </a:solidFill>
          <a:latin typeface="+mn-lt"/>
          <a:ea typeface="+mn-ea"/>
          <a:cs typeface="+mn-cs"/>
        </a:defRPr>
      </a:lvl1pPr>
      <a:lvl2pPr marL="742950" indent="-285750" algn="l" rtl="0" eaLnBrk="1" fontAlgn="base" hangingPunct="1">
        <a:lnSpc>
          <a:spcPct val="150000"/>
        </a:lnSpc>
        <a:spcBef>
          <a:spcPct val="0"/>
        </a:spcBef>
        <a:spcAft>
          <a:spcPct val="0"/>
        </a:spcAft>
        <a:buClr>
          <a:srgbClr val="F0027F"/>
        </a:buClr>
        <a:buFont typeface="Wingdings" pitchFamily="2" charset="2"/>
        <a:buChar char="Ø"/>
        <a:defRPr sz="1600">
          <a:solidFill>
            <a:schemeClr val="tx1"/>
          </a:solidFill>
          <a:latin typeface="+mn-lt"/>
        </a:defRPr>
      </a:lvl2pPr>
      <a:lvl3pPr marL="1143000" indent="-228600" algn="l" rtl="0" eaLnBrk="1" fontAlgn="base" hangingPunct="1">
        <a:lnSpc>
          <a:spcPct val="150000"/>
        </a:lnSpc>
        <a:spcBef>
          <a:spcPct val="0"/>
        </a:spcBef>
        <a:spcAft>
          <a:spcPct val="0"/>
        </a:spcAft>
        <a:buClr>
          <a:srgbClr val="13007C"/>
        </a:buClr>
        <a:buFont typeface="Wingdings" pitchFamily="2" charset="2"/>
        <a:buChar char="§"/>
        <a:defRPr sz="1400">
          <a:solidFill>
            <a:schemeClr val="tx1"/>
          </a:solidFill>
          <a:latin typeface="+mn-lt"/>
        </a:defRPr>
      </a:lvl3pPr>
      <a:lvl4pPr marL="1600200" indent="-228600" algn="l" rtl="0" eaLnBrk="1" fontAlgn="base" hangingPunct="1">
        <a:lnSpc>
          <a:spcPct val="150000"/>
        </a:lnSpc>
        <a:spcBef>
          <a:spcPct val="0"/>
        </a:spcBef>
        <a:spcAft>
          <a:spcPct val="0"/>
        </a:spcAft>
        <a:buClr>
          <a:srgbClr val="0091CC"/>
        </a:buClr>
        <a:buFont typeface="Times" charset="0"/>
        <a:buChar char="–"/>
        <a:defRPr sz="1200">
          <a:solidFill>
            <a:schemeClr val="tx1"/>
          </a:solidFill>
          <a:latin typeface="+mn-lt"/>
        </a:defRPr>
      </a:lvl4pPr>
      <a:lvl5pPr marL="2057400" indent="-228600" algn="l" rtl="0" eaLnBrk="1" fontAlgn="base" hangingPunct="1">
        <a:lnSpc>
          <a:spcPct val="150000"/>
        </a:lnSpc>
        <a:spcBef>
          <a:spcPct val="0"/>
        </a:spcBef>
        <a:spcAft>
          <a:spcPct val="0"/>
        </a:spcAft>
        <a:buClr>
          <a:srgbClr val="0091CC"/>
        </a:buClr>
        <a:buChar char="»"/>
        <a:defRPr sz="1000">
          <a:solidFill>
            <a:schemeClr val="tx1"/>
          </a:solidFill>
          <a:latin typeface="+mn-lt"/>
        </a:defRPr>
      </a:lvl5pPr>
      <a:lvl6pPr marL="2514600" indent="-228600" algn="l" rtl="0" eaLnBrk="1" fontAlgn="base" hangingPunct="1">
        <a:lnSpc>
          <a:spcPct val="150000"/>
        </a:lnSpc>
        <a:spcBef>
          <a:spcPct val="0"/>
        </a:spcBef>
        <a:spcAft>
          <a:spcPct val="0"/>
        </a:spcAft>
        <a:buClr>
          <a:srgbClr val="0091CC"/>
        </a:buClr>
        <a:buChar char="»"/>
        <a:defRPr sz="1000">
          <a:solidFill>
            <a:schemeClr val="tx1"/>
          </a:solidFill>
          <a:latin typeface="+mn-lt"/>
        </a:defRPr>
      </a:lvl6pPr>
      <a:lvl7pPr marL="2971800" indent="-228600" algn="l" rtl="0" eaLnBrk="1" fontAlgn="base" hangingPunct="1">
        <a:lnSpc>
          <a:spcPct val="150000"/>
        </a:lnSpc>
        <a:spcBef>
          <a:spcPct val="0"/>
        </a:spcBef>
        <a:spcAft>
          <a:spcPct val="0"/>
        </a:spcAft>
        <a:buClr>
          <a:srgbClr val="0091CC"/>
        </a:buClr>
        <a:buChar char="»"/>
        <a:defRPr sz="1000">
          <a:solidFill>
            <a:schemeClr val="tx1"/>
          </a:solidFill>
          <a:latin typeface="+mn-lt"/>
        </a:defRPr>
      </a:lvl7pPr>
      <a:lvl8pPr marL="3429000" indent="-228600" algn="l" rtl="0" eaLnBrk="1" fontAlgn="base" hangingPunct="1">
        <a:lnSpc>
          <a:spcPct val="150000"/>
        </a:lnSpc>
        <a:spcBef>
          <a:spcPct val="0"/>
        </a:spcBef>
        <a:spcAft>
          <a:spcPct val="0"/>
        </a:spcAft>
        <a:buClr>
          <a:srgbClr val="0091CC"/>
        </a:buClr>
        <a:buChar char="»"/>
        <a:defRPr sz="1000">
          <a:solidFill>
            <a:schemeClr val="tx1"/>
          </a:solidFill>
          <a:latin typeface="+mn-lt"/>
        </a:defRPr>
      </a:lvl8pPr>
      <a:lvl9pPr marL="3886200" indent="-228600" algn="l" rtl="0" eaLnBrk="1" fontAlgn="base" hangingPunct="1">
        <a:lnSpc>
          <a:spcPct val="150000"/>
        </a:lnSpc>
        <a:spcBef>
          <a:spcPct val="0"/>
        </a:spcBef>
        <a:spcAft>
          <a:spcPct val="0"/>
        </a:spcAft>
        <a:buClr>
          <a:srgbClr val="0091CC"/>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1.wdp"/><Relationship Id="rId5" Type="http://schemas.openxmlformats.org/officeDocument/2006/relationships/image" Target="../media/image11.jpeg"/><Relationship Id="rId6" Type="http://schemas.openxmlformats.org/officeDocument/2006/relationships/comments" Target="../comments/comment1.xml"/><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comments" Target="../comments/comment2.xml"/><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comments" Target="../comments/comment3.xml"/><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ZoneTexte 1"/>
          <p:cNvSpPr txBox="1"/>
          <p:nvPr/>
        </p:nvSpPr>
        <p:spPr>
          <a:xfrm>
            <a:off x="2849344" y="5664471"/>
            <a:ext cx="3036409" cy="400110"/>
          </a:xfrm>
          <a:prstGeom prst="rect">
            <a:avLst/>
          </a:prstGeom>
          <a:noFill/>
        </p:spPr>
        <p:txBody>
          <a:bodyPr wrap="none" rtlCol="0">
            <a:spAutoFit/>
          </a:bodyPr>
          <a:lstStyle/>
          <a:p>
            <a:r>
              <a:rPr lang="fr-FR" b="1" i="1" dirty="0" smtClean="0"/>
              <a:t>Paris, 16 Avril 2015</a:t>
            </a:r>
            <a:endParaRPr lang="fr-FR" b="1" i="1" dirty="0"/>
          </a:p>
        </p:txBody>
      </p:sp>
      <p:sp>
        <p:nvSpPr>
          <p:cNvPr id="3" name="Titre 2"/>
          <p:cNvSpPr>
            <a:spLocks noGrp="1"/>
          </p:cNvSpPr>
          <p:nvPr>
            <p:ph type="ctrTitle"/>
          </p:nvPr>
        </p:nvSpPr>
        <p:spPr>
          <a:xfrm>
            <a:off x="1101277" y="3418609"/>
            <a:ext cx="7737475" cy="641445"/>
          </a:xfrm>
        </p:spPr>
        <p:txBody>
          <a:bodyPr/>
          <a:lstStyle/>
          <a:p>
            <a:pPr algn="ctr">
              <a:lnSpc>
                <a:spcPct val="100000"/>
              </a:lnSpc>
            </a:pPr>
            <a:r>
              <a:rPr lang="en-GB" dirty="0" smtClean="0">
                <a:latin typeface="Bell MT" panose="02020503060305020303" pitchFamily="18" charset="0"/>
              </a:rPr>
              <a:t/>
            </a:r>
            <a:br>
              <a:rPr lang="en-GB" dirty="0" smtClean="0">
                <a:latin typeface="Bell MT" panose="02020503060305020303" pitchFamily="18" charset="0"/>
              </a:rPr>
            </a:br>
            <a:r>
              <a:rPr lang="en-GB" dirty="0" smtClean="0">
                <a:latin typeface="Bell MT" panose="02020503060305020303" pitchFamily="18" charset="0"/>
              </a:rPr>
              <a:t>Atelier </a:t>
            </a:r>
            <a:r>
              <a:rPr lang="en-GB" dirty="0" err="1" smtClean="0">
                <a:latin typeface="Bell MT" panose="02020503060305020303" pitchFamily="18" charset="0"/>
              </a:rPr>
              <a:t>Reseau</a:t>
            </a:r>
            <a:r>
              <a:rPr lang="en-GB" dirty="0" smtClean="0">
                <a:latin typeface="Bell MT" panose="02020503060305020303" pitchFamily="18" charset="0"/>
              </a:rPr>
              <a:t> </a:t>
            </a:r>
            <a:r>
              <a:rPr lang="en-GB" dirty="0" err="1" smtClean="0">
                <a:latin typeface="Bell MT" panose="02020503060305020303" pitchFamily="18" charset="0"/>
              </a:rPr>
              <a:t>Climat</a:t>
            </a:r>
            <a:r>
              <a:rPr lang="en-GB" dirty="0" smtClean="0">
                <a:latin typeface="Bell MT" panose="02020503060305020303" pitchFamily="18" charset="0"/>
              </a:rPr>
              <a:t> et </a:t>
            </a:r>
            <a:r>
              <a:rPr lang="en-GB" dirty="0" err="1" smtClean="0">
                <a:latin typeface="Bell MT" panose="02020503060305020303" pitchFamily="18" charset="0"/>
              </a:rPr>
              <a:t>Developpement</a:t>
            </a:r>
            <a:endParaRPr lang="en-GB" dirty="0">
              <a:latin typeface="Bell MT" panose="02020503060305020303" pitchFamily="18" charset="0"/>
            </a:endParaRPr>
          </a:p>
        </p:txBody>
      </p:sp>
      <p:sp>
        <p:nvSpPr>
          <p:cNvPr id="7" name="Rectangle 6"/>
          <p:cNvSpPr/>
          <p:nvPr/>
        </p:nvSpPr>
        <p:spPr>
          <a:xfrm>
            <a:off x="3643952" y="4223827"/>
            <a:ext cx="3780430" cy="1323439"/>
          </a:xfrm>
          <a:prstGeom prst="rect">
            <a:avLst/>
          </a:prstGeom>
        </p:spPr>
        <p:txBody>
          <a:bodyPr wrap="square">
            <a:spAutoFit/>
          </a:bodyPr>
          <a:lstStyle/>
          <a:p>
            <a:endParaRPr lang="fr-FR" b="1" dirty="0" smtClean="0"/>
          </a:p>
          <a:p>
            <a:endParaRPr lang="fr-FR" b="1" dirty="0" smtClean="0"/>
          </a:p>
          <a:p>
            <a:r>
              <a:rPr lang="fr-FR" b="1" dirty="0" smtClean="0"/>
              <a:t>Sani Ayouba JVE Niger(LCB SNV) </a:t>
            </a:r>
          </a:p>
        </p:txBody>
      </p:sp>
      <p:sp>
        <p:nvSpPr>
          <p:cNvPr id="8" name="Subtitle 7"/>
          <p:cNvSpPr>
            <a:spLocks noGrp="1"/>
          </p:cNvSpPr>
          <p:nvPr>
            <p:ph type="subTitle" idx="1"/>
          </p:nvPr>
        </p:nvSpPr>
        <p:spPr>
          <a:xfrm>
            <a:off x="300251" y="297596"/>
            <a:ext cx="8447964" cy="1735919"/>
          </a:xfrm>
        </p:spPr>
        <p:txBody>
          <a:bodyPr/>
          <a:lstStyle/>
          <a:p>
            <a:pPr algn="ctr"/>
            <a:r>
              <a:rPr lang="fr-FR" sz="2800" dirty="0" smtClean="0"/>
              <a:t>Les énergies alternatives : </a:t>
            </a:r>
            <a:r>
              <a:rPr lang="fr-FR" sz="2800" dirty="0"/>
              <a:t>C</a:t>
            </a:r>
            <a:r>
              <a:rPr lang="fr-FR" sz="2800" dirty="0" smtClean="0"/>
              <a:t>as de la balle de riz comme combustible de substitution au bois énergie au Niger</a:t>
            </a:r>
          </a:p>
          <a:p>
            <a:endParaRPr lang="en-US" dirty="0"/>
          </a:p>
        </p:txBody>
      </p:sp>
      <p:pic>
        <p:nvPicPr>
          <p:cNvPr id="9" name="Image 3" descr="C:\Documents and Settings\Administrateur\Bureau\logo JVE REFAIT.jpg"/>
          <p:cNvPicPr/>
          <p:nvPr/>
        </p:nvPicPr>
        <p:blipFill>
          <a:blip r:embed="rId3" cstate="print"/>
          <a:srcRect/>
          <a:stretch>
            <a:fillRect/>
          </a:stretch>
        </p:blipFill>
        <p:spPr bwMode="auto">
          <a:xfrm>
            <a:off x="327552" y="2361060"/>
            <a:ext cx="1521440" cy="179752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C1DC3B62-DDBB-4DF7-B205-6FF059E8182D}" type="slidenum">
              <a:rPr lang="en-US" smtClean="0"/>
              <a:pPr>
                <a:defRPr/>
              </a:pPr>
              <a:t>2</a:t>
            </a:fld>
            <a:endParaRPr lang="en-US"/>
          </a:p>
        </p:txBody>
      </p:sp>
      <p:pic>
        <p:nvPicPr>
          <p:cNvPr id="3" name="Image 2" descr="C:\Users\Hamma\Documents\SNV\Logo SNV\SNV-SMART-line-NE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5519" y="6253827"/>
            <a:ext cx="4042064" cy="458700"/>
          </a:xfrm>
          <a:prstGeom prst="rect">
            <a:avLst/>
          </a:prstGeom>
          <a:noFill/>
          <a:ln>
            <a:noFill/>
          </a:ln>
        </p:spPr>
      </p:pic>
      <p:sp>
        <p:nvSpPr>
          <p:cNvPr id="4" name="ZoneTexte 3"/>
          <p:cNvSpPr txBox="1"/>
          <p:nvPr/>
        </p:nvSpPr>
        <p:spPr>
          <a:xfrm>
            <a:off x="741032" y="2111829"/>
            <a:ext cx="7530609" cy="2954655"/>
          </a:xfrm>
          <a:prstGeom prst="rect">
            <a:avLst/>
          </a:prstGeom>
          <a:noFill/>
        </p:spPr>
        <p:txBody>
          <a:bodyPr wrap="square" rtlCol="0">
            <a:spAutoFit/>
          </a:bodyPr>
          <a:lstStyle/>
          <a:p>
            <a:pPr algn="l"/>
            <a:r>
              <a:rPr lang="fr-FR" b="1" dirty="0" smtClean="0"/>
              <a:t>Sommaire</a:t>
            </a:r>
          </a:p>
          <a:p>
            <a:pPr algn="l"/>
            <a:endParaRPr lang="fr-FR" b="1" dirty="0" smtClean="0"/>
          </a:p>
          <a:p>
            <a:pPr algn="l">
              <a:buFont typeface="Wingdings" pitchFamily="2" charset="2"/>
              <a:buChar char="Ø"/>
            </a:pPr>
            <a:r>
              <a:rPr lang="fr-FR" sz="1800" dirty="0" smtClean="0"/>
              <a:t>Présentation Projet EPGAP</a:t>
            </a:r>
          </a:p>
          <a:p>
            <a:pPr algn="l">
              <a:buFont typeface="Wingdings" pitchFamily="2" charset="2"/>
              <a:buChar char="Ø"/>
            </a:pPr>
            <a:r>
              <a:rPr lang="fr-FR" sz="1800" dirty="0"/>
              <a:t> </a:t>
            </a:r>
            <a:r>
              <a:rPr lang="fr-FR" sz="1800" dirty="0" smtClean="0"/>
              <a:t>les impacts </a:t>
            </a:r>
          </a:p>
          <a:p>
            <a:pPr algn="l">
              <a:buFont typeface="Wingdings" pitchFamily="2" charset="2"/>
              <a:buChar char="Ø"/>
            </a:pPr>
            <a:r>
              <a:rPr lang="fr-FR" sz="1800" dirty="0" smtClean="0"/>
              <a:t>Quels forces &amp; faiblesses</a:t>
            </a:r>
          </a:p>
          <a:p>
            <a:pPr algn="l">
              <a:buFont typeface="Wingdings" pitchFamily="2" charset="2"/>
              <a:buChar char="Ø"/>
            </a:pPr>
            <a:r>
              <a:rPr lang="fr-FR" sz="1800" dirty="0" smtClean="0"/>
              <a:t> </a:t>
            </a:r>
            <a:r>
              <a:rPr lang="fr-FR" sz="1800" dirty="0"/>
              <a:t>R</a:t>
            </a:r>
            <a:r>
              <a:rPr lang="fr-FR" sz="1800" dirty="0" smtClean="0"/>
              <a:t>ecommandations</a:t>
            </a:r>
          </a:p>
          <a:p>
            <a:pPr marL="457200" indent="-457200" algn="l">
              <a:buFont typeface="Wingdings" pitchFamily="2" charset="2"/>
              <a:buChar char="Ø"/>
            </a:pPr>
            <a:endParaRPr lang="fr-FR" sz="1800" b="1" dirty="0" smtClean="0">
              <a:solidFill>
                <a:srgbClr val="FF0000"/>
              </a:solidFill>
            </a:endParaRPr>
          </a:p>
          <a:p>
            <a:pPr marL="457200" indent="-457200" algn="l">
              <a:buAutoNum type="arabicPeriod"/>
            </a:pPr>
            <a:endParaRPr lang="fr-FR" sz="1800" b="1" dirty="0" smtClean="0">
              <a:solidFill>
                <a:srgbClr val="FF0000"/>
              </a:solidFill>
            </a:endParaRPr>
          </a:p>
          <a:p>
            <a:pPr lvl="1" algn="l"/>
            <a:endParaRPr lang="fr-FR" sz="1800" b="1" dirty="0" smtClean="0">
              <a:solidFill>
                <a:srgbClr val="FF0000"/>
              </a:solidFill>
            </a:endParaRPr>
          </a:p>
          <a:p>
            <a:pPr marL="457200" indent="-457200" algn="l">
              <a:buAutoNum type="arabicPeriod"/>
            </a:pPr>
            <a:endParaRPr lang="fr-FR" b="1" dirty="0"/>
          </a:p>
        </p:txBody>
      </p:sp>
      <p:grpSp>
        <p:nvGrpSpPr>
          <p:cNvPr id="6" name="Groupe 5"/>
          <p:cNvGrpSpPr/>
          <p:nvPr/>
        </p:nvGrpSpPr>
        <p:grpSpPr>
          <a:xfrm>
            <a:off x="380936" y="228599"/>
            <a:ext cx="8531992" cy="1349830"/>
            <a:chOff x="380936" y="228599"/>
            <a:chExt cx="8531992" cy="1349830"/>
          </a:xfrm>
        </p:grpSpPr>
        <p:pic>
          <p:nvPicPr>
            <p:cNvPr id="7" name="Image 4" descr="SNV-SMART-line-PO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36" y="228599"/>
              <a:ext cx="2413323" cy="7075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2502199" y="783771"/>
              <a:ext cx="64107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504825" algn="l"/>
                  <a:tab pos="1008063" algn="l"/>
                  <a:tab pos="1511300" algn="l"/>
                  <a:tab pos="2016125" algn="l"/>
                  <a:tab pos="3024188" algn="l"/>
                  <a:tab pos="3529013" algn="l"/>
                  <a:tab pos="4032250" algn="l"/>
                  <a:tab pos="4537075" algn="l"/>
                </a:tabLst>
                <a:defRPr>
                  <a:solidFill>
                    <a:schemeClr val="tx1"/>
                  </a:solidFill>
                  <a:latin typeface="Arial" pitchFamily="34" charset="0"/>
                  <a:cs typeface="Arial" pitchFamily="34" charset="0"/>
                </a:defRPr>
              </a:lvl1pPr>
              <a:lvl2pPr algn="l">
                <a:tabLst>
                  <a:tab pos="504825" algn="l"/>
                  <a:tab pos="1008063" algn="l"/>
                  <a:tab pos="1511300" algn="l"/>
                  <a:tab pos="2016125" algn="l"/>
                  <a:tab pos="3024188" algn="l"/>
                  <a:tab pos="3529013" algn="l"/>
                  <a:tab pos="4032250" algn="l"/>
                  <a:tab pos="4537075" algn="l"/>
                </a:tabLst>
                <a:defRPr>
                  <a:solidFill>
                    <a:schemeClr val="tx1"/>
                  </a:solidFill>
                  <a:latin typeface="Arial" pitchFamily="34" charset="0"/>
                  <a:cs typeface="Arial" pitchFamily="34" charset="0"/>
                </a:defRPr>
              </a:lvl2pPr>
              <a:lvl3pPr algn="l">
                <a:tabLst>
                  <a:tab pos="504825" algn="l"/>
                  <a:tab pos="1008063" algn="l"/>
                  <a:tab pos="1511300" algn="l"/>
                  <a:tab pos="2016125" algn="l"/>
                  <a:tab pos="3024188" algn="l"/>
                  <a:tab pos="3529013" algn="l"/>
                  <a:tab pos="4032250" algn="l"/>
                  <a:tab pos="4537075" algn="l"/>
                </a:tabLst>
                <a:defRPr>
                  <a:solidFill>
                    <a:schemeClr val="tx1"/>
                  </a:solidFill>
                  <a:latin typeface="Arial" pitchFamily="34" charset="0"/>
                  <a:cs typeface="Arial" pitchFamily="34" charset="0"/>
                </a:defRPr>
              </a:lvl3pPr>
              <a:lvl4pPr algn="l">
                <a:tabLst>
                  <a:tab pos="504825" algn="l"/>
                  <a:tab pos="1008063" algn="l"/>
                  <a:tab pos="1511300" algn="l"/>
                  <a:tab pos="2016125" algn="l"/>
                  <a:tab pos="3024188" algn="l"/>
                  <a:tab pos="3529013" algn="l"/>
                  <a:tab pos="4032250" algn="l"/>
                  <a:tab pos="4537075" algn="l"/>
                </a:tabLst>
                <a:defRPr>
                  <a:solidFill>
                    <a:schemeClr val="tx1"/>
                  </a:solidFill>
                  <a:latin typeface="Arial" pitchFamily="34" charset="0"/>
                  <a:cs typeface="Arial" pitchFamily="34" charset="0"/>
                </a:defRPr>
              </a:lvl4pPr>
              <a:lvl5pPr algn="l">
                <a:tabLst>
                  <a:tab pos="504825" algn="l"/>
                  <a:tab pos="1008063" algn="l"/>
                  <a:tab pos="1511300" algn="l"/>
                  <a:tab pos="2016125" algn="l"/>
                  <a:tab pos="3024188" algn="l"/>
                  <a:tab pos="3529013" algn="l"/>
                  <a:tab pos="4032250" algn="l"/>
                  <a:tab pos="4537075" algn="l"/>
                </a:tabLst>
                <a:defRPr>
                  <a:solidFill>
                    <a:schemeClr val="tx1"/>
                  </a:solidFill>
                  <a:latin typeface="Arial" pitchFamily="34" charset="0"/>
                  <a:cs typeface="Arial" pitchFamily="34" charset="0"/>
                </a:defRPr>
              </a:lvl5pPr>
              <a:lvl6pPr fontAlgn="base">
                <a:spcBef>
                  <a:spcPct val="0"/>
                </a:spcBef>
                <a:spcAft>
                  <a:spcPct val="0"/>
                </a:spcAft>
                <a:tabLst>
                  <a:tab pos="504825" algn="l"/>
                  <a:tab pos="1008063" algn="l"/>
                  <a:tab pos="1511300" algn="l"/>
                  <a:tab pos="2016125" algn="l"/>
                  <a:tab pos="3024188" algn="l"/>
                  <a:tab pos="3529013" algn="l"/>
                  <a:tab pos="4032250" algn="l"/>
                  <a:tab pos="4537075" algn="l"/>
                </a:tabLst>
                <a:defRPr>
                  <a:solidFill>
                    <a:schemeClr val="tx1"/>
                  </a:solidFill>
                  <a:latin typeface="Arial" pitchFamily="34" charset="0"/>
                  <a:cs typeface="Arial" pitchFamily="34" charset="0"/>
                </a:defRPr>
              </a:lvl6pPr>
              <a:lvl7pPr fontAlgn="base">
                <a:spcBef>
                  <a:spcPct val="0"/>
                </a:spcBef>
                <a:spcAft>
                  <a:spcPct val="0"/>
                </a:spcAft>
                <a:tabLst>
                  <a:tab pos="504825" algn="l"/>
                  <a:tab pos="1008063" algn="l"/>
                  <a:tab pos="1511300" algn="l"/>
                  <a:tab pos="2016125" algn="l"/>
                  <a:tab pos="3024188" algn="l"/>
                  <a:tab pos="3529013" algn="l"/>
                  <a:tab pos="4032250" algn="l"/>
                  <a:tab pos="4537075" algn="l"/>
                </a:tabLst>
                <a:defRPr>
                  <a:solidFill>
                    <a:schemeClr val="tx1"/>
                  </a:solidFill>
                  <a:latin typeface="Arial" pitchFamily="34" charset="0"/>
                  <a:cs typeface="Arial" pitchFamily="34" charset="0"/>
                </a:defRPr>
              </a:lvl7pPr>
              <a:lvl8pPr fontAlgn="base">
                <a:spcBef>
                  <a:spcPct val="0"/>
                </a:spcBef>
                <a:spcAft>
                  <a:spcPct val="0"/>
                </a:spcAft>
                <a:tabLst>
                  <a:tab pos="504825" algn="l"/>
                  <a:tab pos="1008063" algn="l"/>
                  <a:tab pos="1511300" algn="l"/>
                  <a:tab pos="2016125" algn="l"/>
                  <a:tab pos="3024188" algn="l"/>
                  <a:tab pos="3529013" algn="l"/>
                  <a:tab pos="4032250" algn="l"/>
                  <a:tab pos="4537075" algn="l"/>
                </a:tabLst>
                <a:defRPr>
                  <a:solidFill>
                    <a:schemeClr val="tx1"/>
                  </a:solidFill>
                  <a:latin typeface="Arial" pitchFamily="34" charset="0"/>
                  <a:cs typeface="Arial" pitchFamily="34" charset="0"/>
                </a:defRPr>
              </a:lvl8pPr>
              <a:lvl9pPr fontAlgn="base">
                <a:spcBef>
                  <a:spcPct val="0"/>
                </a:spcBef>
                <a:spcAft>
                  <a:spcPct val="0"/>
                </a:spcAft>
                <a:tabLst>
                  <a:tab pos="504825" algn="l"/>
                  <a:tab pos="1008063" algn="l"/>
                  <a:tab pos="1511300" algn="l"/>
                  <a:tab pos="2016125" algn="l"/>
                  <a:tab pos="3024188" algn="l"/>
                  <a:tab pos="3529013" algn="l"/>
                  <a:tab pos="4032250" algn="l"/>
                  <a:tab pos="45370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04825" algn="l"/>
                  <a:tab pos="1008063" algn="l"/>
                  <a:tab pos="1511300" algn="l"/>
                  <a:tab pos="2016125" algn="l"/>
                  <a:tab pos="3024188" algn="l"/>
                  <a:tab pos="3529013" algn="l"/>
                  <a:tab pos="4032250" algn="l"/>
                  <a:tab pos="4537075" algn="l"/>
                </a:tabLst>
              </a:pPr>
              <a:r>
                <a:rPr kumimoji="0" lang="fr-FR" altLang="en-US" sz="1100" b="1" i="0" u="none" strike="noStrike" cap="none" normalizeH="0" baseline="0" dirty="0" smtClean="0">
                  <a:ln>
                    <a:noFill/>
                  </a:ln>
                  <a:solidFill>
                    <a:srgbClr val="0070C0"/>
                  </a:solidFill>
                  <a:effectLst/>
                  <a:latin typeface="Verdana" pitchFamily="34" charset="0"/>
                  <a:ea typeface="Times New Roman" pitchFamily="18" charset="0"/>
                  <a:cs typeface="Calibri" pitchFamily="34" charset="0"/>
                </a:rPr>
                <a:t>    </a:t>
              </a:r>
              <a:r>
                <a:rPr kumimoji="0" lang="fr-FR" altLang="en-US" sz="1800" b="1" i="0" u="none" strike="noStrike" cap="none" normalizeH="0" baseline="0" dirty="0" smtClean="0">
                  <a:ln>
                    <a:noFill/>
                  </a:ln>
                  <a:solidFill>
                    <a:srgbClr val="0070C0"/>
                  </a:solidFill>
                  <a:effectLst/>
                  <a:latin typeface="Verdana" pitchFamily="34" charset="0"/>
                  <a:ea typeface="Times New Roman" pitchFamily="18" charset="0"/>
                  <a:cs typeface="Calibri" pitchFamily="34" charset="0"/>
                </a:rPr>
                <a:t>Organisation Néerlandaise de Développement </a:t>
              </a:r>
            </a:p>
            <a:p>
              <a:pPr marL="0" marR="0" lvl="0" indent="0" algn="ctr" defTabSz="914400" rtl="0" eaLnBrk="1" fontAlgn="base" latinLnBrk="0" hangingPunct="1">
                <a:lnSpc>
                  <a:spcPct val="100000"/>
                </a:lnSpc>
                <a:spcBef>
                  <a:spcPct val="0"/>
                </a:spcBef>
                <a:spcAft>
                  <a:spcPct val="0"/>
                </a:spcAft>
                <a:buClrTx/>
                <a:buSzTx/>
                <a:buFontTx/>
                <a:buNone/>
                <a:tabLst>
                  <a:tab pos="504825" algn="l"/>
                  <a:tab pos="1008063" algn="l"/>
                  <a:tab pos="1511300" algn="l"/>
                  <a:tab pos="2016125" algn="l"/>
                  <a:tab pos="3024188" algn="l"/>
                  <a:tab pos="3529013" algn="l"/>
                  <a:tab pos="4032250" algn="l"/>
                  <a:tab pos="4537075" algn="l"/>
                </a:tabLst>
              </a:pPr>
              <a:r>
                <a:rPr kumimoji="0" lang="fr-FR" altLang="en-US" sz="1800" b="1" i="0" u="none" strike="noStrike" cap="none" normalizeH="0" baseline="0" dirty="0" smtClean="0">
                  <a:ln>
                    <a:noFill/>
                  </a:ln>
                  <a:solidFill>
                    <a:srgbClr val="0070C0"/>
                  </a:solidFill>
                  <a:effectLst/>
                  <a:latin typeface="Verdana" pitchFamily="34" charset="0"/>
                  <a:ea typeface="Times New Roman" pitchFamily="18" charset="0"/>
                  <a:cs typeface="Calibri" pitchFamily="34" charset="0"/>
                </a:rPr>
                <a:t>au Niger</a:t>
              </a:r>
              <a:endParaRPr kumimoji="0" lang="fr-FR" altLang="en-US" sz="1800" b="0" i="0" u="none" strike="noStrike" cap="none" normalizeH="0" baseline="0" dirty="0" smtClean="0">
                <a:ln>
                  <a:noFill/>
                </a:ln>
                <a:solidFill>
                  <a:schemeClr val="tx1"/>
                </a:solidFill>
                <a:effectLst/>
              </a:endParaRPr>
            </a:p>
          </p:txBody>
        </p:sp>
        <p:cxnSp>
          <p:nvCxnSpPr>
            <p:cNvPr id="9" name="Connecteur droit 8"/>
            <p:cNvCxnSpPr/>
            <p:nvPr/>
          </p:nvCxnSpPr>
          <p:spPr bwMode="auto">
            <a:xfrm>
              <a:off x="631371" y="1578429"/>
              <a:ext cx="828155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21506" name="Rectangle 65"/>
          <p:cNvSpPr>
            <a:spLocks noChangeArrowheads="1"/>
          </p:cNvSpPr>
          <p:nvPr/>
        </p:nvSpPr>
        <p:spPr bwMode="auto">
          <a:xfrm>
            <a:off x="5158854" y="1747458"/>
            <a:ext cx="3602559" cy="4066487"/>
          </a:xfrm>
          <a:prstGeom prst="rect">
            <a:avLst/>
          </a:prstGeom>
          <a:blipFill dpi="0" rotWithShape="1">
            <a:blip r:embed="rId4"/>
            <a:srcRect/>
            <a:stretch>
              <a:fillRect/>
            </a:stretch>
          </a:blipFill>
          <a:ln w="25400">
            <a:solidFill>
              <a:srgbClr val="FFFFFF"/>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Tree>
    <p:extLst>
      <p:ext uri="{BB962C8B-B14F-4D97-AF65-F5344CB8AC3E}">
        <p14:creationId xmlns:p14="http://schemas.microsoft.com/office/powerpoint/2010/main" val="1567444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1971" y="228600"/>
            <a:ext cx="8617313" cy="863221"/>
          </a:xfrm>
        </p:spPr>
        <p:txBody>
          <a:bodyPr/>
          <a:lstStyle/>
          <a:p>
            <a:pPr algn="ctr">
              <a:lnSpc>
                <a:spcPct val="100000"/>
              </a:lnSpc>
            </a:pPr>
            <a:r>
              <a:rPr lang="fr-FR" sz="1600" dirty="0" smtClean="0"/>
              <a:t> </a:t>
            </a:r>
            <a:br>
              <a:rPr lang="fr-FR" sz="1600" dirty="0" smtClean="0"/>
            </a:br>
            <a:r>
              <a:rPr lang="fr-FR" sz="1600" dirty="0" smtClean="0"/>
              <a:t>II.  Présentation du Projet EPGAP (</a:t>
            </a:r>
            <a:r>
              <a:rPr lang="en-GB" sz="1600" dirty="0" smtClean="0"/>
              <a:t>Energy, Poverty and Gender </a:t>
            </a:r>
            <a:br>
              <a:rPr lang="en-GB" sz="1600" dirty="0" smtClean="0"/>
            </a:br>
            <a:r>
              <a:rPr lang="en-GB" sz="1600" dirty="0" smtClean="0"/>
              <a:t>in Agro-Processing )</a:t>
            </a:r>
            <a:endParaRPr lang="en-GB" sz="1600" dirty="0"/>
          </a:p>
        </p:txBody>
      </p:sp>
      <p:sp>
        <p:nvSpPr>
          <p:cNvPr id="7" name="Espace réservé du numéro de diapositive 6"/>
          <p:cNvSpPr>
            <a:spLocks noGrp="1"/>
          </p:cNvSpPr>
          <p:nvPr>
            <p:ph type="sldNum" sz="quarter" idx="10"/>
          </p:nvPr>
        </p:nvSpPr>
        <p:spPr/>
        <p:txBody>
          <a:bodyPr/>
          <a:lstStyle/>
          <a:p>
            <a:pPr>
              <a:defRPr/>
            </a:pPr>
            <a:fld id="{0F930E85-0BA1-4B4C-9D11-428C589FF8F1}" type="slidenum">
              <a:rPr lang="en-US" smtClean="0"/>
              <a:pPr>
                <a:defRPr/>
              </a:pPr>
              <a:t>3</a:t>
            </a:fld>
            <a:endParaRPr lang="en-US"/>
          </a:p>
        </p:txBody>
      </p:sp>
      <p:pic>
        <p:nvPicPr>
          <p:cNvPr id="9" name="Image 8" descr="C:\Users\Hamma\Documents\SNV\Logo SNV\SNV-SMART-line-NE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291" y="6253827"/>
            <a:ext cx="2639291" cy="375573"/>
          </a:xfrm>
          <a:prstGeom prst="rect">
            <a:avLst/>
          </a:prstGeom>
          <a:noFill/>
          <a:ln>
            <a:noFill/>
          </a:ln>
        </p:spPr>
      </p:pic>
      <p:sp>
        <p:nvSpPr>
          <p:cNvPr id="3" name="ZoneTexte 2"/>
          <p:cNvSpPr txBox="1"/>
          <p:nvPr/>
        </p:nvSpPr>
        <p:spPr>
          <a:xfrm>
            <a:off x="245966" y="1473943"/>
            <a:ext cx="5226786" cy="4431983"/>
          </a:xfrm>
          <a:prstGeom prst="rect">
            <a:avLst/>
          </a:prstGeom>
          <a:noFill/>
        </p:spPr>
        <p:txBody>
          <a:bodyPr wrap="square" rtlCol="0">
            <a:spAutoFit/>
          </a:bodyPr>
          <a:lstStyle/>
          <a:p>
            <a:pPr algn="l"/>
            <a:r>
              <a:rPr lang="fr-FR" sz="1600" dirty="0" smtClean="0"/>
              <a:t>Le projet EPGAP –Niger vise la  promotion des fours à balle de riz le long  la vallée du fleuve Niger. C’est un projet régional présent au  Burkina ,  Ghana , Mali et Niger</a:t>
            </a:r>
          </a:p>
          <a:p>
            <a:pPr lvl="0" algn="l"/>
            <a:endParaRPr lang="fr-FR" sz="1600" dirty="0" smtClean="0"/>
          </a:p>
          <a:p>
            <a:pPr lvl="0" algn="l"/>
            <a:endParaRPr lang="en-GB" sz="1600" b="1" dirty="0">
              <a:solidFill>
                <a:srgbClr val="000000"/>
              </a:solidFill>
            </a:endParaRPr>
          </a:p>
          <a:p>
            <a:pPr lvl="0" algn="l"/>
            <a:r>
              <a:rPr lang="en-GB" sz="1600" dirty="0" smtClean="0">
                <a:solidFill>
                  <a:srgbClr val="000000"/>
                </a:solidFill>
              </a:rPr>
              <a:t>Au Niger </a:t>
            </a:r>
            <a:r>
              <a:rPr lang="en-GB" sz="1600" dirty="0" err="1" smtClean="0">
                <a:solidFill>
                  <a:srgbClr val="000000"/>
                </a:solidFill>
              </a:rPr>
              <a:t>avant</a:t>
            </a:r>
            <a:r>
              <a:rPr lang="en-GB" sz="1600" dirty="0" smtClean="0">
                <a:solidFill>
                  <a:srgbClr val="000000"/>
                </a:solidFill>
              </a:rPr>
              <a:t> </a:t>
            </a:r>
            <a:r>
              <a:rPr lang="en-GB" sz="1600" dirty="0" err="1" smtClean="0">
                <a:solidFill>
                  <a:srgbClr val="000000"/>
                </a:solidFill>
              </a:rPr>
              <a:t>l’intervention</a:t>
            </a:r>
            <a:r>
              <a:rPr lang="en-GB" sz="1600" dirty="0" smtClean="0">
                <a:solidFill>
                  <a:srgbClr val="000000"/>
                </a:solidFill>
              </a:rPr>
              <a:t> </a:t>
            </a:r>
            <a:r>
              <a:rPr lang="en-GB" sz="1600" dirty="0" err="1" smtClean="0">
                <a:solidFill>
                  <a:srgbClr val="000000"/>
                </a:solidFill>
              </a:rPr>
              <a:t>toutes</a:t>
            </a:r>
            <a:r>
              <a:rPr lang="en-GB" sz="1600" dirty="0" smtClean="0">
                <a:solidFill>
                  <a:srgbClr val="000000"/>
                </a:solidFill>
              </a:rPr>
              <a:t>  les  femmes </a:t>
            </a:r>
            <a:r>
              <a:rPr lang="en-GB" sz="1600" dirty="0" err="1">
                <a:solidFill>
                  <a:srgbClr val="000000"/>
                </a:solidFill>
              </a:rPr>
              <a:t>utlisaient</a:t>
            </a:r>
            <a:r>
              <a:rPr lang="en-GB" sz="1600" dirty="0">
                <a:solidFill>
                  <a:srgbClr val="000000"/>
                </a:solidFill>
              </a:rPr>
              <a:t> le </a:t>
            </a:r>
            <a:r>
              <a:rPr lang="en-GB" sz="1600" dirty="0" smtClean="0">
                <a:solidFill>
                  <a:srgbClr val="000000"/>
                </a:solidFill>
              </a:rPr>
              <a:t>foyer “3perres </a:t>
            </a:r>
            <a:r>
              <a:rPr lang="en-GB" sz="1600" dirty="0">
                <a:solidFill>
                  <a:srgbClr val="000000"/>
                </a:solidFill>
              </a:rPr>
              <a:t>“ </a:t>
            </a:r>
            <a:r>
              <a:rPr lang="en-GB" sz="1600" dirty="0" err="1">
                <a:solidFill>
                  <a:srgbClr val="000000"/>
                </a:solidFill>
              </a:rPr>
              <a:t>dans</a:t>
            </a:r>
            <a:r>
              <a:rPr lang="en-GB" sz="1600" dirty="0">
                <a:solidFill>
                  <a:srgbClr val="000000"/>
                </a:solidFill>
              </a:rPr>
              <a:t> </a:t>
            </a:r>
            <a:r>
              <a:rPr lang="en-GB" sz="1600" dirty="0" smtClean="0">
                <a:solidFill>
                  <a:srgbClr val="000000"/>
                </a:solidFill>
              </a:rPr>
              <a:t> </a:t>
            </a:r>
            <a:r>
              <a:rPr lang="en-GB" sz="1600" dirty="0" err="1" smtClean="0">
                <a:solidFill>
                  <a:srgbClr val="000000"/>
                </a:solidFill>
              </a:rPr>
              <a:t>l’étuvage</a:t>
            </a:r>
            <a:r>
              <a:rPr lang="en-GB" sz="1600" dirty="0" smtClean="0">
                <a:solidFill>
                  <a:srgbClr val="000000"/>
                </a:solidFill>
              </a:rPr>
              <a:t> </a:t>
            </a:r>
            <a:r>
              <a:rPr lang="en-GB" sz="1600" dirty="0">
                <a:solidFill>
                  <a:srgbClr val="000000"/>
                </a:solidFill>
              </a:rPr>
              <a:t>du </a:t>
            </a:r>
            <a:r>
              <a:rPr lang="en-GB" sz="1600" dirty="0" err="1">
                <a:solidFill>
                  <a:srgbClr val="000000"/>
                </a:solidFill>
              </a:rPr>
              <a:t>riz</a:t>
            </a:r>
            <a:r>
              <a:rPr lang="en-GB" sz="1600" dirty="0">
                <a:solidFill>
                  <a:srgbClr val="000000"/>
                </a:solidFill>
              </a:rPr>
              <a:t>.</a:t>
            </a:r>
          </a:p>
          <a:p>
            <a:pPr algn="l"/>
            <a:endParaRPr lang="fr-FR" sz="1600" dirty="0" smtClean="0"/>
          </a:p>
          <a:p>
            <a:pPr algn="l"/>
            <a:r>
              <a:rPr lang="fr-FR" sz="1600" dirty="0" err="1" smtClean="0"/>
              <a:t>Aujourdhuis</a:t>
            </a:r>
            <a:r>
              <a:rPr lang="fr-FR" sz="1600" dirty="0" smtClean="0"/>
              <a:t> la </a:t>
            </a:r>
            <a:r>
              <a:rPr lang="fr-FR" sz="1600" dirty="0" err="1" smtClean="0"/>
              <a:t>tendence</a:t>
            </a:r>
            <a:r>
              <a:rPr lang="fr-FR" sz="1600" dirty="0" smtClean="0"/>
              <a:t> est  entrain de s’inverser grâce à l’utilisation des fours à balle des riz utilisant comme combustible la balle de riz</a:t>
            </a:r>
          </a:p>
          <a:p>
            <a:pPr algn="l"/>
            <a:endParaRPr lang="fr-FR" sz="1600" dirty="0"/>
          </a:p>
          <a:p>
            <a:pPr algn="l"/>
            <a:endParaRPr lang="fr-FR" sz="1400" dirty="0" smtClean="0"/>
          </a:p>
          <a:p>
            <a:pPr algn="l"/>
            <a:endParaRPr lang="fr-FR" sz="1400" dirty="0"/>
          </a:p>
          <a:p>
            <a:pPr algn="l"/>
            <a:endParaRPr lang="fr-FR" sz="1400" dirty="0" smtClean="0"/>
          </a:p>
        </p:txBody>
      </p:sp>
      <p:pic>
        <p:nvPicPr>
          <p:cNvPr id="14" name="Picture 2" descr="C:\Users\TCHEMOGO\Desktop\CN Balle de riz\MC21\PAGE3.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958717" y="1299357"/>
            <a:ext cx="2461453" cy="240893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9" name="Image 18" descr="equipement_etuvage copi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8717" y="4051962"/>
            <a:ext cx="2461453" cy="1853964"/>
          </a:xfrm>
          <a:prstGeom prst="rect">
            <a:avLst/>
          </a:prstGeom>
          <a:noFill/>
          <a:ln>
            <a:noFill/>
          </a:ln>
        </p:spPr>
      </p:pic>
    </p:spTree>
    <p:extLst>
      <p:ext uri="{BB962C8B-B14F-4D97-AF65-F5344CB8AC3E}">
        <p14:creationId xmlns:p14="http://schemas.microsoft.com/office/powerpoint/2010/main" val="3440313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1971" y="228600"/>
            <a:ext cx="8603087" cy="917812"/>
          </a:xfrm>
        </p:spPr>
        <p:txBody>
          <a:bodyPr/>
          <a:lstStyle/>
          <a:p>
            <a:pPr>
              <a:lnSpc>
                <a:spcPct val="100000"/>
              </a:lnSpc>
            </a:pPr>
            <a:r>
              <a:rPr lang="fr-FR" sz="1600" dirty="0" smtClean="0"/>
              <a:t> </a:t>
            </a:r>
            <a:br>
              <a:rPr lang="fr-FR" sz="1600" dirty="0" smtClean="0"/>
            </a:br>
            <a:r>
              <a:rPr lang="fr-FR" sz="1600" dirty="0" smtClean="0"/>
              <a:t>II.  Présentation du Projet EPGAP (</a:t>
            </a:r>
            <a:r>
              <a:rPr lang="en-GB" sz="1600" dirty="0" smtClean="0"/>
              <a:t>Energy, Poverty and Gender</a:t>
            </a:r>
            <a:br>
              <a:rPr lang="en-GB" sz="1600" dirty="0" smtClean="0"/>
            </a:br>
            <a:r>
              <a:rPr lang="en-GB" sz="1600" dirty="0" smtClean="0"/>
              <a:t> in Agro-Processing )</a:t>
            </a:r>
            <a:endParaRPr lang="en-GB" sz="1600" dirty="0"/>
          </a:p>
        </p:txBody>
      </p:sp>
      <p:sp>
        <p:nvSpPr>
          <p:cNvPr id="7" name="Espace réservé du numéro de diapositive 6"/>
          <p:cNvSpPr>
            <a:spLocks noGrp="1"/>
          </p:cNvSpPr>
          <p:nvPr>
            <p:ph type="sldNum" sz="quarter" idx="10"/>
          </p:nvPr>
        </p:nvSpPr>
        <p:spPr/>
        <p:txBody>
          <a:bodyPr/>
          <a:lstStyle/>
          <a:p>
            <a:pPr>
              <a:defRPr/>
            </a:pPr>
            <a:fld id="{0F930E85-0BA1-4B4C-9D11-428C589FF8F1}" type="slidenum">
              <a:rPr lang="en-US" smtClean="0"/>
              <a:pPr>
                <a:defRPr/>
              </a:pPr>
              <a:t>4</a:t>
            </a:fld>
            <a:endParaRPr lang="en-US"/>
          </a:p>
        </p:txBody>
      </p:sp>
      <p:pic>
        <p:nvPicPr>
          <p:cNvPr id="9" name="Image 8" descr="C:\Users\Hamma\Documents\SNV\Logo SNV\SNV-SMART-line-NE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291" y="6253827"/>
            <a:ext cx="2639291" cy="375573"/>
          </a:xfrm>
          <a:prstGeom prst="rect">
            <a:avLst/>
          </a:prstGeom>
          <a:noFill/>
          <a:ln>
            <a:noFill/>
          </a:ln>
        </p:spPr>
      </p:pic>
      <p:sp>
        <p:nvSpPr>
          <p:cNvPr id="3" name="ZoneTexte 2"/>
          <p:cNvSpPr txBox="1"/>
          <p:nvPr/>
        </p:nvSpPr>
        <p:spPr>
          <a:xfrm>
            <a:off x="69339" y="1146397"/>
            <a:ext cx="4622233" cy="2985433"/>
          </a:xfrm>
          <a:prstGeom prst="rect">
            <a:avLst/>
          </a:prstGeom>
          <a:noFill/>
        </p:spPr>
        <p:txBody>
          <a:bodyPr wrap="square" rtlCol="0">
            <a:spAutoFit/>
          </a:bodyPr>
          <a:lstStyle/>
          <a:p>
            <a:pPr algn="l"/>
            <a:endParaRPr lang="fr-FR" sz="1400" dirty="0" smtClean="0"/>
          </a:p>
          <a:p>
            <a:pPr algn="l"/>
            <a:r>
              <a:rPr lang="fr-FR" sz="1800" b="1" dirty="0" smtClean="0"/>
              <a:t>Zone</a:t>
            </a:r>
            <a:r>
              <a:rPr lang="fr-FR" sz="1800" dirty="0" smtClean="0"/>
              <a:t> </a:t>
            </a:r>
            <a:r>
              <a:rPr lang="fr-FR" sz="1800" b="1" dirty="0" smtClean="0"/>
              <a:t>d’intervention</a:t>
            </a:r>
            <a:r>
              <a:rPr lang="fr-FR" sz="1800" dirty="0" smtClean="0"/>
              <a:t>: Vallée du fleuve</a:t>
            </a:r>
          </a:p>
          <a:p>
            <a:pPr algn="l"/>
            <a:endParaRPr lang="fr-FR" sz="1800" dirty="0" smtClean="0"/>
          </a:p>
          <a:p>
            <a:pPr algn="l"/>
            <a:r>
              <a:rPr lang="fr-FR" sz="1800" b="1" dirty="0" smtClean="0"/>
              <a:t>Bénéficiaires</a:t>
            </a:r>
            <a:r>
              <a:rPr lang="fr-FR" sz="1800" dirty="0" smtClean="0"/>
              <a:t>: </a:t>
            </a:r>
          </a:p>
          <a:p>
            <a:pPr marL="285750" indent="-285750" algn="l">
              <a:buFontTx/>
              <a:buChar char="-"/>
            </a:pPr>
            <a:r>
              <a:rPr lang="fr-FR" sz="1800" dirty="0" smtClean="0"/>
              <a:t>les femmes entrepreneurs étuveuses de riz</a:t>
            </a:r>
          </a:p>
          <a:p>
            <a:pPr marL="285750" indent="-285750" algn="l">
              <a:buFontTx/>
              <a:buChar char="-"/>
            </a:pPr>
            <a:r>
              <a:rPr lang="fr-FR" sz="1800" dirty="0" smtClean="0"/>
              <a:t>les ménages,</a:t>
            </a:r>
          </a:p>
          <a:p>
            <a:pPr marL="285750" indent="-285750" algn="l">
              <a:buFontTx/>
              <a:buChar char="-"/>
            </a:pPr>
            <a:r>
              <a:rPr lang="fr-FR" sz="1800" dirty="0" smtClean="0"/>
              <a:t>Les artisans fabricants de fours à balle de riz.</a:t>
            </a:r>
            <a:endParaRPr lang="fr-FR" sz="1200" dirty="0" smtClean="0"/>
          </a:p>
          <a:p>
            <a:pPr algn="l"/>
            <a:endParaRPr lang="fr-FR" sz="1200" dirty="0" smtClean="0"/>
          </a:p>
        </p:txBody>
      </p:sp>
      <p:pic>
        <p:nvPicPr>
          <p:cNvPr id="14" name="Imag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1573" y="1434792"/>
            <a:ext cx="3735070" cy="2400229"/>
          </a:xfrm>
          <a:prstGeom prst="rect">
            <a:avLst/>
          </a:prstGeom>
          <a:noFill/>
          <a:ln>
            <a:noFill/>
          </a:ln>
        </p:spPr>
      </p:pic>
      <p:sp>
        <p:nvSpPr>
          <p:cNvPr id="4" name="ZoneTexte 3"/>
          <p:cNvSpPr txBox="1"/>
          <p:nvPr/>
        </p:nvSpPr>
        <p:spPr>
          <a:xfrm>
            <a:off x="69338" y="4168449"/>
            <a:ext cx="8638244" cy="1477328"/>
          </a:xfrm>
          <a:prstGeom prst="rect">
            <a:avLst/>
          </a:prstGeom>
          <a:noFill/>
        </p:spPr>
        <p:txBody>
          <a:bodyPr wrap="square" rtlCol="0">
            <a:spAutoFit/>
          </a:bodyPr>
          <a:lstStyle/>
          <a:p>
            <a:pPr algn="l"/>
            <a:r>
              <a:rPr lang="en-GB" sz="1800" b="1" dirty="0" err="1" smtClean="0"/>
              <a:t>Etuvage</a:t>
            </a:r>
            <a:r>
              <a:rPr lang="en-GB" sz="1800" b="1" dirty="0" smtClean="0"/>
              <a:t> du </a:t>
            </a:r>
            <a:r>
              <a:rPr lang="en-GB" sz="1800" b="1" dirty="0" err="1" smtClean="0"/>
              <a:t>riz</a:t>
            </a:r>
            <a:r>
              <a:rPr lang="en-GB" sz="1800" b="1" dirty="0" smtClean="0"/>
              <a:t>: </a:t>
            </a:r>
            <a:r>
              <a:rPr lang="fr-FR" sz="1800" dirty="0" smtClean="0">
                <a:latin typeface="Verdana"/>
                <a:ea typeface="Times New Roman"/>
                <a:cs typeface="Times New Roman"/>
              </a:rPr>
              <a:t>C’est </a:t>
            </a:r>
            <a:r>
              <a:rPr lang="fr-FR" sz="1800" dirty="0">
                <a:latin typeface="Verdana"/>
                <a:ea typeface="Times New Roman"/>
                <a:cs typeface="Times New Roman"/>
              </a:rPr>
              <a:t>une activité qui intervient juste avant l’étape de décorticage du paddy et consiste tout simplement en la pré-cuisson à la vapeur du riz paddy préalablement humidifié à l’eau chaude. L’étuvage est un traitement qui est appliqué au riz pour réduire le taux de brisure au décorticage et améliorer ses qualités nutritives</a:t>
            </a:r>
            <a:r>
              <a:rPr lang="fr-FR" sz="1800" dirty="0" smtClean="0">
                <a:latin typeface="Verdana"/>
                <a:ea typeface="Times New Roman"/>
                <a:cs typeface="Times New Roman"/>
              </a:rPr>
              <a:t>.</a:t>
            </a:r>
            <a:endParaRPr lang="en-GB" sz="1800" dirty="0"/>
          </a:p>
        </p:txBody>
      </p:sp>
    </p:spTree>
    <p:extLst>
      <p:ext uri="{BB962C8B-B14F-4D97-AF65-F5344CB8AC3E}">
        <p14:creationId xmlns:p14="http://schemas.microsoft.com/office/powerpoint/2010/main" val="3728943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120" y="218365"/>
            <a:ext cx="7197368" cy="699448"/>
          </a:xfrm>
        </p:spPr>
        <p:txBody>
          <a:bodyPr/>
          <a:lstStyle/>
          <a:p>
            <a:pPr>
              <a:lnSpc>
                <a:spcPct val="100000"/>
              </a:lnSpc>
            </a:pPr>
            <a:r>
              <a:rPr lang="fr-FR" dirty="0" smtClean="0"/>
              <a:t> II.</a:t>
            </a:r>
            <a:r>
              <a:rPr lang="fr-FR" sz="2400" dirty="0" smtClean="0"/>
              <a:t> </a:t>
            </a:r>
            <a:r>
              <a:rPr lang="fr-FR" sz="2400" dirty="0"/>
              <a:t>I</a:t>
            </a:r>
            <a:r>
              <a:rPr lang="fr-FR" sz="2400" dirty="0" smtClean="0"/>
              <a:t>mpact/résultats du projet </a:t>
            </a:r>
            <a:br>
              <a:rPr lang="fr-FR" sz="2400" dirty="0" smtClean="0"/>
            </a:br>
            <a:endParaRPr lang="en-GB" sz="2400" dirty="0"/>
          </a:p>
        </p:txBody>
      </p:sp>
      <p:sp>
        <p:nvSpPr>
          <p:cNvPr id="7" name="Espace réservé du numéro de diapositive 6"/>
          <p:cNvSpPr>
            <a:spLocks noGrp="1"/>
          </p:cNvSpPr>
          <p:nvPr>
            <p:ph type="sldNum" sz="quarter" idx="10"/>
          </p:nvPr>
        </p:nvSpPr>
        <p:spPr/>
        <p:txBody>
          <a:bodyPr/>
          <a:lstStyle/>
          <a:p>
            <a:pPr>
              <a:defRPr/>
            </a:pPr>
            <a:fld id="{0F930E85-0BA1-4B4C-9D11-428C589FF8F1}" type="slidenum">
              <a:rPr lang="en-US" smtClean="0"/>
              <a:pPr>
                <a:defRPr/>
              </a:pPr>
              <a:t>5</a:t>
            </a:fld>
            <a:endParaRPr lang="en-US"/>
          </a:p>
        </p:txBody>
      </p:sp>
      <p:pic>
        <p:nvPicPr>
          <p:cNvPr id="9" name="Image 8" descr="C:\Users\Hamma\Documents\SNV\Logo SNV\SNV-SMART-line-NE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291" y="6253827"/>
            <a:ext cx="2639291" cy="375573"/>
          </a:xfrm>
          <a:prstGeom prst="rect">
            <a:avLst/>
          </a:prstGeom>
          <a:noFill/>
          <a:ln>
            <a:noFill/>
          </a:ln>
        </p:spPr>
      </p:pic>
      <p:pic>
        <p:nvPicPr>
          <p:cNvPr id="6" name="Image 5" descr="D:\MISSION KOLLO SAY\100CASIO\CIMG2250.JPG"/>
          <p:cNvPicPr/>
          <p:nvPr/>
        </p:nvPicPr>
        <p:blipFill>
          <a:blip r:embed="rId3" cstate="print"/>
          <a:srcRect/>
          <a:stretch>
            <a:fillRect/>
          </a:stretch>
        </p:blipFill>
        <p:spPr bwMode="auto">
          <a:xfrm>
            <a:off x="-3739797" y="7987800"/>
            <a:ext cx="3739797" cy="4524315"/>
          </a:xfrm>
          <a:prstGeom prst="rect">
            <a:avLst/>
          </a:prstGeom>
          <a:noFill/>
          <a:ln w="9525">
            <a:noFill/>
            <a:miter lim="800000"/>
            <a:headEnd/>
            <a:tailEnd/>
          </a:ln>
        </p:spPr>
      </p:pic>
      <p:sp>
        <p:nvSpPr>
          <p:cNvPr id="12" name="Rectangle 11"/>
          <p:cNvSpPr/>
          <p:nvPr/>
        </p:nvSpPr>
        <p:spPr>
          <a:xfrm>
            <a:off x="279779" y="986052"/>
            <a:ext cx="8495732" cy="3046988"/>
          </a:xfrm>
          <a:prstGeom prst="rect">
            <a:avLst/>
          </a:prstGeom>
        </p:spPr>
        <p:txBody>
          <a:bodyPr wrap="square">
            <a:spAutoFit/>
          </a:bodyPr>
          <a:lstStyle/>
          <a:p>
            <a:pPr marL="342900" indent="-342900" algn="l">
              <a:buFont typeface="Arial" pitchFamily="34" charset="0"/>
              <a:buChar char="•"/>
            </a:pPr>
            <a:r>
              <a:rPr lang="fr-FR" sz="1600" b="1" dirty="0" smtClean="0"/>
              <a:t>Réduction de la déforestation</a:t>
            </a:r>
            <a:r>
              <a:rPr lang="fr-FR" sz="1600" dirty="0" smtClean="0"/>
              <a:t>: en 2014 plus de 4000 tonnes de bois  ont été préservées  : en effet pour étuver un sac de riz Paddy  de 75kg, il faut 18kg de bois  ou 21,5 kg de balle.</a:t>
            </a:r>
          </a:p>
          <a:p>
            <a:pPr marL="342900" indent="-342900" algn="l">
              <a:buFont typeface="Arial" pitchFamily="34" charset="0"/>
              <a:buChar char="•"/>
            </a:pPr>
            <a:endParaRPr lang="fr-FR" sz="1600" dirty="0" smtClean="0"/>
          </a:p>
          <a:p>
            <a:pPr marL="342900" indent="-342900" algn="l">
              <a:buFont typeface="Arial" pitchFamily="34" charset="0"/>
              <a:buChar char="•"/>
            </a:pPr>
            <a:r>
              <a:rPr lang="fr-FR" sz="1600" b="1" dirty="0" smtClean="0"/>
              <a:t>Augmentation du revenu des femmes étuveuses</a:t>
            </a:r>
            <a:r>
              <a:rPr lang="fr-FR" sz="1600" dirty="0" smtClean="0"/>
              <a:t>: plus de 670  femmes étuveuses de riz  en 2014 ont amélioré leur revenu de 65% ( la femme étuveuse de riz dépense 1000FCFA de bois /sac  et étuve  6 sacs par semaine soit 6000FCA dépensés dans l’achat de bois  par semaine.  La balle de riz est collectée gratuitement</a:t>
            </a:r>
            <a:endParaRPr lang="fr-FR" sz="1600" dirty="0"/>
          </a:p>
          <a:p>
            <a:pPr algn="l"/>
            <a:endParaRPr lang="fr-FR" sz="1600" dirty="0" smtClean="0"/>
          </a:p>
          <a:p>
            <a:pPr marL="342900" indent="-342900" algn="just">
              <a:buFont typeface="Arial" pitchFamily="34" charset="0"/>
              <a:buChar char="•"/>
            </a:pPr>
            <a:r>
              <a:rPr lang="fr-FR" sz="1600" b="1" dirty="0" smtClean="0"/>
              <a:t>Valorisation de résidus agricoles:</a:t>
            </a:r>
            <a:r>
              <a:rPr lang="fr-FR" sz="1600" dirty="0" smtClean="0"/>
              <a:t> pour de besoins énergétiques augmentée:</a:t>
            </a:r>
            <a:r>
              <a:rPr lang="en-GB" sz="1600" dirty="0" smtClean="0">
                <a:latin typeface="Verdana"/>
                <a:ea typeface="Times New Roman"/>
                <a:cs typeface="Times New Roman"/>
              </a:rPr>
              <a:t>4700 tonnes de </a:t>
            </a:r>
            <a:r>
              <a:rPr lang="en-GB" sz="1600" dirty="0" err="1" smtClean="0">
                <a:latin typeface="Verdana"/>
                <a:ea typeface="Times New Roman"/>
                <a:cs typeface="Times New Roman"/>
              </a:rPr>
              <a:t>balle</a:t>
            </a:r>
            <a:r>
              <a:rPr lang="en-GB" sz="1600" dirty="0" smtClean="0">
                <a:latin typeface="Verdana"/>
                <a:ea typeface="Times New Roman"/>
                <a:cs typeface="Times New Roman"/>
              </a:rPr>
              <a:t> </a:t>
            </a:r>
            <a:r>
              <a:rPr lang="en-GB" sz="1600" dirty="0" err="1" smtClean="0">
                <a:latin typeface="Verdana"/>
                <a:ea typeface="Times New Roman"/>
                <a:cs typeface="Times New Roman"/>
              </a:rPr>
              <a:t>utilisée</a:t>
            </a:r>
            <a:endParaRPr lang="fr-FR" sz="1600" dirty="0"/>
          </a:p>
        </p:txBody>
      </p:sp>
      <p:pic>
        <p:nvPicPr>
          <p:cNvPr id="13" name="Image 13" descr="D:\MISSION KOLLO SAY\100CASIO\CIMG2237.JPG"/>
          <p:cNvPicPr/>
          <p:nvPr/>
        </p:nvPicPr>
        <p:blipFill>
          <a:blip r:embed="rId4" cstate="print"/>
          <a:srcRect l="1" t="11872" r="2563" b="16700"/>
          <a:stretch>
            <a:fillRect/>
          </a:stretch>
        </p:blipFill>
        <p:spPr bwMode="auto">
          <a:xfrm>
            <a:off x="5756869" y="3898416"/>
            <a:ext cx="3018642" cy="2013044"/>
          </a:xfrm>
          <a:prstGeom prst="rect">
            <a:avLst/>
          </a:prstGeom>
          <a:noFill/>
          <a:ln w="9525">
            <a:noFill/>
            <a:miter lim="800000"/>
            <a:headEnd/>
            <a:tailEnd/>
          </a:ln>
        </p:spPr>
      </p:pic>
      <p:sp>
        <p:nvSpPr>
          <p:cNvPr id="3" name="ZoneTexte 2"/>
          <p:cNvSpPr txBox="1"/>
          <p:nvPr/>
        </p:nvSpPr>
        <p:spPr>
          <a:xfrm>
            <a:off x="-219820" y="4098990"/>
            <a:ext cx="4589718" cy="1077218"/>
          </a:xfrm>
          <a:prstGeom prst="rect">
            <a:avLst/>
          </a:prstGeom>
          <a:noFill/>
        </p:spPr>
        <p:txBody>
          <a:bodyPr wrap="none" rtlCol="0">
            <a:spAutoFit/>
          </a:bodyPr>
          <a:lstStyle/>
          <a:p>
            <a:pPr marL="742950" lvl="1" indent="-285750">
              <a:buFont typeface="Arial" panose="020B0604020202020204" pitchFamily="34" charset="0"/>
              <a:buChar char="•"/>
            </a:pPr>
            <a:r>
              <a:rPr lang="en-GB" sz="1600" b="1" dirty="0"/>
              <a:t>Utilisation</a:t>
            </a:r>
            <a:r>
              <a:rPr lang="en-GB" sz="1600" b="1" dirty="0" smtClean="0"/>
              <a:t> des technologies ER</a:t>
            </a:r>
            <a:r>
              <a:rPr lang="en-GB" sz="1600" dirty="0" smtClean="0"/>
              <a:t>:</a:t>
            </a:r>
          </a:p>
          <a:p>
            <a:pPr marL="800100" lvl="1" indent="-342900">
              <a:buFont typeface="Courier New" panose="02070309020205020404" pitchFamily="49" charset="0"/>
              <a:buChar char="o"/>
            </a:pPr>
            <a:r>
              <a:rPr lang="en-GB" sz="1600" dirty="0" smtClean="0"/>
              <a:t>200 fours </a:t>
            </a:r>
            <a:r>
              <a:rPr lang="en-GB" sz="1600" dirty="0" err="1" smtClean="0"/>
              <a:t>industriels</a:t>
            </a:r>
            <a:r>
              <a:rPr lang="en-GB" sz="1600" dirty="0" smtClean="0"/>
              <a:t>  ;</a:t>
            </a:r>
          </a:p>
          <a:p>
            <a:pPr marL="800100" lvl="1" indent="-342900">
              <a:buFont typeface="Courier New" panose="02070309020205020404" pitchFamily="49" charset="0"/>
              <a:buChar char="o"/>
            </a:pPr>
            <a:r>
              <a:rPr lang="en-GB" sz="1600" dirty="0" smtClean="0"/>
              <a:t>100fours </a:t>
            </a:r>
            <a:r>
              <a:rPr lang="en-GB" sz="1600" dirty="0" err="1" smtClean="0"/>
              <a:t>domestiques</a:t>
            </a:r>
            <a:endParaRPr lang="en-GB" sz="1600" dirty="0" smtClean="0"/>
          </a:p>
          <a:p>
            <a:pPr marL="742950" lvl="1" indent="-285750">
              <a:buFont typeface="Arial" panose="020B0604020202020204" pitchFamily="34" charset="0"/>
              <a:buChar char="•"/>
            </a:pPr>
            <a:endParaRPr lang="en-GB" sz="1600" dirty="0" smtClean="0"/>
          </a:p>
        </p:txBody>
      </p:sp>
    </p:spTree>
    <p:extLst>
      <p:ext uri="{BB962C8B-B14F-4D97-AF65-F5344CB8AC3E}">
        <p14:creationId xmlns:p14="http://schemas.microsoft.com/office/powerpoint/2010/main" val="1046791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1971" y="228600"/>
            <a:ext cx="8603087" cy="1028700"/>
          </a:xfrm>
        </p:spPr>
        <p:txBody>
          <a:bodyPr/>
          <a:lstStyle/>
          <a:p>
            <a:pPr>
              <a:lnSpc>
                <a:spcPct val="100000"/>
              </a:lnSpc>
            </a:pPr>
            <a:r>
              <a:rPr lang="fr-FR" dirty="0" smtClean="0"/>
              <a:t> </a:t>
            </a:r>
            <a:br>
              <a:rPr lang="fr-FR" dirty="0" smtClean="0"/>
            </a:br>
            <a:r>
              <a:rPr lang="fr-FR" dirty="0" smtClean="0"/>
              <a:t>III. F</a:t>
            </a:r>
            <a:r>
              <a:rPr lang="fr-FR" sz="2400" dirty="0" smtClean="0"/>
              <a:t>orces &amp; faiblesses</a:t>
            </a:r>
            <a:br>
              <a:rPr lang="fr-FR" sz="2400" dirty="0" smtClean="0"/>
            </a:br>
            <a:endParaRPr lang="en-GB" sz="2400" dirty="0"/>
          </a:p>
        </p:txBody>
      </p:sp>
      <p:sp>
        <p:nvSpPr>
          <p:cNvPr id="7" name="Espace réservé du numéro de diapositive 6"/>
          <p:cNvSpPr>
            <a:spLocks noGrp="1"/>
          </p:cNvSpPr>
          <p:nvPr>
            <p:ph type="sldNum" sz="quarter" idx="10"/>
          </p:nvPr>
        </p:nvSpPr>
        <p:spPr/>
        <p:txBody>
          <a:bodyPr/>
          <a:lstStyle/>
          <a:p>
            <a:pPr>
              <a:defRPr/>
            </a:pPr>
            <a:fld id="{0F930E85-0BA1-4B4C-9D11-428C589FF8F1}" type="slidenum">
              <a:rPr lang="en-US" smtClean="0"/>
              <a:pPr>
                <a:defRPr/>
              </a:pPr>
              <a:t>6</a:t>
            </a:fld>
            <a:endParaRPr lang="en-US"/>
          </a:p>
        </p:txBody>
      </p:sp>
      <p:pic>
        <p:nvPicPr>
          <p:cNvPr id="9" name="Image 8" descr="C:\Users\Hamma\Documents\SNV\Logo SNV\SNV-SMART-line-NE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291" y="6253827"/>
            <a:ext cx="2639291" cy="375573"/>
          </a:xfrm>
          <a:prstGeom prst="rect">
            <a:avLst/>
          </a:prstGeom>
          <a:noFill/>
          <a:ln>
            <a:noFill/>
          </a:ln>
        </p:spPr>
      </p:pic>
      <p:sp>
        <p:nvSpPr>
          <p:cNvPr id="3" name="ZoneTexte 2"/>
          <p:cNvSpPr txBox="1"/>
          <p:nvPr/>
        </p:nvSpPr>
        <p:spPr>
          <a:xfrm>
            <a:off x="259307" y="996276"/>
            <a:ext cx="6060869" cy="5386090"/>
          </a:xfrm>
          <a:prstGeom prst="rect">
            <a:avLst/>
          </a:prstGeom>
          <a:noFill/>
        </p:spPr>
        <p:txBody>
          <a:bodyPr wrap="square" rtlCol="0">
            <a:spAutoFit/>
          </a:bodyPr>
          <a:lstStyle/>
          <a:p>
            <a:pPr algn="l"/>
            <a:r>
              <a:rPr lang="fr-FR" sz="1800" b="1" dirty="0" smtClean="0"/>
              <a:t>Forces: </a:t>
            </a:r>
            <a:r>
              <a:rPr lang="fr-FR" sz="1800" dirty="0"/>
              <a:t>Bois </a:t>
            </a:r>
            <a:r>
              <a:rPr lang="fr-FR" sz="1800" dirty="0" smtClean="0"/>
              <a:t>énergie </a:t>
            </a:r>
            <a:r>
              <a:rPr lang="fr-FR" sz="1800" dirty="0"/>
              <a:t>est utilisé à 97%  </a:t>
            </a:r>
            <a:r>
              <a:rPr lang="fr-FR" sz="1800" dirty="0" smtClean="0"/>
              <a:t>au Niger pour des besoins de cuisson. </a:t>
            </a:r>
            <a:r>
              <a:rPr lang="fr-FR" sz="1800" dirty="0"/>
              <a:t>Environ 3.000.000 tonnes de bois sont consommées chaque année avec une perte de 200.000ha de forêt chaque année. Le pays est de 68% couvert par le désert du Sahara. </a:t>
            </a:r>
            <a:r>
              <a:rPr lang="fr-FR" sz="1800" dirty="0" smtClean="0"/>
              <a:t>Tandis que la balle de riz est collectée gratuitement . Le Niger produit environ 100 000 tonnes de riz  paddy par an et la balle représente 21% de la quantité totale. 1 </a:t>
            </a:r>
            <a:r>
              <a:rPr lang="fr-FR" sz="1800" dirty="0"/>
              <a:t>tonne de balle de riz est </a:t>
            </a:r>
            <a:r>
              <a:rPr lang="fr-FR" sz="1800" dirty="0" smtClean="0"/>
              <a:t>équivalente à </a:t>
            </a:r>
            <a:r>
              <a:rPr lang="fr-FR" sz="1800" dirty="0"/>
              <a:t>de 847,45 kg de bois et de charbon de bois 510,2kg;</a:t>
            </a:r>
            <a:endParaRPr lang="fr-FR" sz="1800" dirty="0" smtClean="0"/>
          </a:p>
          <a:p>
            <a:pPr algn="l"/>
            <a:endParaRPr lang="fr-FR" sz="1800" dirty="0" smtClean="0"/>
          </a:p>
          <a:p>
            <a:pPr algn="l"/>
            <a:r>
              <a:rPr lang="fr-FR" sz="1800" b="1" dirty="0" smtClean="0"/>
              <a:t>Faiblesses:</a:t>
            </a:r>
            <a:r>
              <a:rPr lang="fr-FR" sz="1800" dirty="0"/>
              <a:t> </a:t>
            </a:r>
            <a:r>
              <a:rPr lang="fr-FR" sz="1800" dirty="0" smtClean="0"/>
              <a:t> La non -disponibilité de la balle de riz dans certaines localités </a:t>
            </a:r>
            <a:r>
              <a:rPr lang="fr-FR" sz="1800" dirty="0"/>
              <a:t> </a:t>
            </a:r>
            <a:r>
              <a:rPr lang="fr-FR" sz="1800" dirty="0" smtClean="0"/>
              <a:t>et surtout </a:t>
            </a:r>
            <a:r>
              <a:rPr lang="fr-FR" sz="1800" dirty="0"/>
              <a:t>l</a:t>
            </a:r>
            <a:r>
              <a:rPr lang="fr-FR" sz="1800" dirty="0" smtClean="0"/>
              <a:t>’usage des moulins traditionnels  qui broient la balle avec le son. </a:t>
            </a:r>
            <a:r>
              <a:rPr lang="fr-FR" sz="1800" b="1" dirty="0" smtClean="0"/>
              <a:t>Solution préconisée:</a:t>
            </a:r>
            <a:r>
              <a:rPr lang="fr-FR" sz="1800" dirty="0" smtClean="0"/>
              <a:t> leurs remplacements par des machines modernes(SB-30) un peu couteux.</a:t>
            </a:r>
          </a:p>
          <a:p>
            <a:pPr algn="l"/>
            <a:endParaRPr lang="fr-FR" b="1" dirty="0"/>
          </a:p>
        </p:txBody>
      </p:sp>
      <p:pic>
        <p:nvPicPr>
          <p:cNvPr id="6" name="Image 5" descr="C:\Users\Hamma\Pictures\Baseline Photo\CIMG189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7603" y="1636904"/>
            <a:ext cx="2313834" cy="1610995"/>
          </a:xfrm>
          <a:prstGeom prst="rect">
            <a:avLst/>
          </a:prstGeom>
          <a:noFill/>
          <a:ln>
            <a:noFill/>
          </a:ln>
        </p:spPr>
      </p:pic>
      <p:pic>
        <p:nvPicPr>
          <p:cNvPr id="8" name="Image 7" descr="H:\DCIM\204CASIO\CIMG1162.JPG"/>
          <p:cNvPicPr/>
          <p:nvPr/>
        </p:nvPicPr>
        <p:blipFill rotWithShape="1">
          <a:blip r:embed="rId4" cstate="print">
            <a:extLst>
              <a:ext uri="{28A0092B-C50C-407E-A947-70E740481C1C}">
                <a14:useLocalDpi xmlns:a14="http://schemas.microsoft.com/office/drawing/2010/main" val="0"/>
              </a:ext>
            </a:extLst>
          </a:blip>
          <a:srcRect l="13934" t="10275" r="-2186" b="9592"/>
          <a:stretch/>
        </p:blipFill>
        <p:spPr bwMode="auto">
          <a:xfrm>
            <a:off x="6540817" y="3766199"/>
            <a:ext cx="2387406" cy="1529131"/>
          </a:xfrm>
          <a:prstGeom prst="rect">
            <a:avLst/>
          </a:prstGeom>
          <a:ln w="889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1106920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1972" y="228600"/>
            <a:ext cx="4209086" cy="549322"/>
          </a:xfrm>
        </p:spPr>
        <p:txBody>
          <a:bodyPr/>
          <a:lstStyle/>
          <a:p>
            <a:pPr>
              <a:lnSpc>
                <a:spcPct val="100000"/>
              </a:lnSpc>
            </a:pPr>
            <a:r>
              <a:rPr lang="fr-FR" sz="2400" dirty="0" smtClean="0"/>
              <a:t>IV. Recommandations</a:t>
            </a:r>
            <a:endParaRPr lang="en-GB" sz="2400" dirty="0"/>
          </a:p>
        </p:txBody>
      </p:sp>
      <p:sp>
        <p:nvSpPr>
          <p:cNvPr id="7" name="Espace réservé du numéro de diapositive 6"/>
          <p:cNvSpPr>
            <a:spLocks noGrp="1"/>
          </p:cNvSpPr>
          <p:nvPr>
            <p:ph type="sldNum" sz="quarter" idx="10"/>
          </p:nvPr>
        </p:nvSpPr>
        <p:spPr/>
        <p:txBody>
          <a:bodyPr/>
          <a:lstStyle/>
          <a:p>
            <a:pPr>
              <a:defRPr/>
            </a:pPr>
            <a:fld id="{0F930E85-0BA1-4B4C-9D11-428C589FF8F1}" type="slidenum">
              <a:rPr lang="en-US" smtClean="0"/>
              <a:pPr>
                <a:defRPr/>
              </a:pPr>
              <a:t>7</a:t>
            </a:fld>
            <a:endParaRPr lang="en-US"/>
          </a:p>
        </p:txBody>
      </p:sp>
      <p:pic>
        <p:nvPicPr>
          <p:cNvPr id="9" name="Image 8" descr="C:\Users\Hamma\Documents\SNV\Logo SNV\SNV-SMART-line-NE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291" y="6253827"/>
            <a:ext cx="2639291" cy="375573"/>
          </a:xfrm>
          <a:prstGeom prst="rect">
            <a:avLst/>
          </a:prstGeom>
          <a:noFill/>
          <a:ln>
            <a:noFill/>
          </a:ln>
        </p:spPr>
      </p:pic>
      <p:sp>
        <p:nvSpPr>
          <p:cNvPr id="3" name="ZoneTexte 2"/>
          <p:cNvSpPr txBox="1"/>
          <p:nvPr/>
        </p:nvSpPr>
        <p:spPr>
          <a:xfrm>
            <a:off x="368490" y="873457"/>
            <a:ext cx="5540991" cy="5724644"/>
          </a:xfrm>
          <a:prstGeom prst="rect">
            <a:avLst/>
          </a:prstGeom>
          <a:noFill/>
        </p:spPr>
        <p:txBody>
          <a:bodyPr wrap="square" rtlCol="0">
            <a:spAutoFit/>
          </a:bodyPr>
          <a:lstStyle/>
          <a:p>
            <a:pPr lvl="3" algn="just"/>
            <a:endParaRPr lang="fr-FR" b="1" dirty="0" smtClean="0">
              <a:solidFill>
                <a:srgbClr val="000000"/>
              </a:solidFill>
            </a:endParaRPr>
          </a:p>
          <a:p>
            <a:pPr lvl="3" algn="just"/>
            <a:endParaRPr lang="fr-FR" b="1" dirty="0" smtClean="0">
              <a:solidFill>
                <a:srgbClr val="000000"/>
              </a:solidFill>
            </a:endParaRPr>
          </a:p>
          <a:p>
            <a:pPr marL="285750" indent="-285750" algn="just">
              <a:buFont typeface="Arial" panose="020B0604020202020204" pitchFamily="34" charset="0"/>
              <a:buChar char="•"/>
            </a:pPr>
            <a:r>
              <a:rPr lang="fr-FR" sz="1700" dirty="0" smtClean="0">
                <a:solidFill>
                  <a:srgbClr val="000000"/>
                </a:solidFill>
              </a:rPr>
              <a:t>De tenir compte de la valorisation des résidus  et déchets dans l’élaboration du plan national des énergies domestiques;</a:t>
            </a:r>
          </a:p>
          <a:p>
            <a:pPr marL="285750" indent="-285750" algn="just">
              <a:buFont typeface="Arial" panose="020B0604020202020204" pitchFamily="34" charset="0"/>
              <a:buChar char="•"/>
            </a:pPr>
            <a:r>
              <a:rPr lang="fr-FR" sz="1700" dirty="0" smtClean="0">
                <a:solidFill>
                  <a:srgbClr val="000000"/>
                </a:solidFill>
              </a:rPr>
              <a:t>Intégrer la balle de riz comme  source d’énergie de substitution au bois dans les politiques, programmes et projets de l’Etat.</a:t>
            </a:r>
          </a:p>
          <a:p>
            <a:pPr marL="285750" indent="-285750" algn="just">
              <a:buFont typeface="Arial" panose="020B0604020202020204" pitchFamily="34" charset="0"/>
              <a:buChar char="•"/>
            </a:pPr>
            <a:r>
              <a:rPr lang="fr-FR" sz="1700" dirty="0" smtClean="0">
                <a:solidFill>
                  <a:srgbClr val="000000"/>
                </a:solidFill>
              </a:rPr>
              <a:t>Poursuivre</a:t>
            </a:r>
            <a:r>
              <a:rPr lang="fr-FR" sz="1800" dirty="0" smtClean="0"/>
              <a:t> le financement du projet au delà des 2 ans prévu.</a:t>
            </a:r>
          </a:p>
          <a:p>
            <a:pPr marL="285750" indent="-285750" algn="just">
              <a:buFont typeface="Arial" panose="020B0604020202020204" pitchFamily="34" charset="0"/>
              <a:buChar char="•"/>
            </a:pPr>
            <a:r>
              <a:rPr lang="fr-FR" sz="1800" dirty="0" smtClean="0"/>
              <a:t>Remplacer les moulins traditionnelles par des décortiqueuses SB-30 plus performantes et adaptées à l’étuvage de</a:t>
            </a:r>
          </a:p>
          <a:p>
            <a:pPr marL="285750" indent="-285750" algn="just">
              <a:buFont typeface="Arial" panose="020B0604020202020204" pitchFamily="34" charset="0"/>
              <a:buChar char="•"/>
            </a:pPr>
            <a:r>
              <a:rPr lang="fr-FR" sz="1800" dirty="0" smtClean="0"/>
              <a:t>Accorder des </a:t>
            </a:r>
            <a:r>
              <a:rPr lang="fr-FR" sz="1800" dirty="0" err="1" smtClean="0"/>
              <a:t>credits</a:t>
            </a:r>
            <a:r>
              <a:rPr lang="fr-FR" sz="1800" dirty="0" smtClean="0"/>
              <a:t>/subventions pour l’investissement dans la commercialisation et l’achat des fours.</a:t>
            </a:r>
          </a:p>
          <a:p>
            <a:pPr algn="just">
              <a:buFont typeface="Arial" pitchFamily="34" charset="0"/>
              <a:buChar char="•"/>
            </a:pPr>
            <a:endParaRPr lang="en-GB" dirty="0" smtClean="0">
              <a:solidFill>
                <a:srgbClr val="000000"/>
              </a:solidFill>
            </a:endParaRPr>
          </a:p>
          <a:p>
            <a:pPr algn="just">
              <a:buFont typeface="Arial" pitchFamily="34" charset="0"/>
              <a:buChar char="•"/>
            </a:pPr>
            <a:endParaRPr lang="fr-FR" dirty="0" smtClean="0"/>
          </a:p>
          <a:p>
            <a:r>
              <a:rPr lang="fr-FR" dirty="0" smtClean="0"/>
              <a:t> </a:t>
            </a:r>
          </a:p>
          <a:p>
            <a:endParaRPr lang="fr-FR" dirty="0"/>
          </a:p>
        </p:txBody>
      </p:sp>
      <p:pic>
        <p:nvPicPr>
          <p:cNvPr id="8" name="Picture 3"/>
          <p:cNvPicPr>
            <a:picLocks noChangeAspect="1" noChangeArrowheads="1"/>
          </p:cNvPicPr>
          <p:nvPr/>
        </p:nvPicPr>
        <p:blipFill>
          <a:blip r:embed="rId3" cstate="print"/>
          <a:srcRect/>
          <a:stretch>
            <a:fillRect/>
          </a:stretch>
        </p:blipFill>
        <p:spPr bwMode="auto">
          <a:xfrm>
            <a:off x="6315967" y="600501"/>
            <a:ext cx="2440182" cy="5295329"/>
          </a:xfrm>
          <a:prstGeom prst="rect">
            <a:avLst/>
          </a:prstGeom>
          <a:noFill/>
          <a:ln w="9525">
            <a:noFill/>
            <a:miter lim="800000"/>
            <a:headEnd/>
            <a:tailEnd/>
          </a:ln>
          <a:effectLst/>
        </p:spPr>
      </p:pic>
    </p:spTree>
    <p:extLst>
      <p:ext uri="{BB962C8B-B14F-4D97-AF65-F5344CB8AC3E}">
        <p14:creationId xmlns:p14="http://schemas.microsoft.com/office/powerpoint/2010/main" val="2325267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1971" y="228600"/>
            <a:ext cx="8603087" cy="1028700"/>
          </a:xfrm>
        </p:spPr>
        <p:txBody>
          <a:bodyPr/>
          <a:lstStyle/>
          <a:p>
            <a:pPr algn="ctr">
              <a:lnSpc>
                <a:spcPct val="100000"/>
              </a:lnSpc>
            </a:pPr>
            <a:r>
              <a:rPr lang="en-GB" sz="2400" dirty="0" smtClean="0"/>
              <a:t/>
            </a:r>
            <a:br>
              <a:rPr lang="en-GB" sz="2400" dirty="0" smtClean="0"/>
            </a:br>
            <a:r>
              <a:rPr lang="en-GB" sz="2400" dirty="0" err="1" smtClean="0"/>
              <a:t>Merci</a:t>
            </a:r>
            <a:r>
              <a:rPr lang="en-GB" sz="2400" dirty="0" smtClean="0"/>
              <a:t> de </a:t>
            </a:r>
            <a:r>
              <a:rPr lang="en-GB" sz="2400" dirty="0" err="1" smtClean="0"/>
              <a:t>votre</a:t>
            </a:r>
            <a:r>
              <a:rPr lang="en-GB" sz="2400" dirty="0" smtClean="0"/>
              <a:t> attention</a:t>
            </a:r>
            <a:endParaRPr lang="en-GB" sz="2400" dirty="0"/>
          </a:p>
        </p:txBody>
      </p:sp>
      <p:sp>
        <p:nvSpPr>
          <p:cNvPr id="7" name="Espace réservé du numéro de diapositive 6"/>
          <p:cNvSpPr>
            <a:spLocks noGrp="1"/>
          </p:cNvSpPr>
          <p:nvPr>
            <p:ph type="sldNum" sz="quarter" idx="10"/>
          </p:nvPr>
        </p:nvSpPr>
        <p:spPr/>
        <p:txBody>
          <a:bodyPr/>
          <a:lstStyle/>
          <a:p>
            <a:pPr>
              <a:defRPr/>
            </a:pPr>
            <a:fld id="{0F930E85-0BA1-4B4C-9D11-428C589FF8F1}" type="slidenum">
              <a:rPr lang="en-US" smtClean="0">
                <a:solidFill>
                  <a:srgbClr val="000000"/>
                </a:solidFill>
              </a:rPr>
              <a:pPr>
                <a:defRPr/>
              </a:pPr>
              <a:t>8</a:t>
            </a:fld>
            <a:endParaRPr lang="en-US">
              <a:solidFill>
                <a:srgbClr val="000000"/>
              </a:solidFill>
            </a:endParaRPr>
          </a:p>
        </p:txBody>
      </p:sp>
      <p:pic>
        <p:nvPicPr>
          <p:cNvPr id="5" name="Image 4" descr="C:\Users\Hamma\Documents\SNV\Logo SNV\SNV-SMART-line-NE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291" y="6253827"/>
            <a:ext cx="2639291" cy="375573"/>
          </a:xfrm>
          <a:prstGeom prst="rect">
            <a:avLst/>
          </a:prstGeom>
          <a:noFill/>
          <a:ln>
            <a:noFill/>
          </a:ln>
        </p:spPr>
      </p:pic>
      <p:pic>
        <p:nvPicPr>
          <p:cNvPr id="23553" name="Picture 1" descr="CIMG2681"/>
          <p:cNvPicPr>
            <a:picLocks noChangeAspect="1" noChangeArrowheads="1"/>
          </p:cNvPicPr>
          <p:nvPr/>
        </p:nvPicPr>
        <p:blipFill>
          <a:blip r:embed="rId3" cstate="print"/>
          <a:srcRect/>
          <a:stretch>
            <a:fillRect/>
          </a:stretch>
        </p:blipFill>
        <p:spPr bwMode="auto">
          <a:xfrm>
            <a:off x="632583" y="2138197"/>
            <a:ext cx="4498975" cy="3375025"/>
          </a:xfrm>
          <a:prstGeom prst="rect">
            <a:avLst/>
          </a:prstGeom>
          <a:noFill/>
          <a:ln w="9525" algn="in">
            <a:noFill/>
            <a:miter lim="800000"/>
            <a:headEnd/>
            <a:tailEnd/>
          </a:ln>
          <a:effectLst/>
        </p:spPr>
      </p:pic>
      <p:pic>
        <p:nvPicPr>
          <p:cNvPr id="8" name="Image 6" descr="D:\MISSION KOLLO SAY\100CASIO\CIMG2319.JPG"/>
          <p:cNvPicPr/>
          <p:nvPr/>
        </p:nvPicPr>
        <p:blipFill>
          <a:blip r:embed="rId4" cstate="print"/>
          <a:srcRect l="12269" t="3308" r="10382" b="9911"/>
          <a:stretch>
            <a:fillRect/>
          </a:stretch>
        </p:blipFill>
        <p:spPr bwMode="auto">
          <a:xfrm>
            <a:off x="5390866" y="2101755"/>
            <a:ext cx="3452883" cy="3439236"/>
          </a:xfrm>
          <a:prstGeom prst="rect">
            <a:avLst/>
          </a:prstGeom>
          <a:noFill/>
          <a:ln w="9525">
            <a:noFill/>
            <a:miter lim="800000"/>
            <a:headEnd/>
            <a:tailEnd/>
          </a:ln>
        </p:spPr>
      </p:pic>
      <p:pic>
        <p:nvPicPr>
          <p:cNvPr id="9" name="Image 3" descr="C:\Documents and Settings\Administrateur\Bureau\logo JVE REFAIT.jpg"/>
          <p:cNvPicPr/>
          <p:nvPr/>
        </p:nvPicPr>
        <p:blipFill>
          <a:blip r:embed="rId5" cstate="print"/>
          <a:srcRect/>
          <a:stretch>
            <a:fillRect/>
          </a:stretch>
        </p:blipFill>
        <p:spPr bwMode="auto">
          <a:xfrm>
            <a:off x="477677" y="313898"/>
            <a:ext cx="1521440" cy="1797523"/>
          </a:xfrm>
          <a:prstGeom prst="rect">
            <a:avLst/>
          </a:prstGeom>
          <a:noFill/>
          <a:ln w="9525">
            <a:noFill/>
            <a:miter lim="800000"/>
            <a:headEnd/>
            <a:tailEnd/>
          </a:ln>
        </p:spPr>
      </p:pic>
    </p:spTree>
    <p:extLst>
      <p:ext uri="{BB962C8B-B14F-4D97-AF65-F5344CB8AC3E}">
        <p14:creationId xmlns:p14="http://schemas.microsoft.com/office/powerpoint/2010/main" val="948055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Train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ining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rain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ining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ining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ining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ining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ining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ining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ining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ining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ining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ining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ining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18809</TotalTime>
  <Words>580</Words>
  <Application>Microsoft Macintosh PowerPoint</Application>
  <PresentationFormat>Présentation à l'écran (4:3)</PresentationFormat>
  <Paragraphs>66</Paragraphs>
  <Slides>8</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8</vt:i4>
      </vt:variant>
    </vt:vector>
  </HeadingPairs>
  <TitlesOfParts>
    <vt:vector size="10" baseType="lpstr">
      <vt:lpstr>blank</vt:lpstr>
      <vt:lpstr>Microsoft Drawing 1.01</vt:lpstr>
      <vt:lpstr> Atelier Reseau Climat et Developpement</vt:lpstr>
      <vt:lpstr>Présentation PowerPoint</vt:lpstr>
      <vt:lpstr>  II.  Présentation du Projet EPGAP (Energy, Poverty and Gender  in Agro-Processing )</vt:lpstr>
      <vt:lpstr>  II.  Présentation du Projet EPGAP (Energy, Poverty and Gender  in Agro-Processing )</vt:lpstr>
      <vt:lpstr> II. Impact/résultats du projet  </vt:lpstr>
      <vt:lpstr>  III. Forces &amp; faiblesses </vt:lpstr>
      <vt:lpstr>IV. Recommandations</vt:lpstr>
      <vt:lpstr> 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Administrator</dc:creator>
  <cp:lastModifiedBy>RAC-F</cp:lastModifiedBy>
  <cp:revision>460</cp:revision>
  <cp:lastPrinted>2005-01-07T14:46:25Z</cp:lastPrinted>
  <dcterms:created xsi:type="dcterms:W3CDTF">2013-08-02T16:41:37Z</dcterms:created>
  <dcterms:modified xsi:type="dcterms:W3CDTF">2015-04-29T13:23:54Z</dcterms:modified>
</cp:coreProperties>
</file>