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7"/>
  </p:notesMasterIdLst>
  <p:sldIdLst>
    <p:sldId id="256" r:id="rId2"/>
    <p:sldId id="315" r:id="rId3"/>
    <p:sldId id="257" r:id="rId4"/>
    <p:sldId id="316" r:id="rId5"/>
    <p:sldId id="305" r:id="rId6"/>
    <p:sldId id="276" r:id="rId7"/>
    <p:sldId id="285" r:id="rId8"/>
    <p:sldId id="298" r:id="rId9"/>
    <p:sldId id="319" r:id="rId10"/>
    <p:sldId id="323" r:id="rId11"/>
    <p:sldId id="317" r:id="rId12"/>
    <p:sldId id="294" r:id="rId13"/>
    <p:sldId id="318" r:id="rId14"/>
    <p:sldId id="314" r:id="rId15"/>
    <p:sldId id="32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ois Tiayon" initials="F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68" y="280"/>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5CF67-41B4-4A53-B07D-911C06ADC868}" type="datetimeFigureOut">
              <a:rPr lang="en-US" smtClean="0"/>
              <a:pPr/>
              <a:t>28/04/2015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4841A-2FD1-4030-A12F-499AD258F7A0}" type="slidenum">
              <a:rPr lang="en-US" smtClean="0"/>
              <a:pPr/>
              <a:t>‹#›</a:t>
            </a:fld>
            <a:endParaRPr lang="en-US"/>
          </a:p>
        </p:txBody>
      </p:sp>
    </p:spTree>
    <p:extLst>
      <p:ext uri="{BB962C8B-B14F-4D97-AF65-F5344CB8AC3E}">
        <p14:creationId xmlns:p14="http://schemas.microsoft.com/office/powerpoint/2010/main" val="95611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femmes produisent 60 à 80 % des aliments dans les pays du Sud / FAO</a:t>
            </a:r>
          </a:p>
          <a:p>
            <a:r>
              <a:rPr lang="en-GB" dirty="0" err="1" smtClean="0"/>
              <a:t>L’accès</a:t>
            </a:r>
            <a:r>
              <a:rPr lang="en-GB" dirty="0" smtClean="0"/>
              <a:t> et le </a:t>
            </a:r>
            <a:r>
              <a:rPr lang="en-GB" dirty="0" err="1" smtClean="0"/>
              <a:t>contrôle</a:t>
            </a:r>
            <a:r>
              <a:rPr lang="en-GB" dirty="0" smtClean="0"/>
              <a:t> </a:t>
            </a:r>
            <a:r>
              <a:rPr lang="en-GB" dirty="0" err="1" smtClean="0"/>
              <a:t>limité</a:t>
            </a:r>
            <a:r>
              <a:rPr lang="en-GB" dirty="0" smtClean="0"/>
              <a:t> des femmes aux </a:t>
            </a:r>
            <a:r>
              <a:rPr lang="en-GB" dirty="0" err="1" smtClean="0"/>
              <a:t>ressources</a:t>
            </a:r>
            <a:r>
              <a:rPr lang="en-GB" dirty="0" smtClean="0"/>
              <a:t> </a:t>
            </a:r>
            <a:r>
              <a:rPr lang="en-GB" dirty="0" err="1" smtClean="0"/>
              <a:t>économiques</a:t>
            </a:r>
            <a:r>
              <a:rPr lang="en-GB" dirty="0" smtClean="0"/>
              <a:t> et </a:t>
            </a:r>
            <a:r>
              <a:rPr lang="en-GB" dirty="0" err="1" smtClean="0"/>
              <a:t>productives</a:t>
            </a:r>
            <a:r>
              <a:rPr lang="en-GB" dirty="0" smtClean="0"/>
              <a:t> </a:t>
            </a:r>
            <a:endParaRPr lang="fr-FR" dirty="0"/>
          </a:p>
        </p:txBody>
      </p:sp>
      <p:sp>
        <p:nvSpPr>
          <p:cNvPr id="4" name="Espace réservé du numéro de diapositive 3"/>
          <p:cNvSpPr>
            <a:spLocks noGrp="1"/>
          </p:cNvSpPr>
          <p:nvPr>
            <p:ph type="sldNum" sz="quarter" idx="10"/>
          </p:nvPr>
        </p:nvSpPr>
        <p:spPr/>
        <p:txBody>
          <a:bodyPr/>
          <a:lstStyle/>
          <a:p>
            <a:fld id="{11D4841A-2FD1-4030-A12F-499AD258F7A0}" type="slidenum">
              <a:rPr lang="en-US" smtClean="0"/>
              <a:pPr/>
              <a:t>9</a:t>
            </a:fld>
            <a:endParaRPr lang="en-US"/>
          </a:p>
        </p:txBody>
      </p:sp>
    </p:spTree>
    <p:extLst>
      <p:ext uri="{BB962C8B-B14F-4D97-AF65-F5344CB8AC3E}">
        <p14:creationId xmlns:p14="http://schemas.microsoft.com/office/powerpoint/2010/main" val="279086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smtClean="0">
                <a:solidFill>
                  <a:schemeClr val="accent5"/>
                </a:solidFill>
              </a:rPr>
              <a:t>Les femmes parcourent de longues distances pour chercher de l'eau et du bois de chauffe et cela place les femmes et les filles à un risques de violence</a:t>
            </a:r>
            <a:r>
              <a:rPr lang="fr-FR" sz="1200" dirty="0" smtClean="0">
                <a:solidFill>
                  <a:schemeClr val="accent5"/>
                </a:solidFill>
              </a:rPr>
              <a:t>. </a:t>
            </a:r>
            <a:endParaRPr lang="fr-FR" dirty="0"/>
          </a:p>
        </p:txBody>
      </p:sp>
      <p:sp>
        <p:nvSpPr>
          <p:cNvPr id="4" name="Espace réservé du numéro de diapositive 3"/>
          <p:cNvSpPr>
            <a:spLocks noGrp="1"/>
          </p:cNvSpPr>
          <p:nvPr>
            <p:ph type="sldNum" sz="quarter" idx="10"/>
          </p:nvPr>
        </p:nvSpPr>
        <p:spPr/>
        <p:txBody>
          <a:bodyPr/>
          <a:lstStyle/>
          <a:p>
            <a:fld id="{11D4841A-2FD1-4030-A12F-499AD258F7A0}" type="slidenum">
              <a:rPr lang="en-US" smtClean="0"/>
              <a:pPr/>
              <a:t>12</a:t>
            </a:fld>
            <a:endParaRPr lang="en-US"/>
          </a:p>
        </p:txBody>
      </p:sp>
    </p:spTree>
    <p:extLst>
      <p:ext uri="{BB962C8B-B14F-4D97-AF65-F5344CB8AC3E}">
        <p14:creationId xmlns:p14="http://schemas.microsoft.com/office/powerpoint/2010/main" val="281351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noProof="0"/>
          </a:p>
        </p:txBody>
      </p:sp>
      <p:sp>
        <p:nvSpPr>
          <p:cNvPr id="4" name="Espace réservé du numéro de diapositive 3"/>
          <p:cNvSpPr>
            <a:spLocks noGrp="1"/>
          </p:cNvSpPr>
          <p:nvPr>
            <p:ph type="sldNum" sz="quarter" idx="10"/>
          </p:nvPr>
        </p:nvSpPr>
        <p:spPr/>
        <p:txBody>
          <a:bodyPr/>
          <a:lstStyle/>
          <a:p>
            <a:fld id="{11D4841A-2FD1-4030-A12F-499AD258F7A0}" type="slidenum">
              <a:rPr lang="en-US" smtClean="0"/>
              <a:pPr/>
              <a:t>14</a:t>
            </a:fld>
            <a:endParaRPr lang="en-US"/>
          </a:p>
        </p:txBody>
      </p:sp>
    </p:spTree>
    <p:extLst>
      <p:ext uri="{BB962C8B-B14F-4D97-AF65-F5344CB8AC3E}">
        <p14:creationId xmlns:p14="http://schemas.microsoft.com/office/powerpoint/2010/main" val="1211043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2C5D606-B17F-4736-BE0A-2472B79ABAA9}" type="datetimeFigureOut">
              <a:rPr lang="en-ZA" smtClean="0"/>
              <a:pPr/>
              <a:t>28/04/2015</a:t>
            </a:fld>
            <a:endParaRPr lang="en-Z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Z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B8092D6-303D-402D-B53D-2A25177DB057}" type="slidenum">
              <a:rPr lang="en-ZA" smtClean="0"/>
              <a:pPr/>
              <a:t>‹#›</a:t>
            </a:fld>
            <a:endParaRPr lang="en-Z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2C5D606-B17F-4736-BE0A-2472B79ABAA9}" type="datetimeFigureOut">
              <a:rPr lang="en-ZA" smtClean="0"/>
              <a:pPr/>
              <a:t>28/04/2015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B8092D6-303D-402D-B53D-2A25177DB057}"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2C5D606-B17F-4736-BE0A-2472B79ABAA9}" type="datetimeFigureOut">
              <a:rPr lang="en-ZA" smtClean="0"/>
              <a:pPr/>
              <a:t>28/04/2015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B8092D6-303D-402D-B53D-2A25177DB057}"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2C5D606-B17F-4736-BE0A-2472B79ABAA9}" type="datetimeFigureOut">
              <a:rPr lang="en-ZA" smtClean="0"/>
              <a:pPr/>
              <a:t>28/04/2015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B8092D6-303D-402D-B53D-2A25177DB057}"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2C5D606-B17F-4736-BE0A-2472B79ABAA9}" type="datetimeFigureOut">
              <a:rPr lang="en-ZA" smtClean="0"/>
              <a:pPr/>
              <a:t>28/04/2015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B8092D6-303D-402D-B53D-2A25177DB057}"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02C5D606-B17F-4736-BE0A-2472B79ABAA9}" type="datetimeFigureOut">
              <a:rPr lang="en-ZA" smtClean="0"/>
              <a:pPr/>
              <a:t>28/04/2015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B8092D6-303D-402D-B53D-2A25177DB057}" type="slidenum">
              <a:rPr lang="en-ZA" smtClean="0"/>
              <a:pPr/>
              <a:t>‹#›</a:t>
            </a:fld>
            <a:endParaRPr lang="en-ZA"/>
          </a:p>
        </p:txBody>
      </p:sp>
      <p:sp>
        <p:nvSpPr>
          <p:cNvPr id="9" name="Content Placeholder 8"/>
          <p:cNvSpPr>
            <a:spLocks noGrp="1"/>
          </p:cNvSpPr>
          <p:nvPr>
            <p:ph sz="quarter" idx="13"/>
          </p:nvPr>
        </p:nvSpPr>
        <p:spPr>
          <a:xfrm>
            <a:off x="1042416" y="2313432"/>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2C5D606-B17F-4736-BE0A-2472B79ABAA9}" type="datetimeFigureOut">
              <a:rPr lang="en-ZA" smtClean="0"/>
              <a:pPr/>
              <a:t>28/04/2015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B8092D6-303D-402D-B53D-2A25177DB057}"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02C5D606-B17F-4736-BE0A-2472B79ABAA9}" type="datetimeFigureOut">
              <a:rPr lang="en-ZA" smtClean="0"/>
              <a:pPr/>
              <a:t>28/04/2015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B8092D6-303D-402D-B53D-2A25177DB057}"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5D606-B17F-4736-BE0A-2472B79ABAA9}" type="datetimeFigureOut">
              <a:rPr lang="en-ZA" smtClean="0"/>
              <a:pPr/>
              <a:t>28/04/2015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B8092D6-303D-402D-B53D-2A25177DB057}"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2C5D606-B17F-4736-BE0A-2472B79ABAA9}" type="datetimeFigureOut">
              <a:rPr lang="en-ZA" smtClean="0"/>
              <a:pPr/>
              <a:t>28/04/2015</a:t>
            </a:fld>
            <a:endParaRPr lang="en-ZA"/>
          </a:p>
        </p:txBody>
      </p:sp>
      <p:sp>
        <p:nvSpPr>
          <p:cNvPr id="7" name="Slide Number Placeholder 6"/>
          <p:cNvSpPr>
            <a:spLocks noGrp="1"/>
          </p:cNvSpPr>
          <p:nvPr>
            <p:ph type="sldNum" sz="quarter" idx="12"/>
          </p:nvPr>
        </p:nvSpPr>
        <p:spPr/>
        <p:txBody>
          <a:bodyPr/>
          <a:lstStyle/>
          <a:p>
            <a:fld id="{5B8092D6-303D-402D-B53D-2A25177DB057}" type="slidenum">
              <a:rPr lang="en-ZA" smtClean="0"/>
              <a:pPr/>
              <a:t>‹#›</a:t>
            </a:fld>
            <a:endParaRPr lang="en-Z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Z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smtClean="0"/>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smtClean="0"/>
              <a:t>Modifiez le style du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2C5D606-B17F-4736-BE0A-2472B79ABAA9}" type="datetimeFigureOut">
              <a:rPr lang="en-ZA" smtClean="0"/>
              <a:pPr/>
              <a:t>28/04/2015</a:t>
            </a:fld>
            <a:endParaRPr lang="en-Z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ZA"/>
          </a:p>
        </p:txBody>
      </p:sp>
      <p:sp>
        <p:nvSpPr>
          <p:cNvPr id="7" name="Slide Number Placeholder 6"/>
          <p:cNvSpPr>
            <a:spLocks noGrp="1"/>
          </p:cNvSpPr>
          <p:nvPr>
            <p:ph type="sldNum" sz="quarter" idx="12"/>
          </p:nvPr>
        </p:nvSpPr>
        <p:spPr/>
        <p:txBody>
          <a:bodyPr/>
          <a:lstStyle/>
          <a:p>
            <a:fld id="{5B8092D6-303D-402D-B53D-2A25177DB057}"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2C5D606-B17F-4736-BE0A-2472B79ABAA9}" type="datetimeFigureOut">
              <a:rPr lang="en-ZA" smtClean="0"/>
              <a:pPr/>
              <a:t>28/04/2015</a:t>
            </a:fld>
            <a:endParaRPr lang="en-Z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Z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B8092D6-303D-402D-B53D-2A25177DB057}"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116632"/>
            <a:ext cx="8928992" cy="6480720"/>
          </a:xfrm>
        </p:spPr>
        <p:txBody>
          <a:bodyPr>
            <a:normAutofit/>
          </a:bodyPr>
          <a:lstStyle/>
          <a:p>
            <a:pPr algn="ctr"/>
            <a:r>
              <a:rPr lang="fr-FR" sz="2800" b="1" dirty="0" smtClean="0"/>
              <a:t/>
            </a:r>
            <a:br>
              <a:rPr lang="fr-FR" sz="2800" b="1" dirty="0" smtClean="0"/>
            </a:br>
            <a:r>
              <a:rPr lang="fr-FR" sz="2800" dirty="0" smtClean="0"/>
              <a:t>ATELIER RCD 2015</a:t>
            </a:r>
            <a:r>
              <a:rPr lang="fr-FR" sz="2800" dirty="0"/>
              <a:t/>
            </a:r>
            <a:br>
              <a:rPr lang="fr-FR" sz="2800" dirty="0"/>
            </a:br>
            <a:r>
              <a:rPr lang="fr-FR" sz="2800" dirty="0" smtClean="0"/>
              <a:t>Construire </a:t>
            </a:r>
            <a:r>
              <a:rPr lang="fr-FR" sz="2800" dirty="0"/>
              <a:t>les recommandations la société civile francophone en vue de la conférence Paris Climat 2015</a:t>
            </a:r>
            <a:r>
              <a:rPr lang="fr-FR" sz="2800" dirty="0" smtClean="0"/>
              <a:t/>
            </a:r>
            <a:br>
              <a:rPr lang="fr-FR" sz="2800" dirty="0" smtClean="0"/>
            </a:br>
            <a:r>
              <a:rPr lang="fr-FR" sz="2800" b="1" dirty="0"/>
              <a:t/>
            </a:r>
            <a:br>
              <a:rPr lang="fr-FR" sz="2800" b="1" dirty="0"/>
            </a:br>
            <a:r>
              <a:rPr lang="fr-FR" sz="2800" b="1" dirty="0" smtClean="0"/>
              <a:t/>
            </a:r>
            <a:br>
              <a:rPr lang="fr-FR" sz="2800" b="1" dirty="0" smtClean="0"/>
            </a:br>
            <a:r>
              <a:rPr lang="fr-FR" sz="2800" b="1" dirty="0" smtClean="0"/>
              <a:t>LE GENRE  et ses </a:t>
            </a:r>
            <a:br>
              <a:rPr lang="fr-FR" sz="2800" b="1" dirty="0" smtClean="0"/>
            </a:br>
            <a:r>
              <a:rPr lang="fr-FR" sz="2800" b="1" dirty="0" smtClean="0"/>
              <a:t>LIENS AVEC LE CLIMAT</a:t>
            </a:r>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r>
              <a:rPr lang="en-US" sz="2800" b="1" dirty="0">
                <a:latin typeface="Arial" pitchFamily="34" charset="0"/>
                <a:cs typeface="Arial" pitchFamily="34" charset="0"/>
              </a:rPr>
              <a:t/>
            </a:r>
            <a:br>
              <a:rPr lang="en-US" sz="2800" b="1" dirty="0">
                <a:latin typeface="Arial" pitchFamily="34" charset="0"/>
                <a:cs typeface="Arial" pitchFamily="34" charset="0"/>
              </a:rPr>
            </a:br>
            <a:r>
              <a:rPr lang="fr-FR" sz="2800" b="1" dirty="0">
                <a:solidFill>
                  <a:schemeClr val="tx1"/>
                </a:solidFill>
              </a:rPr>
              <a:t>Présentation : </a:t>
            </a:r>
            <a:r>
              <a:rPr lang="en-US" sz="2800" b="1" dirty="0" err="1" smtClean="0">
                <a:solidFill>
                  <a:schemeClr val="tx1"/>
                </a:solidFill>
                <a:latin typeface="Arial" pitchFamily="34" charset="0"/>
                <a:cs typeface="Arial" pitchFamily="34" charset="0"/>
              </a:rPr>
              <a:t>Zenabou</a:t>
            </a:r>
            <a:r>
              <a:rPr lang="en-US" sz="2800" b="1" dirty="0" smtClean="0">
                <a:solidFill>
                  <a:schemeClr val="tx1"/>
                </a:solidFill>
                <a:latin typeface="Arial" pitchFamily="34" charset="0"/>
                <a:cs typeface="Arial" pitchFamily="34" charset="0"/>
              </a:rPr>
              <a:t> SEGDA</a:t>
            </a:r>
            <a:br>
              <a:rPr lang="en-US" sz="2800" b="1" dirty="0" smtClean="0">
                <a:solidFill>
                  <a:schemeClr val="tx1"/>
                </a:solidFill>
                <a:latin typeface="Arial" pitchFamily="34" charset="0"/>
                <a:cs typeface="Arial" pitchFamily="34" charset="0"/>
              </a:rPr>
            </a:br>
            <a:r>
              <a:rPr lang="en-US" sz="2800" b="1" dirty="0" smtClean="0">
                <a:solidFill>
                  <a:schemeClr val="tx1"/>
                </a:solidFill>
                <a:latin typeface="Arial" pitchFamily="34" charset="0"/>
                <a:cs typeface="Arial" pitchFamily="34" charset="0"/>
              </a:rPr>
              <a:t>WEP Burkina</a:t>
            </a:r>
            <a:br>
              <a:rPr lang="en-US" sz="2800" b="1" dirty="0" smtClean="0">
                <a:solidFill>
                  <a:schemeClr val="tx1"/>
                </a:solidFill>
                <a:latin typeface="Arial" pitchFamily="34" charset="0"/>
                <a:cs typeface="Arial" pitchFamily="34" charset="0"/>
              </a:rPr>
            </a:br>
            <a:r>
              <a:rPr lang="en-US" sz="2400" b="1" dirty="0" smtClean="0">
                <a:latin typeface="Arial" pitchFamily="34" charset="0"/>
                <a:cs typeface="Arial" pitchFamily="34" charset="0"/>
              </a:rPr>
              <a:t> </a:t>
            </a:r>
            <a:br>
              <a:rPr lang="en-US" sz="2400" b="1" dirty="0" smtClean="0">
                <a:latin typeface="Arial" pitchFamily="34" charset="0"/>
                <a:cs typeface="Arial" pitchFamily="34" charset="0"/>
              </a:rPr>
            </a:br>
            <a:endParaRPr lang="en-ZA" sz="2400" dirty="0">
              <a:latin typeface="Arial" pitchFamily="34" charset="0"/>
              <a:cs typeface="Arial" pitchFamily="34" charset="0"/>
            </a:endParaRPr>
          </a:p>
        </p:txBody>
      </p:sp>
      <p:sp>
        <p:nvSpPr>
          <p:cNvPr id="43009" name="Rectangle 1"/>
          <p:cNvSpPr>
            <a:spLocks noChangeArrowheads="1"/>
          </p:cNvSpPr>
          <p:nvPr/>
        </p:nvSpPr>
        <p:spPr bwMode="auto">
          <a:xfrm>
            <a:off x="539552" y="5429836"/>
            <a:ext cx="78123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ZA" sz="1200" b="0" i="0" u="none" strike="noStrike" cap="none" normalizeH="0" baseline="0" dirty="0" smtClean="0">
                <a:ln>
                  <a:noFill/>
                </a:ln>
                <a:solidFill>
                  <a:schemeClr val="tx1"/>
                </a:solidFill>
                <a:effectLst/>
                <a:ea typeface="Calibri" pitchFamily="34" charset="0"/>
                <a:cs typeface="Arial" pitchFamily="34" charset="0"/>
              </a:rPr>
              <a:t>	</a:t>
            </a:r>
            <a:endParaRPr kumimoji="0" lang="en-ZA" sz="1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686537"/>
            <a:ext cx="7024744" cy="1143000"/>
          </a:xfrm>
        </p:spPr>
        <p:txBody>
          <a:bodyPr/>
          <a:lstStyle/>
          <a:p>
            <a:r>
              <a:rPr lang="en-US" dirty="0" smtClean="0"/>
              <a:t>Ex de source </a:t>
            </a:r>
            <a:r>
              <a:rPr lang="en-US" dirty="0" err="1" smtClean="0"/>
              <a:t>d’inegalites</a:t>
            </a:r>
            <a:r>
              <a:rPr lang="en-US" dirty="0" smtClean="0"/>
              <a:t> </a:t>
            </a:r>
            <a:endParaRPr lang="fr-FR" dirty="0"/>
          </a:p>
        </p:txBody>
      </p:sp>
      <p:pic>
        <p:nvPicPr>
          <p:cNvPr id="4" name="Espace réservé du contenu 3" descr="http://siteresources.worldbank.org/INTWDR2010/Images/Africa-medium.jpg"/>
          <p:cNvPicPr>
            <a:picLocks noGrp="1"/>
          </p:cNvPicPr>
          <p:nvPr>
            <p:ph idx="1"/>
          </p:nvPr>
        </p:nvPicPr>
        <p:blipFill>
          <a:blip r:embed="rId2" cstate="print"/>
          <a:srcRect/>
          <a:stretch>
            <a:fillRect/>
          </a:stretch>
        </p:blipFill>
        <p:spPr bwMode="auto">
          <a:xfrm>
            <a:off x="395536" y="1844824"/>
            <a:ext cx="3744416" cy="3168352"/>
          </a:xfrm>
          <a:prstGeom prst="rect">
            <a:avLst/>
          </a:prstGeom>
          <a:noFill/>
          <a:ln w="9525">
            <a:noFill/>
            <a:miter lim="800000"/>
            <a:headEnd/>
            <a:tailEnd/>
          </a:ln>
        </p:spPr>
      </p:pic>
      <p:pic>
        <p:nvPicPr>
          <p:cNvPr id="5" name="Image 4" descr="kubut-village-boys-swimming"/>
          <p:cNvPicPr/>
          <p:nvPr/>
        </p:nvPicPr>
        <p:blipFill>
          <a:blip r:embed="rId3" cstate="print"/>
          <a:srcRect l="18575" r="10394" b="5974"/>
          <a:stretch>
            <a:fillRect/>
          </a:stretch>
        </p:blipFill>
        <p:spPr bwMode="auto">
          <a:xfrm>
            <a:off x="4716016" y="1844824"/>
            <a:ext cx="3816424" cy="3168352"/>
          </a:xfrm>
          <a:prstGeom prst="rect">
            <a:avLst/>
          </a:prstGeom>
          <a:noFill/>
          <a:ln>
            <a:miter lim="800000"/>
            <a:headEnd/>
            <a:tailEnd/>
          </a:ln>
        </p:spPr>
      </p:pic>
    </p:spTree>
    <p:extLst>
      <p:ext uri="{BB962C8B-B14F-4D97-AF65-F5344CB8AC3E}">
        <p14:creationId xmlns:p14="http://schemas.microsoft.com/office/powerpoint/2010/main" val="40139763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8" descr="http://www.unhcr.org/thumb1/4b2797b56.jpg"/>
          <p:cNvPicPr>
            <a:picLocks noGrp="1" noChangeAspect="1" noChangeArrowheads="1"/>
          </p:cNvPicPr>
          <p:nvPr>
            <p:ph idx="1"/>
          </p:nvPr>
        </p:nvPicPr>
        <p:blipFill>
          <a:blip r:embed="rId2" cstate="screen"/>
          <a:srcRect/>
          <a:stretch>
            <a:fillRect/>
          </a:stretch>
        </p:blipFill>
        <p:spPr bwMode="auto">
          <a:xfrm>
            <a:off x="467544" y="1539680"/>
            <a:ext cx="3645408" cy="2737104"/>
          </a:xfrm>
          <a:prstGeom prst="rect">
            <a:avLst/>
          </a:prstGeom>
          <a:ln>
            <a:noFill/>
          </a:ln>
          <a:effectLst>
            <a:softEdge rad="112500"/>
          </a:effectLst>
        </p:spPr>
      </p:pic>
      <p:pic>
        <p:nvPicPr>
          <p:cNvPr id="5" name="Picture 4" descr="http://ipsnews.net/fotos/106933-20120301.jpg"/>
          <p:cNvPicPr>
            <a:picLocks noChangeAspect="1" noChangeArrowheads="1"/>
          </p:cNvPicPr>
          <p:nvPr/>
        </p:nvPicPr>
        <p:blipFill>
          <a:blip r:embed="rId3" cstate="screen"/>
          <a:srcRect/>
          <a:stretch>
            <a:fillRect/>
          </a:stretch>
        </p:blipFill>
        <p:spPr bwMode="auto">
          <a:xfrm>
            <a:off x="5004048" y="1556792"/>
            <a:ext cx="3361556" cy="2319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709528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31640" y="404664"/>
            <a:ext cx="6260232" cy="720080"/>
          </a:xfrm>
        </p:spPr>
        <p:txBody>
          <a:bodyPr>
            <a:normAutofit fontScale="90000"/>
          </a:bodyPr>
          <a:lstStyle/>
          <a:p>
            <a:r>
              <a:rPr lang="en-ZA" sz="3200" b="1" dirty="0" smtClean="0">
                <a:latin typeface="Arial" pitchFamily="34" charset="0"/>
                <a:cs typeface="Arial" pitchFamily="34" charset="0"/>
              </a:rPr>
              <a:t>Femmes </a:t>
            </a:r>
            <a:r>
              <a:rPr lang="en-ZA" sz="3200" b="1" dirty="0" err="1" smtClean="0">
                <a:latin typeface="Arial" pitchFamily="34" charset="0"/>
                <a:cs typeface="Arial" pitchFamily="34" charset="0"/>
              </a:rPr>
              <a:t>actrices</a:t>
            </a:r>
            <a:r>
              <a:rPr lang="en-ZA" sz="3200" b="1" dirty="0" smtClean="0">
                <a:latin typeface="Arial" pitchFamily="34" charset="0"/>
                <a:cs typeface="Arial" pitchFamily="34" charset="0"/>
              </a:rPr>
              <a:t> </a:t>
            </a:r>
            <a:r>
              <a:rPr lang="en-ZA" sz="3200" b="1" dirty="0" err="1" smtClean="0">
                <a:latin typeface="Arial" pitchFamily="34" charset="0"/>
                <a:cs typeface="Arial" pitchFamily="34" charset="0"/>
              </a:rPr>
              <a:t>dans</a:t>
            </a:r>
            <a:r>
              <a:rPr lang="en-ZA" sz="3200" b="1" dirty="0" smtClean="0">
                <a:latin typeface="Arial" pitchFamily="34" charset="0"/>
                <a:cs typeface="Arial" pitchFamily="34" charset="0"/>
              </a:rPr>
              <a:t> la </a:t>
            </a:r>
            <a:r>
              <a:rPr lang="en-ZA" sz="3200" b="1" dirty="0" err="1" smtClean="0">
                <a:latin typeface="Arial" pitchFamily="34" charset="0"/>
                <a:cs typeface="Arial" pitchFamily="34" charset="0"/>
              </a:rPr>
              <a:t>lutte</a:t>
            </a:r>
            <a:r>
              <a:rPr lang="en-ZA" sz="3200" b="1" dirty="0" smtClean="0">
                <a:latin typeface="Arial" pitchFamily="34" charset="0"/>
                <a:cs typeface="Arial" pitchFamily="34" charset="0"/>
              </a:rPr>
              <a:t> </a:t>
            </a:r>
            <a:r>
              <a:rPr lang="en-ZA" sz="3200" b="1" dirty="0" err="1" smtClean="0">
                <a:latin typeface="Arial" pitchFamily="34" charset="0"/>
                <a:cs typeface="Arial" pitchFamily="34" charset="0"/>
              </a:rPr>
              <a:t>contre</a:t>
            </a:r>
            <a:r>
              <a:rPr lang="en-ZA" sz="3200" b="1" dirty="0" smtClean="0">
                <a:latin typeface="Arial" pitchFamily="34" charset="0"/>
                <a:cs typeface="Arial" pitchFamily="34" charset="0"/>
              </a:rPr>
              <a:t> les CC</a:t>
            </a:r>
            <a:endParaRPr lang="en-ZA" sz="3200" b="1" dirty="0">
              <a:latin typeface="Arial" pitchFamily="34" charset="0"/>
              <a:cs typeface="Arial" pitchFamily="34" charset="0"/>
            </a:endParaRPr>
          </a:p>
        </p:txBody>
      </p:sp>
      <p:sp>
        <p:nvSpPr>
          <p:cNvPr id="5" name="Subtitle 4"/>
          <p:cNvSpPr>
            <a:spLocks noGrp="1"/>
          </p:cNvSpPr>
          <p:nvPr>
            <p:ph type="subTitle" idx="1"/>
          </p:nvPr>
        </p:nvSpPr>
        <p:spPr>
          <a:xfrm>
            <a:off x="107504" y="1268760"/>
            <a:ext cx="8424936" cy="5472608"/>
          </a:xfrm>
        </p:spPr>
        <p:txBody>
          <a:bodyPr>
            <a:normAutofit/>
          </a:bodyPr>
          <a:lstStyle/>
          <a:p>
            <a:pPr algn="just" fontAlgn="t"/>
            <a:r>
              <a:rPr lang="fr-FR" sz="2800" dirty="0"/>
              <a:t>E</a:t>
            </a:r>
            <a:r>
              <a:rPr lang="fr-FR" sz="2800" dirty="0" smtClean="0"/>
              <a:t>lles </a:t>
            </a:r>
            <a:r>
              <a:rPr lang="fr-FR" sz="2800" dirty="0"/>
              <a:t>jouent aussi un rôle essentiel dans la lutte contre les changements climatiques en apportant des solutions concrètes, en premier lieu à l’échelle communautaire grâce à leurs connaissances, expériences et savoir-faire. </a:t>
            </a:r>
            <a:r>
              <a:rPr lang="fr-FR" sz="2800" dirty="0" smtClean="0"/>
              <a:t> </a:t>
            </a:r>
            <a:r>
              <a:rPr lang="fr-FR" sz="2800" dirty="0"/>
              <a:t> </a:t>
            </a:r>
            <a:endParaRPr lang="fr-FR" sz="2800" dirty="0">
              <a:solidFill>
                <a:schemeClr val="accent5"/>
              </a:solidFill>
            </a:endParaRPr>
          </a:p>
          <a:p>
            <a:pPr algn="just" fontAlgn="t"/>
            <a:endParaRPr lang="en-GB" sz="2800" dirty="0"/>
          </a:p>
          <a:p>
            <a:pPr algn="just" fontAlgn="t"/>
            <a:endParaRPr lang="fr-FR" sz="2800" dirty="0"/>
          </a:p>
          <a:p>
            <a:pPr algn="just" fontAlgn="t"/>
            <a:endParaRPr lang="en-ZA" sz="2800" dirty="0">
              <a:solidFill>
                <a:schemeClr val="tx1"/>
              </a:solidFill>
              <a:latin typeface="Arial" pitchFamily="34" charset="0"/>
              <a:cs typeface="Arial" pitchFamily="34" charset="0"/>
            </a:endParaRPr>
          </a:p>
        </p:txBody>
      </p:sp>
      <p:pic>
        <p:nvPicPr>
          <p:cNvPr id="6" name="Picture 2" descr="http://www.trust.org/contentAsset/resize-image/013b8914-4857-46b7-a73d-c34325cac0c1/photowide/?w=460&amp;h=318&amp;vn=201105041421"/>
          <p:cNvPicPr>
            <a:picLocks noChangeAspect="1" noChangeArrowheads="1"/>
          </p:cNvPicPr>
          <p:nvPr/>
        </p:nvPicPr>
        <p:blipFill>
          <a:blip r:embed="rId3" cstate="screen"/>
          <a:srcRect/>
          <a:stretch>
            <a:fillRect/>
          </a:stretch>
        </p:blipFill>
        <p:spPr bwMode="auto">
          <a:xfrm>
            <a:off x="4499992" y="3573293"/>
            <a:ext cx="4381500" cy="3028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descr="http://www.comminit.com/files/january2012.jpg"/>
          <p:cNvPicPr>
            <a:picLocks noGrp="1" noChangeAspect="1" noChangeArrowheads="1"/>
          </p:cNvPicPr>
          <p:nvPr>
            <p:ph idx="1"/>
          </p:nvPr>
        </p:nvPicPr>
        <p:blipFill>
          <a:blip r:embed="rId2" cstate="screen"/>
          <a:stretch>
            <a:fillRect/>
          </a:stretch>
        </p:blipFill>
        <p:spPr bwMode="auto">
          <a:xfrm>
            <a:off x="1896226" y="2324100"/>
            <a:ext cx="5070561" cy="3508375"/>
          </a:xfrm>
          <a:prstGeom prst="rect">
            <a:avLst/>
          </a:prstGeom>
          <a:ln>
            <a:noFill/>
          </a:ln>
          <a:effectLst>
            <a:softEdge rad="112500"/>
          </a:effectLst>
        </p:spPr>
      </p:pic>
    </p:spTree>
    <p:extLst>
      <p:ext uri="{BB962C8B-B14F-4D97-AF65-F5344CB8AC3E}">
        <p14:creationId xmlns:p14="http://schemas.microsoft.com/office/powerpoint/2010/main" val="12715297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Ex de </a:t>
            </a:r>
            <a:r>
              <a:rPr lang="fr-FR" smtClean="0"/>
              <a:t>réponses </a:t>
            </a:r>
            <a:r>
              <a:rPr lang="en-US" smtClean="0"/>
              <a:t>  </a:t>
            </a:r>
            <a:endParaRPr lang="fr-FR" dirty="0"/>
          </a:p>
        </p:txBody>
      </p:sp>
      <p:sp>
        <p:nvSpPr>
          <p:cNvPr id="3" name="Espace réservé du contenu 2"/>
          <p:cNvSpPr>
            <a:spLocks noGrp="1"/>
          </p:cNvSpPr>
          <p:nvPr>
            <p:ph idx="1"/>
          </p:nvPr>
        </p:nvSpPr>
        <p:spPr>
          <a:xfrm>
            <a:off x="467544" y="2132856"/>
            <a:ext cx="8229600" cy="4525963"/>
          </a:xfrm>
        </p:spPr>
        <p:txBody>
          <a:bodyPr>
            <a:normAutofit/>
          </a:bodyPr>
          <a:lstStyle/>
          <a:p>
            <a:r>
              <a:rPr lang="fr-FR" b="1" dirty="0"/>
              <a:t>Eliminer les Inégalités entre les Sexes dans l’Agriculture et la Sécurité </a:t>
            </a:r>
            <a:r>
              <a:rPr lang="fr-FR" b="1" dirty="0" smtClean="0"/>
              <a:t>Alimentaire</a:t>
            </a:r>
            <a:r>
              <a:rPr lang="en-US" b="1" dirty="0" smtClean="0"/>
              <a:t> </a:t>
            </a:r>
            <a:r>
              <a:rPr lang="fr-FR" dirty="0" smtClean="0">
                <a:latin typeface="Arial" pitchFamily="34" charset="0"/>
                <a:cs typeface="Arial" pitchFamily="34" charset="0"/>
              </a:rPr>
              <a:t>revient </a:t>
            </a:r>
            <a:r>
              <a:rPr lang="fr-FR" dirty="0">
                <a:latin typeface="Arial" pitchFamily="34" charset="0"/>
                <a:cs typeface="Arial" pitchFamily="34" charset="0"/>
              </a:rPr>
              <a:t>à éliminer ces inégalités dans les différents domaines suivants :</a:t>
            </a:r>
            <a:endParaRPr lang="en-US" dirty="0">
              <a:latin typeface="Arial" pitchFamily="34" charset="0"/>
              <a:cs typeface="Arial" pitchFamily="34" charset="0"/>
            </a:endParaRPr>
          </a:p>
          <a:p>
            <a:pPr lvl="0" algn="just" fontAlgn="t"/>
            <a:r>
              <a:rPr lang="fr-FR" dirty="0">
                <a:latin typeface="Arial" pitchFamily="34" charset="0"/>
                <a:cs typeface="Arial" pitchFamily="34" charset="0"/>
              </a:rPr>
              <a:t>l’accès à la terre </a:t>
            </a:r>
            <a:endParaRPr lang="en-US" dirty="0">
              <a:latin typeface="Arial" pitchFamily="34" charset="0"/>
              <a:cs typeface="Arial" pitchFamily="34" charset="0"/>
            </a:endParaRPr>
          </a:p>
          <a:p>
            <a:pPr lvl="0" algn="just" fontAlgn="t"/>
            <a:r>
              <a:rPr lang="fr-FR" dirty="0">
                <a:latin typeface="Arial" pitchFamily="34" charset="0"/>
                <a:cs typeface="Arial" pitchFamily="34" charset="0"/>
              </a:rPr>
              <a:t>les marchés ruraux du travail </a:t>
            </a:r>
            <a:endParaRPr lang="en-US" dirty="0">
              <a:latin typeface="Arial" pitchFamily="34" charset="0"/>
              <a:cs typeface="Arial" pitchFamily="34" charset="0"/>
            </a:endParaRPr>
          </a:p>
          <a:p>
            <a:pPr lvl="0" algn="just" fontAlgn="t"/>
            <a:r>
              <a:rPr lang="fr-FR" dirty="0">
                <a:latin typeface="Arial" pitchFamily="34" charset="0"/>
                <a:cs typeface="Arial" pitchFamily="34" charset="0"/>
              </a:rPr>
              <a:t>les services financiers </a:t>
            </a:r>
            <a:endParaRPr lang="en-US" dirty="0">
              <a:latin typeface="Arial" pitchFamily="34" charset="0"/>
              <a:cs typeface="Arial" pitchFamily="34" charset="0"/>
            </a:endParaRPr>
          </a:p>
          <a:p>
            <a:pPr lvl="0" algn="just" fontAlgn="t"/>
            <a:r>
              <a:rPr lang="fr-FR" dirty="0">
                <a:latin typeface="Arial" pitchFamily="34" charset="0"/>
                <a:cs typeface="Arial" pitchFamily="34" charset="0"/>
              </a:rPr>
              <a:t>le capital social à travers des groupements de femmes </a:t>
            </a:r>
            <a:endParaRPr lang="en-US" dirty="0">
              <a:latin typeface="Arial" pitchFamily="34" charset="0"/>
              <a:cs typeface="Arial" pitchFamily="34" charset="0"/>
            </a:endParaRPr>
          </a:p>
          <a:p>
            <a:pPr lvl="0" algn="just" fontAlgn="t"/>
            <a:r>
              <a:rPr lang="fr-FR" dirty="0">
                <a:latin typeface="Arial" pitchFamily="34" charset="0"/>
                <a:cs typeface="Arial" pitchFamily="34" charset="0"/>
              </a:rPr>
              <a:t>le développement technologique</a:t>
            </a:r>
          </a:p>
          <a:p>
            <a:endParaRPr lang="fr-FR" dirty="0"/>
          </a:p>
        </p:txBody>
      </p:sp>
    </p:spTree>
    <p:extLst>
      <p:ext uri="{BB962C8B-B14F-4D97-AF65-F5344CB8AC3E}">
        <p14:creationId xmlns:p14="http://schemas.microsoft.com/office/powerpoint/2010/main" val="12506165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r>
              <a:rPr lang="fr-FR" dirty="0" smtClean="0"/>
              <a:t>Intégrer le Genre, c’est donner plus de chance de réussite des actions en associant toutes les composantes majeurs de la société.</a:t>
            </a:r>
            <a:endParaRPr lang="fr-FR" dirty="0"/>
          </a:p>
        </p:txBody>
      </p:sp>
    </p:spTree>
    <p:extLst>
      <p:ext uri="{BB962C8B-B14F-4D97-AF65-F5344CB8AC3E}">
        <p14:creationId xmlns:p14="http://schemas.microsoft.com/office/powerpoint/2010/main" val="35913024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 du G</a:t>
            </a:r>
            <a:r>
              <a:rPr lang="en-US" dirty="0" err="1" smtClean="0"/>
              <a:t>enre</a:t>
            </a:r>
            <a:endParaRPr lang="fr-FR" dirty="0"/>
          </a:p>
        </p:txBody>
      </p:sp>
      <p:sp>
        <p:nvSpPr>
          <p:cNvPr id="3" name="Espace réservé du contenu 2"/>
          <p:cNvSpPr>
            <a:spLocks noGrp="1"/>
          </p:cNvSpPr>
          <p:nvPr>
            <p:ph idx="1"/>
          </p:nvPr>
        </p:nvSpPr>
        <p:spPr/>
        <p:txBody>
          <a:bodyPr>
            <a:normAutofit fontScale="85000" lnSpcReduction="20000"/>
          </a:bodyPr>
          <a:lstStyle/>
          <a:p>
            <a:pPr lvl="0">
              <a:buNone/>
            </a:pPr>
            <a:r>
              <a:rPr lang="fr-FR" sz="2800" dirty="0">
                <a:solidFill>
                  <a:srgbClr val="00B050"/>
                </a:solidFill>
              </a:rPr>
              <a:t>Genre</a:t>
            </a:r>
            <a:r>
              <a:rPr lang="fr-FR" sz="2800" dirty="0">
                <a:solidFill>
                  <a:srgbClr val="C0504D">
                    <a:lumMod val="75000"/>
                  </a:srgbClr>
                </a:solidFill>
              </a:rPr>
              <a:t> = </a:t>
            </a:r>
            <a:r>
              <a:rPr lang="fr-FR" sz="2800" dirty="0">
                <a:solidFill>
                  <a:prstClr val="black"/>
                </a:solidFill>
              </a:rPr>
              <a:t>Sexe</a:t>
            </a:r>
            <a:r>
              <a:rPr lang="fr-FR" sz="2800" dirty="0">
                <a:solidFill>
                  <a:srgbClr val="C0504D">
                    <a:lumMod val="75000"/>
                  </a:srgbClr>
                </a:solidFill>
              </a:rPr>
              <a:t> + Attributs sociaux </a:t>
            </a:r>
            <a:r>
              <a:rPr lang="fr-FR" sz="2800" dirty="0">
                <a:solidFill>
                  <a:prstClr val="black"/>
                </a:solidFill>
              </a:rPr>
              <a:t>avec</a:t>
            </a:r>
            <a:r>
              <a:rPr lang="fr-FR" sz="2800" dirty="0">
                <a:solidFill>
                  <a:srgbClr val="C0504D">
                    <a:lumMod val="75000"/>
                  </a:srgbClr>
                </a:solidFill>
              </a:rPr>
              <a:t> </a:t>
            </a:r>
            <a:r>
              <a:rPr lang="fr-FR" sz="2800" dirty="0">
                <a:solidFill>
                  <a:srgbClr val="8064A2"/>
                </a:solidFill>
              </a:rPr>
              <a:t>les inégalités induites</a:t>
            </a:r>
          </a:p>
          <a:p>
            <a:pPr lvl="0">
              <a:buNone/>
            </a:pPr>
            <a:r>
              <a:rPr lang="fr-FR" sz="3000" dirty="0" smtClean="0">
                <a:solidFill>
                  <a:prstClr val="black"/>
                </a:solidFill>
                <a:latin typeface="Arial" pitchFamily="34" charset="0"/>
                <a:cs typeface="Arial" pitchFamily="34" charset="0"/>
              </a:rPr>
              <a:t>C’est aussi les rôles </a:t>
            </a:r>
            <a:r>
              <a:rPr lang="fr-FR" sz="3000" dirty="0">
                <a:solidFill>
                  <a:prstClr val="black"/>
                </a:solidFill>
                <a:latin typeface="Arial" pitchFamily="34" charset="0"/>
                <a:cs typeface="Arial" pitchFamily="34" charset="0"/>
              </a:rPr>
              <a:t>socialement attribués, responsabilités et opportunités associées aux femmes et aux hommes, ainsi que les structures cachées de pouvoir qui régissent les relations entre eux.</a:t>
            </a:r>
            <a:r>
              <a:rPr lang="en-ZA" sz="3000" dirty="0">
                <a:solidFill>
                  <a:prstClr val="black"/>
                </a:solidFill>
                <a:latin typeface="Arial" pitchFamily="34" charset="0"/>
                <a:cs typeface="Arial" pitchFamily="34" charset="0"/>
              </a:rPr>
              <a:t>.</a:t>
            </a:r>
            <a:r>
              <a:rPr lang="fr-FR" sz="3000" dirty="0">
                <a:solidFill>
                  <a:srgbClr val="00B050"/>
                </a:solidFill>
              </a:rPr>
              <a:t> </a:t>
            </a:r>
          </a:p>
          <a:p>
            <a:pPr lvl="0">
              <a:buNone/>
            </a:pPr>
            <a:r>
              <a:rPr lang="fr-FR" sz="3000" dirty="0">
                <a:solidFill>
                  <a:prstClr val="black"/>
                </a:solidFill>
                <a:latin typeface="Arial" pitchFamily="34" charset="0"/>
                <a:cs typeface="Arial" pitchFamily="34" charset="0"/>
              </a:rPr>
              <a:t>Les caractéristiques de genre ne sont pas naturelles ou biologiques. Nous ne naissons pas avec eux.</a:t>
            </a:r>
          </a:p>
          <a:p>
            <a:endParaRPr lang="fr-FR" sz="3000" dirty="0"/>
          </a:p>
        </p:txBody>
      </p:sp>
    </p:spTree>
    <p:extLst>
      <p:ext uri="{BB962C8B-B14F-4D97-AF65-F5344CB8AC3E}">
        <p14:creationId xmlns:p14="http://schemas.microsoft.com/office/powerpoint/2010/main" val="39286848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32656"/>
            <a:ext cx="8640960" cy="5940088"/>
          </a:xfrm>
          <a:prstGeom prst="rect">
            <a:avLst/>
          </a:prstGeom>
        </p:spPr>
        <p:txBody>
          <a:bodyPr wrap="square">
            <a:spAutoFit/>
          </a:bodyPr>
          <a:lstStyle/>
          <a:p>
            <a:pPr algn="just"/>
            <a:endParaRPr lang="fr-FR" sz="2000" b="1" dirty="0" smtClean="0">
              <a:latin typeface="Arial" pitchFamily="34" charset="0"/>
              <a:cs typeface="Arial" pitchFamily="34" charset="0"/>
            </a:endParaRPr>
          </a:p>
          <a:p>
            <a:pPr algn="just"/>
            <a:r>
              <a:rPr lang="fr-FR" sz="2000" b="1" dirty="0" smtClean="0">
                <a:latin typeface="Arial" pitchFamily="34" charset="0"/>
                <a:cs typeface="Arial" pitchFamily="34" charset="0"/>
              </a:rPr>
              <a:t>Le genre est contextuel, il faut éviter les généralités</a:t>
            </a:r>
            <a:r>
              <a:rPr lang="fr-FR" sz="2000" dirty="0" smtClean="0">
                <a:latin typeface="Arial" pitchFamily="34" charset="0"/>
                <a:cs typeface="Arial" pitchFamily="34" charset="0"/>
              </a:rPr>
              <a:t>: Par exemple dans plusieurs sociétés, il est attendu des femmes qu’elles se soumettent aux hommes. Dans d’autres par contre, ce sont elles qui prennent le lead en matière de prise de décision. Dans certaines autres, il est attendu que les femmes et les hommes participent de manière équilibrée aux prises de décision.</a:t>
            </a:r>
            <a:endParaRPr lang="en-US" sz="2000" dirty="0" smtClean="0">
              <a:latin typeface="Arial" pitchFamily="34" charset="0"/>
              <a:cs typeface="Arial" pitchFamily="34" charset="0"/>
            </a:endParaRPr>
          </a:p>
          <a:p>
            <a:endParaRPr lang="en-ZA" sz="2000" dirty="0" smtClean="0">
              <a:latin typeface="Arial" pitchFamily="34" charset="0"/>
              <a:cs typeface="Arial" pitchFamily="34" charset="0"/>
            </a:endParaRPr>
          </a:p>
          <a:p>
            <a:r>
              <a:rPr lang="fr-FR" sz="2000" b="1" dirty="0" smtClean="0"/>
              <a:t>Les </a:t>
            </a:r>
            <a:r>
              <a:rPr lang="fr-FR" sz="2000" b="1" dirty="0"/>
              <a:t>rôles et caractéristiques de genre </a:t>
            </a:r>
            <a:r>
              <a:rPr lang="fr-FR" sz="2000" dirty="0"/>
              <a:t>influencent les </a:t>
            </a:r>
            <a:r>
              <a:rPr lang="fr-FR" sz="2000" b="1" dirty="0"/>
              <a:t>relations de pouvoir entre les hommes et les femmes</a:t>
            </a:r>
            <a:r>
              <a:rPr lang="fr-FR" sz="2000" dirty="0"/>
              <a:t> à tous les niveaux et peuvent donner lieu à l'</a:t>
            </a:r>
            <a:r>
              <a:rPr lang="fr-FR" sz="2000" b="1" dirty="0"/>
              <a:t>inégalité des chances et des performance</a:t>
            </a:r>
            <a:r>
              <a:rPr lang="fr-FR" sz="2000" dirty="0"/>
              <a:t>s qu’on observe au sein de certains </a:t>
            </a:r>
            <a:r>
              <a:rPr lang="fr-FR" sz="2000" dirty="0" smtClean="0"/>
              <a:t>groupes</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Par extrapolation, le </a:t>
            </a:r>
            <a:r>
              <a:rPr lang="fr-FR" sz="2000" dirty="0" smtClean="0"/>
              <a:t>GENRE égale </a:t>
            </a:r>
            <a:endParaRPr lang="fr-FR" sz="2000" dirty="0"/>
          </a:p>
          <a:p>
            <a:r>
              <a:rPr lang="fr-FR" sz="2000" dirty="0"/>
              <a:t>Hommes, femmes, groupes spécifiques ( migrants, nomades, esclaves, autochtones, vieilles, handicapés, </a:t>
            </a:r>
            <a:r>
              <a:rPr lang="fr-FR" sz="2000" dirty="0" err="1"/>
              <a:t>etc</a:t>
            </a:r>
            <a:r>
              <a:rPr lang="fr-FR" sz="2000" dirty="0"/>
              <a:t>)…selon le secteur ou le domaine en question.</a:t>
            </a:r>
          </a:p>
          <a:p>
            <a:endParaRPr lang="en-ZA" sz="2000" dirty="0">
              <a:latin typeface="Arial" pitchFamily="34" charset="0"/>
              <a:cs typeface="Arial" pitchFamily="34" charset="0"/>
            </a:endParaRPr>
          </a:p>
          <a:p>
            <a:endParaRPr lang="en-ZA" sz="2000"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024744" cy="1143000"/>
          </a:xfrm>
        </p:spPr>
        <p:txBody>
          <a:bodyPr/>
          <a:lstStyle/>
          <a:p>
            <a:r>
              <a:rPr lang="en-US" dirty="0" smtClean="0"/>
              <a:t>EGALITE DE GENRE</a:t>
            </a:r>
            <a:endParaRPr lang="en-US" dirty="0"/>
          </a:p>
        </p:txBody>
      </p:sp>
      <p:sp>
        <p:nvSpPr>
          <p:cNvPr id="3" name="Content Placeholder 2"/>
          <p:cNvSpPr>
            <a:spLocks noGrp="1"/>
          </p:cNvSpPr>
          <p:nvPr>
            <p:ph idx="1"/>
          </p:nvPr>
        </p:nvSpPr>
        <p:spPr>
          <a:xfrm>
            <a:off x="683568" y="2060848"/>
            <a:ext cx="7776864" cy="3771781"/>
          </a:xfrm>
        </p:spPr>
        <p:txBody>
          <a:bodyPr>
            <a:normAutofit fontScale="92500"/>
          </a:bodyPr>
          <a:lstStyle/>
          <a:p>
            <a:r>
              <a:rPr lang="fr-FR" b="1" dirty="0"/>
              <a:t>L’égalité de genre est un droit humain fondamental </a:t>
            </a:r>
            <a:r>
              <a:rPr lang="fr-FR" dirty="0"/>
              <a:t>et se réfère à une égalité des droits, responsabilités et opportunités des hommes, femmes, filles, et garçons. </a:t>
            </a:r>
            <a:endParaRPr lang="en-US" dirty="0"/>
          </a:p>
          <a:p>
            <a:endParaRPr lang="en-US" dirty="0"/>
          </a:p>
          <a:p>
            <a:r>
              <a:rPr lang="fr-FR" b="1" dirty="0">
                <a:solidFill>
                  <a:schemeClr val="accent6">
                    <a:lumMod val="75000"/>
                  </a:schemeClr>
                </a:solidFill>
              </a:rPr>
              <a:t>L’égalité de genre ne veut pas dire que l’homme et la femme sont pareils</a:t>
            </a:r>
            <a:r>
              <a:rPr lang="fr-FR" dirty="0"/>
              <a:t>, mais se réfère </a:t>
            </a:r>
            <a:r>
              <a:rPr lang="fr-FR" b="1" dirty="0">
                <a:solidFill>
                  <a:srgbClr val="0070C0"/>
                </a:solidFill>
              </a:rPr>
              <a:t>plutôt à un traitement égal de l’homme et de la femme dans les lois, politiques, et égalité dans </a:t>
            </a:r>
            <a:r>
              <a:rPr lang="fr-FR" b="1" dirty="0" smtClean="0">
                <a:solidFill>
                  <a:srgbClr val="0070C0"/>
                </a:solidFill>
              </a:rPr>
              <a:t>l’</a:t>
            </a:r>
            <a:r>
              <a:rPr lang="fr-FR" b="1" dirty="0" err="1" smtClean="0">
                <a:solidFill>
                  <a:srgbClr val="0070C0"/>
                </a:solidFill>
              </a:rPr>
              <a:t>acces</a:t>
            </a:r>
            <a:r>
              <a:rPr lang="fr-FR" b="1" dirty="0" smtClean="0">
                <a:solidFill>
                  <a:srgbClr val="0070C0"/>
                </a:solidFill>
              </a:rPr>
              <a:t> </a:t>
            </a:r>
            <a:r>
              <a:rPr lang="fr-FR" b="1" dirty="0">
                <a:solidFill>
                  <a:srgbClr val="0070C0"/>
                </a:solidFill>
              </a:rPr>
              <a:t>aux ressources, aux services dans les familles, les communautés et la société en générale </a:t>
            </a:r>
            <a:r>
              <a:rPr lang="fr-FR" dirty="0"/>
              <a:t>(WHO 2001)</a:t>
            </a:r>
            <a:endParaRPr lang="en-US" dirty="0"/>
          </a:p>
          <a:p>
            <a:endParaRPr lang="en-US" dirty="0"/>
          </a:p>
        </p:txBody>
      </p:sp>
    </p:spTree>
    <p:extLst>
      <p:ext uri="{BB962C8B-B14F-4D97-AF65-F5344CB8AC3E}">
        <p14:creationId xmlns:p14="http://schemas.microsoft.com/office/powerpoint/2010/main" val="12302204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1143000" y="0"/>
            <a:ext cx="7772400" cy="800100"/>
          </a:xfrm>
        </p:spPr>
        <p:txBody>
          <a:bodyPr/>
          <a:lstStyle/>
          <a:p>
            <a:pPr eaLnBrk="1" hangingPunct="1"/>
            <a:r>
              <a:rPr lang="en-US" sz="3600" dirty="0" err="1"/>
              <a:t>Égalité</a:t>
            </a:r>
            <a:r>
              <a:rPr lang="en-US" sz="3600" dirty="0"/>
              <a:t> des Chances</a:t>
            </a:r>
            <a:endParaRPr lang="da-DK" sz="3600" dirty="0" smtClean="0"/>
          </a:p>
        </p:txBody>
      </p:sp>
      <p:sp>
        <p:nvSpPr>
          <p:cNvPr id="6" name="Footer Placeholder 3"/>
          <p:cNvSpPr>
            <a:spLocks noGrp="1"/>
          </p:cNvSpPr>
          <p:nvPr>
            <p:ph type="ftr" sz="quarter" idx="11"/>
          </p:nvPr>
        </p:nvSpPr>
        <p:spPr/>
        <p:txBody>
          <a:bodyPr/>
          <a:lstStyle/>
          <a:p>
            <a:pPr>
              <a:defRPr/>
            </a:pPr>
            <a:r>
              <a:rPr lang="en-GB"/>
              <a:t>DIR - F03</a:t>
            </a:r>
          </a:p>
        </p:txBody>
      </p:sp>
      <p:sp>
        <p:nvSpPr>
          <p:cNvPr id="7" name="Slide Number Placeholder 4"/>
          <p:cNvSpPr>
            <a:spLocks noGrp="1"/>
          </p:cNvSpPr>
          <p:nvPr>
            <p:ph type="sldNum" sz="quarter" idx="12"/>
          </p:nvPr>
        </p:nvSpPr>
        <p:spPr/>
        <p:txBody>
          <a:bodyPr/>
          <a:lstStyle/>
          <a:p>
            <a:pPr>
              <a:defRPr/>
            </a:pPr>
            <a:fld id="{C3DE139B-F0C8-44B5-B4F0-92FE9033CFD3}" type="slidenum">
              <a:rPr lang="en-GB"/>
              <a:pPr>
                <a:defRPr/>
              </a:pPr>
              <a:t>5</a:t>
            </a:fld>
            <a:endParaRPr lang="en-GB"/>
          </a:p>
        </p:txBody>
      </p:sp>
      <p:pic>
        <p:nvPicPr>
          <p:cNvPr id="23557" name="Picture 3" descr="Eq-opp"/>
          <p:cNvPicPr>
            <a:picLocks noChangeAspect="1" noChangeArrowheads="1"/>
          </p:cNvPicPr>
          <p:nvPr/>
        </p:nvPicPr>
        <p:blipFill>
          <a:blip r:embed="rId2" cstate="screen"/>
          <a:srcRect/>
          <a:stretch>
            <a:fillRect/>
          </a:stretch>
        </p:blipFill>
        <p:spPr bwMode="auto">
          <a:xfrm>
            <a:off x="0" y="730250"/>
            <a:ext cx="9144000" cy="6127750"/>
          </a:xfrm>
          <a:prstGeom prst="rect">
            <a:avLst/>
          </a:prstGeom>
          <a:noFill/>
          <a:ln w="9525">
            <a:noFill/>
            <a:miter lim="800000"/>
            <a:headEnd/>
            <a:tailEnd/>
          </a:ln>
        </p:spPr>
      </p:pic>
      <p:sp>
        <p:nvSpPr>
          <p:cNvPr id="38916" name="AutoShape 4"/>
          <p:cNvSpPr>
            <a:spLocks noChangeArrowheads="1"/>
          </p:cNvSpPr>
          <p:nvPr/>
        </p:nvSpPr>
        <p:spPr bwMode="auto">
          <a:xfrm>
            <a:off x="0" y="692150"/>
            <a:ext cx="3529013" cy="2736850"/>
          </a:xfrm>
          <a:prstGeom prst="wedgeEllipseCallout">
            <a:avLst>
              <a:gd name="adj1" fmla="val -38662"/>
              <a:gd name="adj2" fmla="val 77898"/>
            </a:avLst>
          </a:prstGeom>
          <a:noFill/>
          <a:ln w="9525">
            <a:noFill/>
            <a:miter lim="800000"/>
            <a:headEnd/>
            <a:tailEnd/>
          </a:ln>
          <a:effectLst/>
        </p:spPr>
        <p:txBody>
          <a:bodyPr/>
          <a:lstStyle/>
          <a:p>
            <a:pPr algn="ctr" eaLnBrk="0" hangingPunct="0">
              <a:spcBef>
                <a:spcPct val="20000"/>
              </a:spcBef>
              <a:buClr>
                <a:schemeClr val="accent1"/>
              </a:buClr>
              <a:buSzPct val="75000"/>
              <a:buFont typeface="Monotype Sorts" pitchFamily="2" charset="2"/>
              <a:buChar char="b"/>
              <a:defRPr/>
            </a:pPr>
            <a:endParaRPr kumimoji="1" lang="da-DK" sz="3200">
              <a:effectLst>
                <a:outerShdw blurRad="38100" dist="38100" dir="2700000" algn="tl">
                  <a:srgbClr val="000000"/>
                </a:outerShdw>
              </a:effectLst>
              <a:latin typeface="Comic Sans MS" pitchFamily="66" charset="0"/>
              <a:cs typeface="Arial" charset="0"/>
            </a:endParaRPr>
          </a:p>
        </p:txBody>
      </p:sp>
      <p:sp>
        <p:nvSpPr>
          <p:cNvPr id="3" name="Oval Callout 2"/>
          <p:cNvSpPr/>
          <p:nvPr/>
        </p:nvSpPr>
        <p:spPr>
          <a:xfrm>
            <a:off x="144326" y="730250"/>
            <a:ext cx="3384687" cy="2410718"/>
          </a:xfrm>
          <a:prstGeom prst="wedgeEllipseCallout">
            <a:avLst>
              <a:gd name="adj1" fmla="val 24938"/>
              <a:gd name="adj2" fmla="val 69444"/>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fr-FR" sz="1600" i="1" dirty="0">
                <a:latin typeface="Berlin Sans FB Demi" pitchFamily="34" charset="0"/>
              </a:rPr>
              <a:t>Pour garantir une sélection équitable vous aurez tous le même exercice: </a:t>
            </a:r>
            <a:endParaRPr lang="fr-FR" sz="1600" i="1" dirty="0" smtClean="0">
              <a:latin typeface="Berlin Sans FB Demi" pitchFamily="34" charset="0"/>
            </a:endParaRPr>
          </a:p>
          <a:p>
            <a:pPr algn="ctr"/>
            <a:endParaRPr lang="fr-FR" sz="1600" i="1" dirty="0" smtClean="0">
              <a:latin typeface="Berlin Sans FB Demi" pitchFamily="34" charset="0"/>
            </a:endParaRPr>
          </a:p>
          <a:p>
            <a:pPr algn="ctr"/>
            <a:r>
              <a:rPr lang="fr-FR" sz="1600" i="1" dirty="0" smtClean="0">
                <a:latin typeface="Berlin Sans FB Demi" pitchFamily="34" charset="0"/>
              </a:rPr>
              <a:t>Vous </a:t>
            </a:r>
            <a:r>
              <a:rPr lang="fr-FR" sz="1600" i="1" dirty="0">
                <a:latin typeface="Berlin Sans FB Demi" pitchFamily="34" charset="0"/>
              </a:rPr>
              <a:t>devez grimper sur l’arbre!</a:t>
            </a:r>
            <a:endParaRPr lang="en-US" sz="1600" i="1" dirty="0">
              <a:latin typeface="Berlin Sans FB Demi" pitchFamily="34" charset="0"/>
            </a:endParaRPr>
          </a:p>
        </p:txBody>
      </p:sp>
    </p:spTree>
    <p:extLst>
      <p:ext uri="{BB962C8B-B14F-4D97-AF65-F5344CB8AC3E}">
        <p14:creationId xmlns:p14="http://schemas.microsoft.com/office/powerpoint/2010/main" val="29673070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fr-FR" sz="2800" b="1" dirty="0"/>
              <a:t>ÉQUITÉ ENTRE LES SEXES</a:t>
            </a:r>
            <a:endParaRPr lang="en-ZA" sz="2800" dirty="0">
              <a:latin typeface="Arial" pitchFamily="34" charset="0"/>
              <a:cs typeface="Arial" pitchFamily="34" charset="0"/>
            </a:endParaRPr>
          </a:p>
        </p:txBody>
      </p:sp>
      <p:sp>
        <p:nvSpPr>
          <p:cNvPr id="3" name="Content Placeholder 2"/>
          <p:cNvSpPr>
            <a:spLocks noGrp="1"/>
          </p:cNvSpPr>
          <p:nvPr>
            <p:ph idx="1"/>
          </p:nvPr>
        </p:nvSpPr>
        <p:spPr>
          <a:xfrm>
            <a:off x="539552" y="980728"/>
            <a:ext cx="7859216" cy="3057203"/>
          </a:xfrm>
        </p:spPr>
        <p:txBody>
          <a:bodyPr>
            <a:normAutofit/>
          </a:bodyPr>
          <a:lstStyle/>
          <a:p>
            <a:pPr algn="ctr">
              <a:buNone/>
            </a:pPr>
            <a:r>
              <a:rPr lang="fr-FR" dirty="0"/>
              <a:t>Le fait d’être </a:t>
            </a:r>
            <a:r>
              <a:rPr lang="fr-FR" b="1" dirty="0"/>
              <a:t>juste envers les hommes et les femmes </a:t>
            </a:r>
            <a:r>
              <a:rPr lang="fr-FR" dirty="0"/>
              <a:t>- tel que par exemple l’allocation équitable des ressources et des opportunités. L'équité peut être considérée comme le moyen et l'égalité entre les sexes comme la fin. L'équité contribue à l'égalité</a:t>
            </a:r>
            <a:r>
              <a:rPr lang="fr-FR" dirty="0" smtClean="0"/>
              <a:t>.</a:t>
            </a:r>
            <a:endParaRPr lang="en-ZA"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116632"/>
            <a:ext cx="4964088" cy="504056"/>
          </a:xfrm>
        </p:spPr>
        <p:txBody>
          <a:bodyPr>
            <a:normAutofit fontScale="90000"/>
          </a:bodyPr>
          <a:lstStyle/>
          <a:p>
            <a:r>
              <a:rPr lang="en-ZA" sz="2800" b="1" dirty="0" smtClean="0">
                <a:latin typeface="Arial" pitchFamily="34" charset="0"/>
                <a:cs typeface="Arial" pitchFamily="34" charset="0"/>
              </a:rPr>
              <a:t>L’APPROCHE GENRE</a:t>
            </a:r>
            <a:endParaRPr lang="en-ZA" sz="2800" dirty="0">
              <a:latin typeface="Arial" pitchFamily="34" charset="0"/>
              <a:cs typeface="Arial" pitchFamily="34" charset="0"/>
            </a:endParaRPr>
          </a:p>
        </p:txBody>
      </p:sp>
      <p:sp>
        <p:nvSpPr>
          <p:cNvPr id="3" name="Subtitle 2"/>
          <p:cNvSpPr>
            <a:spLocks noGrp="1"/>
          </p:cNvSpPr>
          <p:nvPr>
            <p:ph type="subTitle" idx="1"/>
          </p:nvPr>
        </p:nvSpPr>
        <p:spPr>
          <a:xfrm>
            <a:off x="323528" y="548680"/>
            <a:ext cx="8640960" cy="6120680"/>
          </a:xfrm>
        </p:spPr>
        <p:txBody>
          <a:bodyPr>
            <a:noAutofit/>
          </a:bodyPr>
          <a:lstStyle/>
          <a:p>
            <a:pPr algn="l"/>
            <a:endParaRPr lang="en-ZA" sz="2000" dirty="0" smtClean="0">
              <a:solidFill>
                <a:schemeClr val="tx1"/>
              </a:solidFill>
              <a:latin typeface="Arial" pitchFamily="34" charset="0"/>
              <a:cs typeface="Arial" pitchFamily="34" charset="0"/>
            </a:endParaRPr>
          </a:p>
          <a:p>
            <a:pPr algn="just"/>
            <a:r>
              <a:rPr lang="fr-FR" sz="2400" dirty="0" smtClean="0">
                <a:solidFill>
                  <a:schemeClr val="tx1"/>
                </a:solidFill>
              </a:rPr>
              <a:t>Il </a:t>
            </a:r>
            <a:r>
              <a:rPr lang="fr-FR" sz="2400" dirty="0">
                <a:solidFill>
                  <a:schemeClr val="tx1"/>
                </a:solidFill>
              </a:rPr>
              <a:t>s'agit </a:t>
            </a:r>
            <a:r>
              <a:rPr lang="fr-FR" sz="2400" b="1" dirty="0">
                <a:solidFill>
                  <a:schemeClr val="tx1"/>
                </a:solidFill>
              </a:rPr>
              <a:t>d'une stratégie </a:t>
            </a:r>
            <a:r>
              <a:rPr lang="fr-FR" sz="2400" dirty="0">
                <a:solidFill>
                  <a:schemeClr val="tx1"/>
                </a:solidFill>
              </a:rPr>
              <a:t>visant à s’assurer que les préoccupations et expériences des femmes et des hommes sont parfaitement intégrées dans la conception, la mise en œuvre, le suivi et l'évaluation des politiques, initiatives et programmes. </a:t>
            </a:r>
            <a:endParaRPr lang="fr-FR" sz="2400" dirty="0" smtClean="0">
              <a:solidFill>
                <a:schemeClr val="tx1"/>
              </a:solidFill>
            </a:endParaRPr>
          </a:p>
          <a:p>
            <a:pPr algn="just"/>
            <a:endParaRPr lang="fr-FR" sz="2400" dirty="0">
              <a:solidFill>
                <a:schemeClr val="tx1"/>
              </a:solidFill>
            </a:endParaRPr>
          </a:p>
          <a:p>
            <a:pPr algn="just"/>
            <a:r>
              <a:rPr lang="fr-FR" sz="2400" dirty="0" smtClean="0">
                <a:solidFill>
                  <a:schemeClr val="tx1"/>
                </a:solidFill>
              </a:rPr>
              <a:t>L'approche </a:t>
            </a:r>
            <a:r>
              <a:rPr lang="fr-FR" sz="2400" dirty="0">
                <a:solidFill>
                  <a:schemeClr val="tx1"/>
                </a:solidFill>
              </a:rPr>
              <a:t>genre entend ainsi veiller à ce que les femmes et les hommes bénéficient de manière indiscriminée au processus de développement, ou du moins à ce que l'inégalité ne se perpétue pas (ECOSOC, 1997</a:t>
            </a:r>
            <a:r>
              <a:rPr lang="fr-FR" sz="2400" dirty="0" smtClean="0">
                <a:solidFill>
                  <a:schemeClr val="tx1"/>
                </a:solidFill>
              </a:rPr>
              <a:t>).</a:t>
            </a:r>
          </a:p>
          <a:p>
            <a:pPr algn="just"/>
            <a:endParaRPr lang="fr-FR" sz="2400" dirty="0" smtClean="0">
              <a:solidFill>
                <a:schemeClr val="tx1"/>
              </a:solidFill>
            </a:endParaRPr>
          </a:p>
          <a:p>
            <a:pPr algn="just"/>
            <a:r>
              <a:rPr lang="fr-FR" sz="2400" dirty="0" smtClean="0">
                <a:solidFill>
                  <a:schemeClr val="tx1"/>
                </a:solidFill>
              </a:rPr>
              <a:t>L'analyse </a:t>
            </a:r>
            <a:r>
              <a:rPr lang="fr-FR" sz="2400" dirty="0">
                <a:solidFill>
                  <a:schemeClr val="tx1"/>
                </a:solidFill>
              </a:rPr>
              <a:t>selon le genre est une importante composante de l'analyse des politiques. Elle </a:t>
            </a:r>
            <a:r>
              <a:rPr lang="fr-FR" sz="2400" b="1" dirty="0">
                <a:solidFill>
                  <a:schemeClr val="tx1"/>
                </a:solidFill>
              </a:rPr>
              <a:t>identifie comment les politiques publiques (ou des programmes ou projets) affectent différemment les hommes et les femmes. </a:t>
            </a:r>
          </a:p>
          <a:p>
            <a:pPr algn="just"/>
            <a:endParaRPr lang="en-US" sz="2400" dirty="0">
              <a:solidFill>
                <a:schemeClr val="tx1"/>
              </a:solidFill>
            </a:endParaRPr>
          </a:p>
          <a:p>
            <a:pPr algn="just"/>
            <a:endParaRPr lang="en-US" sz="2400" dirty="0">
              <a:solidFill>
                <a:schemeClr val="tx1"/>
              </a:solidFill>
            </a:endParaRPr>
          </a:p>
          <a:p>
            <a:pPr algn="l"/>
            <a:endParaRPr lang="en-ZA" sz="2400" dirty="0">
              <a:solidFill>
                <a:schemeClr val="tx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keetsa.com/blog/wp-content/uploads/2007/10/eti_climatechange.jpg"/>
          <p:cNvPicPr>
            <a:picLocks noChangeAspect="1" noChangeArrowheads="1"/>
          </p:cNvPicPr>
          <p:nvPr/>
        </p:nvPicPr>
        <p:blipFill>
          <a:blip r:embed="rId2" cstate="screen"/>
          <a:srcRect/>
          <a:stretch>
            <a:fillRect/>
          </a:stretch>
        </p:blipFill>
        <p:spPr bwMode="auto">
          <a:xfrm>
            <a:off x="0" y="-1744526"/>
            <a:ext cx="9144000" cy="860252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404664"/>
            <a:ext cx="7024744" cy="1143000"/>
          </a:xfrm>
        </p:spPr>
        <p:txBody>
          <a:bodyPr/>
          <a:lstStyle/>
          <a:p>
            <a:endParaRPr lang="fr-FR" dirty="0"/>
          </a:p>
        </p:txBody>
      </p:sp>
      <p:sp>
        <p:nvSpPr>
          <p:cNvPr id="3" name="Espace réservé du contenu 2"/>
          <p:cNvSpPr>
            <a:spLocks noGrp="1"/>
          </p:cNvSpPr>
          <p:nvPr>
            <p:ph idx="1"/>
          </p:nvPr>
        </p:nvSpPr>
        <p:spPr>
          <a:xfrm>
            <a:off x="179512" y="1600200"/>
            <a:ext cx="8507288" cy="5141168"/>
          </a:xfrm>
        </p:spPr>
        <p:txBody>
          <a:bodyPr>
            <a:normAutofit/>
          </a:bodyPr>
          <a:lstStyle/>
          <a:p>
            <a:pPr algn="just" fontAlgn="t"/>
            <a:r>
              <a:rPr lang="fr-FR" dirty="0"/>
              <a:t>Les femmes et les filles sont différemment affectées par les changements climatiques que les hommes et les garçons. </a:t>
            </a:r>
            <a:endParaRPr lang="fr-FR" dirty="0" smtClean="0"/>
          </a:p>
          <a:p>
            <a:pPr algn="just" fontAlgn="t"/>
            <a:r>
              <a:rPr lang="en-US" dirty="0" smtClean="0"/>
              <a:t>Les femmes </a:t>
            </a:r>
            <a:r>
              <a:rPr lang="en-US" dirty="0" err="1" smtClean="0"/>
              <a:t>subissent</a:t>
            </a:r>
            <a:r>
              <a:rPr lang="en-US" dirty="0" smtClean="0"/>
              <a:t> plus les impacts des </a:t>
            </a:r>
            <a:r>
              <a:rPr lang="en-US" dirty="0" err="1" smtClean="0"/>
              <a:t>changements</a:t>
            </a:r>
            <a:r>
              <a:rPr lang="en-US" dirty="0" smtClean="0"/>
              <a:t> </a:t>
            </a:r>
            <a:r>
              <a:rPr lang="en-US" dirty="0" err="1" smtClean="0"/>
              <a:t>climatiques</a:t>
            </a:r>
            <a:r>
              <a:rPr lang="en-US" dirty="0" smtClean="0"/>
              <a:t>, a cause de </a:t>
            </a:r>
            <a:r>
              <a:rPr lang="en-US" dirty="0" err="1" smtClean="0"/>
              <a:t>leur</a:t>
            </a:r>
            <a:r>
              <a:rPr lang="en-US" dirty="0" smtClean="0"/>
              <a:t> role social </a:t>
            </a:r>
            <a:r>
              <a:rPr lang="en-US" dirty="0" err="1" smtClean="0"/>
              <a:t>d’assurer</a:t>
            </a:r>
            <a:r>
              <a:rPr lang="en-US" dirty="0" smtClean="0"/>
              <a:t> la </a:t>
            </a:r>
            <a:r>
              <a:rPr lang="en-US" dirty="0" err="1" smtClean="0"/>
              <a:t>securite</a:t>
            </a:r>
            <a:r>
              <a:rPr lang="en-US" dirty="0" smtClean="0"/>
              <a:t> </a:t>
            </a:r>
            <a:r>
              <a:rPr lang="en-US" dirty="0" err="1" smtClean="0"/>
              <a:t>alimentaire</a:t>
            </a:r>
            <a:r>
              <a:rPr lang="en-US" dirty="0" smtClean="0"/>
              <a:t>, </a:t>
            </a:r>
            <a:r>
              <a:rPr lang="en-US" dirty="0" err="1" smtClean="0"/>
              <a:t>l’energie</a:t>
            </a:r>
            <a:r>
              <a:rPr lang="en-US" dirty="0" smtClean="0"/>
              <a:t> </a:t>
            </a:r>
            <a:r>
              <a:rPr lang="en-US" dirty="0" err="1" smtClean="0"/>
              <a:t>domestique</a:t>
            </a:r>
            <a:r>
              <a:rPr lang="en-US" dirty="0" smtClean="0"/>
              <a:t>, les </a:t>
            </a:r>
            <a:r>
              <a:rPr lang="en-US" dirty="0" err="1" smtClean="0"/>
              <a:t>soins</a:t>
            </a:r>
            <a:r>
              <a:rPr lang="en-US" dirty="0" smtClean="0"/>
              <a:t> de la </a:t>
            </a:r>
            <a:r>
              <a:rPr lang="en-US" dirty="0" err="1" smtClean="0"/>
              <a:t>famille</a:t>
            </a:r>
            <a:r>
              <a:rPr lang="en-US" dirty="0" smtClean="0"/>
              <a:t> </a:t>
            </a:r>
            <a:r>
              <a:rPr lang="en-US" dirty="0" err="1" smtClean="0"/>
              <a:t>mais</a:t>
            </a:r>
            <a:r>
              <a:rPr lang="en-US" dirty="0" smtClean="0"/>
              <a:t> </a:t>
            </a:r>
            <a:r>
              <a:rPr lang="en-US" dirty="0" err="1" smtClean="0"/>
              <a:t>aussi</a:t>
            </a:r>
            <a:r>
              <a:rPr lang="en-US" dirty="0" smtClean="0"/>
              <a:t> </a:t>
            </a:r>
            <a:r>
              <a:rPr lang="en-US" dirty="0" err="1" smtClean="0"/>
              <a:t>parce</a:t>
            </a:r>
            <a:r>
              <a:rPr lang="en-US" dirty="0" smtClean="0"/>
              <a:t> </a:t>
            </a:r>
            <a:r>
              <a:rPr lang="en-US" dirty="0" err="1" smtClean="0"/>
              <a:t>que</a:t>
            </a:r>
            <a:r>
              <a:rPr lang="en-US" dirty="0" smtClean="0"/>
              <a:t> </a:t>
            </a:r>
            <a:r>
              <a:rPr lang="en-US" dirty="0" err="1" smtClean="0"/>
              <a:t>leurs</a:t>
            </a:r>
            <a:r>
              <a:rPr lang="en-US" dirty="0" smtClean="0"/>
              <a:t> </a:t>
            </a:r>
            <a:r>
              <a:rPr lang="en-GB" dirty="0" err="1" smtClean="0"/>
              <a:t>moyens</a:t>
            </a:r>
            <a:r>
              <a:rPr lang="en-GB" dirty="0" smtClean="0"/>
              <a:t> </a:t>
            </a:r>
            <a:r>
              <a:rPr lang="en-GB" dirty="0"/>
              <a:t>de </a:t>
            </a:r>
            <a:r>
              <a:rPr lang="en-GB" dirty="0" err="1"/>
              <a:t>subsistance</a:t>
            </a:r>
            <a:r>
              <a:rPr lang="en-GB" dirty="0"/>
              <a:t> </a:t>
            </a:r>
            <a:r>
              <a:rPr lang="en-GB" dirty="0" err="1" smtClean="0"/>
              <a:t>dépendent</a:t>
            </a:r>
            <a:r>
              <a:rPr lang="en-GB" dirty="0" smtClean="0"/>
              <a:t> </a:t>
            </a:r>
            <a:r>
              <a:rPr lang="en-GB" dirty="0"/>
              <a:t>en </a:t>
            </a:r>
            <a:r>
              <a:rPr lang="en-GB" dirty="0" err="1"/>
              <a:t>grande</a:t>
            </a:r>
            <a:r>
              <a:rPr lang="en-GB" dirty="0"/>
              <a:t> </a:t>
            </a:r>
            <a:r>
              <a:rPr lang="en-GB" dirty="0" err="1"/>
              <a:t>partie</a:t>
            </a:r>
            <a:r>
              <a:rPr lang="en-GB" dirty="0"/>
              <a:t> des </a:t>
            </a:r>
            <a:r>
              <a:rPr lang="en-GB" dirty="0" err="1"/>
              <a:t>ressources</a:t>
            </a:r>
            <a:r>
              <a:rPr lang="en-GB" dirty="0"/>
              <a:t> </a:t>
            </a:r>
            <a:r>
              <a:rPr lang="en-GB" dirty="0" err="1"/>
              <a:t>naturelles</a:t>
            </a:r>
            <a:r>
              <a:rPr lang="en-GB" dirty="0"/>
              <a:t> (</a:t>
            </a:r>
            <a:r>
              <a:rPr lang="en-GB" dirty="0" err="1"/>
              <a:t>l’eau</a:t>
            </a:r>
            <a:r>
              <a:rPr lang="en-GB" dirty="0"/>
              <a:t>, les </a:t>
            </a:r>
            <a:r>
              <a:rPr lang="en-GB" dirty="0" err="1"/>
              <a:t>produits</a:t>
            </a:r>
            <a:r>
              <a:rPr lang="en-GB" dirty="0"/>
              <a:t> de la </a:t>
            </a:r>
            <a:r>
              <a:rPr lang="en-GB" dirty="0" err="1"/>
              <a:t>forêt</a:t>
            </a:r>
            <a:r>
              <a:rPr lang="en-GB" dirty="0"/>
              <a:t>, </a:t>
            </a:r>
            <a:r>
              <a:rPr lang="en-GB" dirty="0" err="1" smtClean="0"/>
              <a:t>l’agriculture</a:t>
            </a:r>
            <a:r>
              <a:rPr lang="en-GB" dirty="0"/>
              <a:t>)</a:t>
            </a:r>
            <a:r>
              <a:rPr lang="en-GB" dirty="0" smtClean="0"/>
              <a:t> (</a:t>
            </a:r>
            <a:r>
              <a:rPr lang="en-GB" dirty="0" err="1" smtClean="0"/>
              <a:t>productrices</a:t>
            </a:r>
            <a:r>
              <a:rPr lang="en-GB" dirty="0"/>
              <a:t> </a:t>
            </a:r>
            <a:r>
              <a:rPr lang="en-GB" dirty="0" err="1" smtClean="0"/>
              <a:t>mais</a:t>
            </a:r>
            <a:r>
              <a:rPr lang="en-GB" dirty="0" smtClean="0"/>
              <a:t> </a:t>
            </a:r>
            <a:r>
              <a:rPr lang="en-GB" dirty="0" err="1" smtClean="0"/>
              <a:t>pauvrete</a:t>
            </a:r>
            <a:r>
              <a:rPr lang="en-GB" dirty="0" smtClean="0"/>
              <a:t>,  </a:t>
            </a:r>
            <a:r>
              <a:rPr lang="en-GB" dirty="0" err="1" smtClean="0"/>
              <a:t>vulnerabilite</a:t>
            </a:r>
            <a:r>
              <a:rPr lang="en-GB" dirty="0" smtClean="0"/>
              <a:t>)</a:t>
            </a:r>
            <a:endParaRPr lang="fr-FR" dirty="0" smtClean="0"/>
          </a:p>
          <a:p>
            <a:pPr algn="just" fontAlgn="t"/>
            <a:endParaRPr lang="en-GB" dirty="0"/>
          </a:p>
        </p:txBody>
      </p:sp>
    </p:spTree>
    <p:extLst>
      <p:ext uri="{BB962C8B-B14F-4D97-AF65-F5344CB8AC3E}">
        <p14:creationId xmlns:p14="http://schemas.microsoft.com/office/powerpoint/2010/main" val="232171187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4136</TotalTime>
  <Words>726</Words>
  <Application>Microsoft Macintosh PowerPoint</Application>
  <PresentationFormat>Présentation à l'écran (4:3)</PresentationFormat>
  <Paragraphs>54</Paragraphs>
  <Slides>15</Slides>
  <Notes>3</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Austin</vt:lpstr>
      <vt:lpstr> ATELIER RCD 2015 Construire les recommandations la société civile francophone en vue de la conférence Paris Climat 2015   LE GENRE  et ses  LIENS AVEC LE CLIMAT   Présentation : Zenabou SEGDA WEP Burkina   </vt:lpstr>
      <vt:lpstr>Définition du Genre</vt:lpstr>
      <vt:lpstr>Présentation PowerPoint</vt:lpstr>
      <vt:lpstr>EGALITE DE GENRE</vt:lpstr>
      <vt:lpstr>Égalité des Chances</vt:lpstr>
      <vt:lpstr>ÉQUITÉ ENTRE LES SEXES</vt:lpstr>
      <vt:lpstr>L’APPROCHE GENRE</vt:lpstr>
      <vt:lpstr>Présentation PowerPoint</vt:lpstr>
      <vt:lpstr>Présentation PowerPoint</vt:lpstr>
      <vt:lpstr>Ex de source d’inegalites </vt:lpstr>
      <vt:lpstr>Présentation PowerPoint</vt:lpstr>
      <vt:lpstr>Femmes actrices dans la lutte contre les CC</vt:lpstr>
      <vt:lpstr>Présentation PowerPoint</vt:lpstr>
      <vt:lpstr>Ex de réponses   </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agnes</dc:creator>
  <cp:lastModifiedBy>RAC-F</cp:lastModifiedBy>
  <cp:revision>327</cp:revision>
  <dcterms:created xsi:type="dcterms:W3CDTF">2012-03-28T21:19:34Z</dcterms:created>
  <dcterms:modified xsi:type="dcterms:W3CDTF">2015-04-28T18:23:02Z</dcterms:modified>
</cp:coreProperties>
</file>