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1"/>
  </p:notesMasterIdLst>
  <p:sldIdLst>
    <p:sldId id="265" r:id="rId3"/>
    <p:sldId id="258" r:id="rId4"/>
    <p:sldId id="262" r:id="rId5"/>
    <p:sldId id="257" r:id="rId6"/>
    <p:sldId id="260" r:id="rId7"/>
    <p:sldId id="263"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16" autoAdjust="0"/>
  </p:normalViewPr>
  <p:slideViewPr>
    <p:cSldViewPr>
      <p:cViewPr>
        <p:scale>
          <a:sx n="60" d="100"/>
          <a:sy n="60" d="100"/>
        </p:scale>
        <p:origin x="-74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8815E-4628-4A01-A0E5-B36E6AF76081}" type="datetimeFigureOut">
              <a:rPr lang="en-US" smtClean="0"/>
              <a:t>29/04/2015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96AE3-E057-4A9B-A733-E0DF8A9608FA}" type="slidenum">
              <a:rPr lang="en-US" smtClean="0"/>
              <a:t>‹#›</a:t>
            </a:fld>
            <a:endParaRPr lang="en-US"/>
          </a:p>
        </p:txBody>
      </p:sp>
    </p:spTree>
    <p:extLst>
      <p:ext uri="{BB962C8B-B14F-4D97-AF65-F5344CB8AC3E}">
        <p14:creationId xmlns:p14="http://schemas.microsoft.com/office/powerpoint/2010/main" val="141076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&lt;100</a:t>
            </a:r>
            <a:r>
              <a:rPr lang="fr-FR" dirty="0" smtClean="0"/>
              <a:t>mm  (inférieure à 100 mm)</a:t>
            </a:r>
            <a:r>
              <a:rPr lang="fr-FR" sz="1200" b="1" dirty="0" smtClean="0"/>
              <a:t> entrainant pour ces derniers des difficultés d’éducation  des enfants et de </a:t>
            </a:r>
            <a:endParaRPr lang="en-US" sz="1200" b="1" dirty="0" smtClean="0"/>
          </a:p>
          <a:p>
            <a:r>
              <a:rPr lang="fr-FR" sz="1200" b="1" dirty="0" smtClean="0"/>
              <a:t>santé des membres de la famille.</a:t>
            </a:r>
          </a:p>
          <a:p>
            <a:endParaRPr lang="en-US" dirty="0"/>
          </a:p>
        </p:txBody>
      </p:sp>
      <p:sp>
        <p:nvSpPr>
          <p:cNvPr id="4" name="Espace réservé du numéro de diapositive 3"/>
          <p:cNvSpPr>
            <a:spLocks noGrp="1"/>
          </p:cNvSpPr>
          <p:nvPr>
            <p:ph type="sldNum" sz="quarter" idx="10"/>
          </p:nvPr>
        </p:nvSpPr>
        <p:spPr/>
        <p:txBody>
          <a:bodyPr/>
          <a:lstStyle/>
          <a:p>
            <a:fld id="{85C96AE3-E057-4A9B-A733-E0DF8A9608FA}"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85C96AE3-E057-4A9B-A733-E0DF8A9608FA}"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fr-FR" sz="1200" b="1" dirty="0" smtClean="0"/>
              <a:t>Réduction des émissions provoquées par les activités  agricoles  </a:t>
            </a:r>
          </a:p>
          <a:p>
            <a:pPr lvl="1"/>
            <a:r>
              <a:rPr lang="fr-FR" sz="1200" b="1" dirty="0" smtClean="0"/>
              <a:t>Augmentation  simultanée  de  la capacité à  faire  face  aux  impacts  du changement  climatique et</a:t>
            </a:r>
          </a:p>
          <a:p>
            <a:pPr lvl="1"/>
            <a:r>
              <a:rPr lang="fr-FR" sz="1200" b="1" dirty="0" smtClean="0"/>
              <a:t>Mise  à  profit du potentiel en termes de lutte contre la pauvreté.</a:t>
            </a:r>
            <a:endParaRPr lang="en-US" sz="1200" b="1" dirty="0" smtClean="0"/>
          </a:p>
          <a:p>
            <a:endParaRPr lang="en-US" sz="1000" dirty="0"/>
          </a:p>
        </p:txBody>
      </p:sp>
      <p:sp>
        <p:nvSpPr>
          <p:cNvPr id="4" name="Espace réservé du numéro de diapositive 3"/>
          <p:cNvSpPr>
            <a:spLocks noGrp="1"/>
          </p:cNvSpPr>
          <p:nvPr>
            <p:ph type="sldNum" sz="quarter" idx="10"/>
          </p:nvPr>
        </p:nvSpPr>
        <p:spPr/>
        <p:txBody>
          <a:bodyPr/>
          <a:lstStyle/>
          <a:p>
            <a:fld id="{88DB17C0-931C-40A7-8996-88FEDC0D4BDC}"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FAD9A3F5-C906-42C5-B7F0-5CF54F2EC1C9}" type="datetime1">
              <a:rPr lang="en-US" smtClean="0"/>
              <a:t>29/04/2015</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11" name="Espace réservé du numéro de diapositive 10"/>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2A35DAC-5DA1-4A66-B5D0-6F34705C88B3}" type="datetime1">
              <a:rPr lang="en-US" smtClean="0"/>
              <a:t>29/04/2015</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78644A5-5DF5-482F-9A49-E565A7EB786A}" type="datetime1">
              <a:rPr lang="en-US" smtClean="0"/>
              <a:t>29/04/2015</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54ADFD5-68E6-4588-B1C4-C919D229C8FE}" type="datetime1">
              <a:rPr lang="fr-FR"/>
              <a:pPr/>
              <a:t>29/04/2015</a:t>
            </a:fld>
            <a:endParaRP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99A04D-CF81-4A3F-BD1F-6EECBE97FFE7}" type="slidenum">
              <a:rPr/>
              <a:pPr/>
              <a:t>‹#›</a:t>
            </a:fld>
            <a:endParaRPr/>
          </a:p>
        </p:txBody>
      </p:sp>
    </p:spTree>
    <p:extLst>
      <p:ext uri="{BB962C8B-B14F-4D97-AF65-F5344CB8AC3E}">
        <p14:creationId xmlns:p14="http://schemas.microsoft.com/office/powerpoint/2010/main" val="39611039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7F4B0D8-D894-447F-A635-4079E993CD6B}" type="datetime1">
              <a:rPr lang="en-US" smtClean="0">
                <a:solidFill>
                  <a:srgbClr val="444D26"/>
                </a:solidFill>
              </a:rPr>
              <a:pPr/>
              <a:t>29/04/2015</a:t>
            </a:fld>
            <a:endParaRPr lang="en-US">
              <a:solidFill>
                <a:srgbClr val="444D26"/>
              </a:solidFill>
            </a:endParaRPr>
          </a:p>
        </p:txBody>
      </p:sp>
      <p:sp>
        <p:nvSpPr>
          <p:cNvPr id="5" name="Espace réservé du pied de page 4"/>
          <p:cNvSpPr>
            <a:spLocks noGrp="1"/>
          </p:cNvSpPr>
          <p:nvPr>
            <p:ph type="ftr" sz="quarter" idx="11"/>
          </p:nvPr>
        </p:nvSpPr>
        <p:spPr/>
        <p:txBody>
          <a:bodyPr/>
          <a:lstStyle>
            <a:extLst/>
          </a:lstStyle>
          <a:p>
            <a:endParaRPr lang="en-US">
              <a:solidFill>
                <a:srgbClr val="444D26"/>
              </a:solidFill>
            </a:endParaRPr>
          </a:p>
        </p:txBody>
      </p:sp>
      <p:sp>
        <p:nvSpPr>
          <p:cNvPr id="6" name="Espace réservé du numéro de diapositive 5"/>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2070970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9788733-387D-4252-9A40-7C42E996E4EC}" type="datetime1">
              <a:rPr lang="en-US" smtClean="0">
                <a:solidFill>
                  <a:srgbClr val="444D26"/>
                </a:solidFill>
              </a:rPr>
              <a:pPr/>
              <a:t>29/04/2015</a:t>
            </a:fld>
            <a:endParaRPr lang="en-US">
              <a:solidFill>
                <a:srgbClr val="444D26"/>
              </a:solidFill>
            </a:endParaRP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444D26"/>
              </a:solidFill>
            </a:endParaRP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74113903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5A44204-F371-4982-835A-5D19F086F859}" type="datetime1">
              <a:rPr lang="en-US" smtClean="0">
                <a:solidFill>
                  <a:srgbClr val="444D26"/>
                </a:solidFill>
              </a:rPr>
              <a:pPr/>
              <a:t>29/04/2015</a:t>
            </a:fld>
            <a:endParaRPr lang="en-US">
              <a:solidFill>
                <a:srgbClr val="444D26"/>
              </a:solidFill>
            </a:endParaRPr>
          </a:p>
        </p:txBody>
      </p:sp>
      <p:sp>
        <p:nvSpPr>
          <p:cNvPr id="6" name="Espace réservé du pied de page 5"/>
          <p:cNvSpPr>
            <a:spLocks noGrp="1"/>
          </p:cNvSpPr>
          <p:nvPr>
            <p:ph type="ftr" sz="quarter" idx="11"/>
          </p:nvPr>
        </p:nvSpPr>
        <p:spPr/>
        <p:txBody>
          <a:bodyPr/>
          <a:lstStyle>
            <a:extLst/>
          </a:lstStyle>
          <a:p>
            <a:endParaRPr lang="en-US">
              <a:solidFill>
                <a:srgbClr val="444D26"/>
              </a:solidFill>
            </a:endParaRPr>
          </a:p>
        </p:txBody>
      </p:sp>
      <p:sp>
        <p:nvSpPr>
          <p:cNvPr id="7" name="Espace réservé du numéro de diapositive 6"/>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98340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34D8DF8-F398-4329-BF11-4B1C3852439D}" type="datetime1">
              <a:rPr lang="en-US" smtClean="0">
                <a:solidFill>
                  <a:srgbClr val="444D26"/>
                </a:solidFill>
              </a:rPr>
              <a:pPr/>
              <a:t>29/04/2015</a:t>
            </a:fld>
            <a:endParaRPr lang="en-US">
              <a:solidFill>
                <a:srgbClr val="444D26"/>
              </a:solidFill>
            </a:endParaRPr>
          </a:p>
        </p:txBody>
      </p:sp>
      <p:sp>
        <p:nvSpPr>
          <p:cNvPr id="8" name="Espace réservé du pied de page 7"/>
          <p:cNvSpPr>
            <a:spLocks noGrp="1"/>
          </p:cNvSpPr>
          <p:nvPr>
            <p:ph type="ftr" sz="quarter" idx="11"/>
          </p:nvPr>
        </p:nvSpPr>
        <p:spPr/>
        <p:txBody>
          <a:bodyPr/>
          <a:lstStyle>
            <a:extLst/>
          </a:lstStyle>
          <a:p>
            <a:endParaRPr lang="en-US">
              <a:solidFill>
                <a:srgbClr val="444D26"/>
              </a:solidFill>
            </a:endParaRPr>
          </a:p>
        </p:txBody>
      </p:sp>
      <p:sp>
        <p:nvSpPr>
          <p:cNvPr id="9" name="Espace réservé du numéro de diapositive 8"/>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265638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4DB1BE69-00F6-4D6E-90DD-D9DFE6ABA261}" type="datetime1">
              <a:rPr lang="en-US" smtClean="0">
                <a:solidFill>
                  <a:srgbClr val="444D26"/>
                </a:solidFill>
              </a:rPr>
              <a:pPr/>
              <a:t>29/04/2015</a:t>
            </a:fld>
            <a:endParaRPr lang="en-US">
              <a:solidFill>
                <a:srgbClr val="444D26"/>
              </a:solidFill>
            </a:endParaRPr>
          </a:p>
        </p:txBody>
      </p:sp>
      <p:sp>
        <p:nvSpPr>
          <p:cNvPr id="4" name="Espace réservé du pied de page 3"/>
          <p:cNvSpPr>
            <a:spLocks noGrp="1"/>
          </p:cNvSpPr>
          <p:nvPr>
            <p:ph type="ftr" sz="quarter" idx="11"/>
          </p:nvPr>
        </p:nvSpPr>
        <p:spPr/>
        <p:txBody>
          <a:bodyPr/>
          <a:lstStyle>
            <a:extLst/>
          </a:lstStyle>
          <a:p>
            <a:endParaRPr lang="en-US">
              <a:solidFill>
                <a:srgbClr val="444D26"/>
              </a:solidFill>
            </a:endParaRPr>
          </a:p>
        </p:txBody>
      </p:sp>
      <p:sp>
        <p:nvSpPr>
          <p:cNvPr id="5" name="Espace réservé du numéro de diapositive 4"/>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591292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C4C76014-0871-439E-81F5-7019DF3634F6}" type="datetime1">
              <a:rPr lang="en-US" smtClean="0">
                <a:solidFill>
                  <a:srgbClr val="444D26"/>
                </a:solidFill>
              </a:rPr>
              <a:pPr/>
              <a:t>29/04/2015</a:t>
            </a:fld>
            <a:endParaRPr lang="en-US">
              <a:solidFill>
                <a:srgbClr val="444D26"/>
              </a:solidFill>
            </a:endParaRP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en-US">
              <a:solidFill>
                <a:srgbClr val="444D26"/>
              </a:solidFill>
            </a:endParaRPr>
          </a:p>
        </p:txBody>
      </p:sp>
      <p:sp>
        <p:nvSpPr>
          <p:cNvPr id="4" name="Espace réservé du numéro de diapositive 3"/>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318262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6683D29-D1BE-4DD6-A939-E5F6D4DD4688}" type="datetime1">
              <a:rPr lang="en-US" smtClean="0">
                <a:solidFill>
                  <a:srgbClr val="444D26"/>
                </a:solidFill>
              </a:rPr>
              <a:pPr/>
              <a:t>29/04/2015</a:t>
            </a:fld>
            <a:endParaRPr lang="en-US">
              <a:solidFill>
                <a:srgbClr val="444D26"/>
              </a:solidFill>
            </a:endParaRPr>
          </a:p>
        </p:txBody>
      </p:sp>
      <p:sp>
        <p:nvSpPr>
          <p:cNvPr id="6" name="Espace réservé du pied de page 5"/>
          <p:cNvSpPr>
            <a:spLocks noGrp="1"/>
          </p:cNvSpPr>
          <p:nvPr>
            <p:ph type="ftr" sz="quarter" idx="11"/>
          </p:nvPr>
        </p:nvSpPr>
        <p:spPr/>
        <p:txBody>
          <a:bodyPr/>
          <a:lstStyle>
            <a:extLst/>
          </a:lstStyle>
          <a:p>
            <a:endParaRPr lang="en-US">
              <a:solidFill>
                <a:srgbClr val="444D26"/>
              </a:solidFill>
            </a:endParaRPr>
          </a:p>
        </p:txBody>
      </p:sp>
      <p:sp>
        <p:nvSpPr>
          <p:cNvPr id="7" name="Espace réservé du numéro de diapositive 6"/>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357403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12C0690-169F-445C-893C-817DE3A5CC31}" type="datetime1">
              <a:rPr lang="en-US" smtClean="0"/>
              <a:t>29/04/2015</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FCCAA522-ADFB-416A-AAD6-811DD697EFEC}" type="datetime1">
              <a:rPr lang="en-US" smtClean="0">
                <a:solidFill>
                  <a:srgbClr val="FEFAC9"/>
                </a:solidFill>
              </a:rPr>
              <a:pPr/>
              <a:t>29/04/2015</a:t>
            </a:fld>
            <a:endParaRPr lang="en-US">
              <a:solidFill>
                <a:srgbClr val="FEFAC9"/>
              </a:solidFill>
            </a:endParaRPr>
          </a:p>
        </p:txBody>
      </p:sp>
      <p:sp>
        <p:nvSpPr>
          <p:cNvPr id="6" name="Espace réservé du pied de page 5"/>
          <p:cNvSpPr>
            <a:spLocks noGrp="1"/>
          </p:cNvSpPr>
          <p:nvPr>
            <p:ph type="ftr" sz="quarter" idx="11"/>
          </p:nvPr>
        </p:nvSpPr>
        <p:spPr/>
        <p:txBody>
          <a:bodyPr/>
          <a:lstStyle>
            <a:extLst/>
          </a:lstStyle>
          <a:p>
            <a:endParaRPr lang="en-US">
              <a:solidFill>
                <a:srgbClr val="FEFAC9"/>
              </a:solidFill>
            </a:endParaRPr>
          </a:p>
        </p:txBody>
      </p:sp>
      <p:sp>
        <p:nvSpPr>
          <p:cNvPr id="7" name="Espace réservé du numéro de diapositive 6"/>
          <p:cNvSpPr>
            <a:spLocks noGrp="1"/>
          </p:cNvSpPr>
          <p:nvPr>
            <p:ph type="sldNum" sz="quarter" idx="12"/>
          </p:nvPr>
        </p:nvSpPr>
        <p:spPr/>
        <p:txBody>
          <a:bodyPr/>
          <a:lstStyle>
            <a:extLst/>
          </a:lstStyle>
          <a:p>
            <a:fld id="{3E99A04D-CF81-4A3F-BD1F-6EECBE97FFE7}" type="slidenum">
              <a:rPr lang="en-US" smtClean="0">
                <a:solidFill>
                  <a:srgbClr val="FEFAC9"/>
                </a:solidFill>
              </a:rPr>
              <a:pPr/>
              <a:t>‹#›</a:t>
            </a:fld>
            <a:endParaRPr lang="en-US">
              <a:solidFill>
                <a:srgbClr val="FEFAC9"/>
              </a:solidFill>
            </a:endParaRP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extLst>
      <p:ext uri="{BB962C8B-B14F-4D97-AF65-F5344CB8AC3E}">
        <p14:creationId xmlns:p14="http://schemas.microsoft.com/office/powerpoint/2010/main" val="8609700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AD88F90-5595-45D1-BBAD-13017791B4B5}" type="datetime1">
              <a:rPr lang="en-US" smtClean="0">
                <a:solidFill>
                  <a:srgbClr val="444D26"/>
                </a:solidFill>
              </a:rPr>
              <a:pPr/>
              <a:t>29/04/2015</a:t>
            </a:fld>
            <a:endParaRPr lang="en-US">
              <a:solidFill>
                <a:srgbClr val="444D26"/>
              </a:solidFill>
            </a:endParaRPr>
          </a:p>
        </p:txBody>
      </p:sp>
      <p:sp>
        <p:nvSpPr>
          <p:cNvPr id="5" name="Espace réservé du pied de page 4"/>
          <p:cNvSpPr>
            <a:spLocks noGrp="1"/>
          </p:cNvSpPr>
          <p:nvPr>
            <p:ph type="ftr" sz="quarter" idx="11"/>
          </p:nvPr>
        </p:nvSpPr>
        <p:spPr/>
        <p:txBody>
          <a:bodyPr/>
          <a:lstStyle>
            <a:extLst/>
          </a:lstStyle>
          <a:p>
            <a:endParaRPr lang="en-US">
              <a:solidFill>
                <a:srgbClr val="444D26"/>
              </a:solidFill>
            </a:endParaRPr>
          </a:p>
        </p:txBody>
      </p:sp>
      <p:sp>
        <p:nvSpPr>
          <p:cNvPr id="6" name="Espace réservé du numéro de diapositive 5"/>
          <p:cNvSpPr>
            <a:spLocks noGrp="1"/>
          </p:cNvSpPr>
          <p:nvPr>
            <p:ph type="sldNum" sz="quarter" idx="12"/>
          </p:nvPr>
        </p:nvSpPr>
        <p:spPr/>
        <p:txBody>
          <a:bodyPr/>
          <a:lstStyle>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1842331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F57AE946-6AE1-443C-A3C2-E43D0633784B}" type="datetime1">
              <a:rPr lang="en-US" smtClean="0">
                <a:solidFill>
                  <a:srgbClr val="444D26"/>
                </a:solidFill>
              </a:rPr>
              <a:pPr/>
              <a:t>29/04/2015</a:t>
            </a:fld>
            <a:endParaRPr lang="en-US">
              <a:solidFill>
                <a:srgbClr val="444D26"/>
              </a:solidFill>
            </a:endParaRP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en-US">
              <a:solidFill>
                <a:srgbClr val="444D26"/>
              </a:solidFill>
            </a:endParaRP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47634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861A67F-2971-4D46-BDF0-315A101F3A6C}" type="datetime1">
              <a:rPr lang="en-US" smtClean="0"/>
              <a:t>29/04/2015</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4135CFF6-5D81-4659-A912-5E2FC14DA32B}" type="datetime1">
              <a:rPr lang="en-US" smtClean="0"/>
              <a:t>29/04/2015</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DDC5088-B5E4-42E1-ABCB-8EEEE65B185C}" type="datetime1">
              <a:rPr lang="en-US" smtClean="0"/>
              <a:t>29/04/2015</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40735537-E541-4866-8C7B-A7BF19A39A9C}" type="datetime1">
              <a:rPr lang="en-US" smtClean="0"/>
              <a:t>29/04/2015</a:t>
            </a:fld>
            <a:endParaRPr lang="en-US"/>
          </a:p>
        </p:txBody>
      </p:sp>
      <p:sp>
        <p:nvSpPr>
          <p:cNvPr id="4" name="Espace réservé du pied de page 3"/>
          <p:cNvSpPr>
            <a:spLocks noGrp="1"/>
          </p:cNvSpPr>
          <p:nvPr>
            <p:ph type="ftr" sz="quarter" idx="11"/>
          </p:nvPr>
        </p:nvSpPr>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4FCC839-AEBD-43E0-915E-2C5D83E8217E}" type="datetime1">
              <a:rPr lang="en-US" smtClean="0"/>
              <a:t>29/04/2015</a:t>
            </a:fld>
            <a:endParaRPr lang="en-US"/>
          </a:p>
        </p:txBody>
      </p:sp>
      <p:sp>
        <p:nvSpPr>
          <p:cNvPr id="3" name="Espace réservé du pied de page 2"/>
          <p:cNvSpPr>
            <a:spLocks noGrp="1"/>
          </p:cNvSpPr>
          <p:nvPr>
            <p:ph type="ftr" sz="quarter" idx="11"/>
          </p:nvPr>
        </p:nvSpPr>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40D9E04-61FC-49BD-926D-53686AD05434}" type="datetime1">
              <a:rPr lang="en-US" smtClean="0"/>
              <a:t>29/04/2015</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6004E59-14C2-44DF-BD6E-6CEA678058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9A9A4D2-49B6-49F5-ADFE-1B188771E648}" type="datetime1">
              <a:rPr lang="en-US" smtClean="0"/>
              <a:t>29/04/2015</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D6004E59-14C2-44DF-BD6E-6CEA6780587F}" type="slidenum">
              <a:rPr lang="en-US" smtClean="0"/>
              <a:t>‹#›</a:t>
            </a:fld>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C849B1-17C6-4E90-8B20-A49188695C55}" type="datetime1">
              <a:rPr lang="en-US" smtClean="0"/>
              <a:t>29/04/2015</a:t>
            </a:fld>
            <a:endParaRPr lang="en-US"/>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004E59-14C2-44DF-BD6E-6CEA678058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EA8DC32-948C-4CD9-B0D2-47B0BA71FC56}" type="datetime1">
              <a:rPr lang="en-US" smtClean="0">
                <a:solidFill>
                  <a:srgbClr val="444D26"/>
                </a:solidFill>
              </a:rPr>
              <a:pPr/>
              <a:t>29/04/2015</a:t>
            </a:fld>
            <a:endParaRPr lang="en-US">
              <a:solidFill>
                <a:srgbClr val="444D26"/>
              </a:solidFill>
            </a:endParaRP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444D26"/>
              </a:solidFill>
            </a:endParaRP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99A04D-CF81-4A3F-BD1F-6EECBE97FFE7}" type="slidenum">
              <a:rPr lang="en-US" smtClean="0">
                <a:solidFill>
                  <a:srgbClr val="444D26"/>
                </a:solidFill>
              </a:rPr>
              <a:pPr/>
              <a:t>‹#›</a:t>
            </a:fld>
            <a:endParaRPr lang="en-US">
              <a:solidFill>
                <a:srgbClr val="444D26"/>
              </a:solidFill>
            </a:endParaRPr>
          </a:p>
        </p:txBody>
      </p:sp>
    </p:spTree>
    <p:extLst>
      <p:ext uri="{BB962C8B-B14F-4D97-AF65-F5344CB8AC3E}">
        <p14:creationId xmlns:p14="http://schemas.microsoft.com/office/powerpoint/2010/main" val="37866246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91680" y="5085184"/>
            <a:ext cx="6924668" cy="984616"/>
          </a:xfrm>
          <a:ln>
            <a:solidFill>
              <a:schemeClr val="accent1"/>
            </a:solidFill>
          </a:ln>
        </p:spPr>
        <p:txBody>
          <a:bodyPr>
            <a:normAutofit fontScale="85000" lnSpcReduction="10000"/>
          </a:bodyPr>
          <a:lstStyle/>
          <a:p>
            <a:r>
              <a:rPr lang="fr-FR" b="1" dirty="0" smtClean="0">
                <a:solidFill>
                  <a:schemeClr val="accent1"/>
                </a:solidFill>
              </a:rPr>
              <a:t>Présentée par Mme </a:t>
            </a:r>
            <a:r>
              <a:rPr lang="fr-FR" b="1" dirty="0" err="1" smtClean="0">
                <a:solidFill>
                  <a:schemeClr val="accent1"/>
                </a:solidFill>
              </a:rPr>
              <a:t>Bénoudji</a:t>
            </a:r>
            <a:r>
              <a:rPr lang="fr-FR" b="1" dirty="0" smtClean="0">
                <a:solidFill>
                  <a:schemeClr val="accent1"/>
                </a:solidFill>
              </a:rPr>
              <a:t> Colette</a:t>
            </a:r>
          </a:p>
          <a:p>
            <a:r>
              <a:rPr lang="fr-FR" b="1" dirty="0" smtClean="0">
                <a:solidFill>
                  <a:schemeClr val="accent1"/>
                </a:solidFill>
              </a:rPr>
              <a:t>Coordinatrice de l’Association Lead Tchad</a:t>
            </a:r>
          </a:p>
          <a:p>
            <a:r>
              <a:rPr lang="fr-FR" b="1" dirty="0" smtClean="0">
                <a:solidFill>
                  <a:schemeClr val="accent1"/>
                </a:solidFill>
              </a:rPr>
              <a:t>Référente RADDO au Tchad (Réseau des associations pour le Développement durable des oasis </a:t>
            </a:r>
            <a:endParaRPr lang="en-US" b="1" dirty="0">
              <a:solidFill>
                <a:schemeClr val="accent1"/>
              </a:solidFill>
            </a:endParaRPr>
          </a:p>
        </p:txBody>
      </p:sp>
      <p:pic>
        <p:nvPicPr>
          <p:cNvPr id="5" name="Image 4" descr="C:\Documents and Settings\Administrateur\Bureau\colette\photo_oasis_2009\Photo4.jpg"/>
          <p:cNvPicPr/>
          <p:nvPr/>
        </p:nvPicPr>
        <p:blipFill>
          <a:blip r:embed="rId2"/>
          <a:srcRect/>
          <a:stretch>
            <a:fillRect/>
          </a:stretch>
        </p:blipFill>
        <p:spPr bwMode="auto">
          <a:xfrm>
            <a:off x="323528" y="404664"/>
            <a:ext cx="8424936" cy="4680520"/>
          </a:xfrm>
          <a:prstGeom prst="rect">
            <a:avLst/>
          </a:prstGeom>
          <a:noFill/>
          <a:ln w="9525">
            <a:noFill/>
            <a:miter lim="800000"/>
            <a:headEnd/>
            <a:tailEnd/>
          </a:ln>
        </p:spPr>
      </p:pic>
      <p:sp>
        <p:nvSpPr>
          <p:cNvPr id="8" name="Titre 7"/>
          <p:cNvSpPr>
            <a:spLocks noGrp="1"/>
          </p:cNvSpPr>
          <p:nvPr>
            <p:ph type="ctrTitle"/>
          </p:nvPr>
        </p:nvSpPr>
        <p:spPr/>
        <p:txBody>
          <a:bodyPr>
            <a:normAutofit/>
          </a:bodyPr>
          <a:lstStyle/>
          <a:p>
            <a:r>
              <a:rPr lang="fr-FR" sz="4400" dirty="0" smtClean="0"/>
              <a:t>L’AGRICULTURE familiale oasienne</a:t>
            </a:r>
            <a:endParaRPr lang="en-US" sz="4400" dirty="0"/>
          </a:p>
        </p:txBody>
      </p:sp>
      <p:sp>
        <p:nvSpPr>
          <p:cNvPr id="2" name="Rectangle 1"/>
          <p:cNvSpPr/>
          <p:nvPr/>
        </p:nvSpPr>
        <p:spPr>
          <a:xfrm>
            <a:off x="1691680" y="3717032"/>
            <a:ext cx="7056784" cy="830997"/>
          </a:xfrm>
          <a:prstGeom prst="rect">
            <a:avLst/>
          </a:prstGeom>
        </p:spPr>
        <p:txBody>
          <a:bodyPr wrap="square">
            <a:spAutoFit/>
          </a:bodyPr>
          <a:lstStyle/>
          <a:p>
            <a:r>
              <a:rPr lang="fr-FR" sz="2400" b="1" dirty="0">
                <a:solidFill>
                  <a:srgbClr val="F0A22E">
                    <a:tint val="88000"/>
                    <a:satMod val="150000"/>
                  </a:srgbClr>
                </a:solidFill>
                <a:effectLst>
                  <a:outerShdw blurRad="53975" dist="22860" dir="5400000" algn="tl" rotWithShape="0">
                    <a:srgbClr val="000000">
                      <a:alpha val="55000"/>
                    </a:srgbClr>
                  </a:outerShdw>
                </a:effectLst>
                <a:ea typeface="+mj-ea"/>
                <a:cs typeface="+mj-cs"/>
              </a:rPr>
              <a:t>une stratégie de développement et de sécurité </a:t>
            </a:r>
            <a:r>
              <a:rPr lang="fr-FR" sz="2400" b="1" dirty="0" smtClean="0">
                <a:solidFill>
                  <a:srgbClr val="F0A22E">
                    <a:tint val="88000"/>
                    <a:satMod val="150000"/>
                  </a:srgbClr>
                </a:solidFill>
                <a:effectLst>
                  <a:outerShdw blurRad="53975" dist="22860" dir="5400000" algn="tl" rotWithShape="0">
                    <a:srgbClr val="000000">
                      <a:alpha val="55000"/>
                    </a:srgbClr>
                  </a:outerShdw>
                </a:effectLst>
                <a:ea typeface="+mj-ea"/>
                <a:cs typeface="+mj-cs"/>
              </a:rPr>
              <a:t>alimentaire au Tchad</a:t>
            </a:r>
            <a:endParaRPr lang="fr-FR" sz="1400" dirty="0"/>
          </a:p>
        </p:txBody>
      </p:sp>
    </p:spTree>
    <p:extLst>
      <p:ext uri="{BB962C8B-B14F-4D97-AF65-F5344CB8AC3E}">
        <p14:creationId xmlns:p14="http://schemas.microsoft.com/office/powerpoint/2010/main" val="61943862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774720"/>
          </a:xfrm>
        </p:spPr>
        <p:txBody>
          <a:bodyPr>
            <a:normAutofit fontScale="90000"/>
          </a:bodyPr>
          <a:lstStyle/>
          <a:p>
            <a:r>
              <a:rPr lang="fr-FR" sz="2800" b="1" dirty="0" smtClean="0">
                <a:effectLst>
                  <a:outerShdw blurRad="38100" dist="38100" dir="2700000" algn="tl">
                    <a:srgbClr val="000000">
                      <a:alpha val="43137"/>
                    </a:srgbClr>
                  </a:outerShdw>
                </a:effectLst>
              </a:rPr>
              <a:t>Contexte </a:t>
            </a:r>
            <a:r>
              <a:rPr lang="fr-FR" sz="2800" b="1" dirty="0" err="1" smtClean="0">
                <a:effectLst>
                  <a:outerShdw blurRad="38100" dist="38100" dir="2700000" algn="tl">
                    <a:srgbClr val="000000">
                      <a:alpha val="43137"/>
                    </a:srgbClr>
                  </a:outerShdw>
                </a:effectLst>
              </a:rPr>
              <a:t>agroclimatique</a:t>
            </a:r>
            <a:r>
              <a:rPr lang="fr-FR" sz="2800" b="1" dirty="0" smtClean="0">
                <a:effectLst>
                  <a:outerShdw blurRad="38100" dist="38100" dir="2700000" algn="tl">
                    <a:srgbClr val="000000">
                      <a:alpha val="43137"/>
                    </a:srgbClr>
                  </a:outerShdw>
                </a:effectLst>
              </a:rPr>
              <a:t> oasien du Tchad</a:t>
            </a:r>
            <a:endParaRPr lang="en-US" sz="2800" b="1" dirty="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a:xfrm>
            <a:off x="457200" y="1214422"/>
            <a:ext cx="4038600" cy="4680000"/>
          </a:xfrm>
          <a:ln w="38100"/>
        </p:spPr>
        <p:style>
          <a:lnRef idx="2">
            <a:schemeClr val="accent5"/>
          </a:lnRef>
          <a:fillRef idx="1">
            <a:schemeClr val="lt1"/>
          </a:fillRef>
          <a:effectRef idx="0">
            <a:schemeClr val="accent5"/>
          </a:effectRef>
          <a:fontRef idx="minor">
            <a:schemeClr val="dk1"/>
          </a:fontRef>
        </p:style>
        <p:txBody>
          <a:bodyPr>
            <a:noAutofit/>
          </a:bodyPr>
          <a:lstStyle/>
          <a:p>
            <a:r>
              <a:rPr lang="fr-FR" sz="1800" b="1" u="sng" dirty="0" smtClean="0"/>
              <a:t>Pays sahélien: </a:t>
            </a:r>
            <a:r>
              <a:rPr lang="fr-FR" sz="1800" b="1" dirty="0" smtClean="0"/>
              <a:t>avec 47% du territoire en zone saharienne.</a:t>
            </a:r>
          </a:p>
          <a:p>
            <a:r>
              <a:rPr lang="fr-FR" sz="1800" b="1" u="sng" dirty="0" smtClean="0"/>
              <a:t>Pluviométrie moyenne annuelle: </a:t>
            </a:r>
            <a:r>
              <a:rPr lang="en-US" sz="1800" b="1" dirty="0" smtClean="0"/>
              <a:t>&lt;100</a:t>
            </a:r>
            <a:r>
              <a:rPr lang="fr-FR" sz="1800" b="1" dirty="0" smtClean="0"/>
              <a:t>mm</a:t>
            </a:r>
            <a:endParaRPr lang="en-US" sz="1800" b="1" dirty="0" smtClean="0"/>
          </a:p>
          <a:p>
            <a:r>
              <a:rPr lang="fr-FR" sz="1800" b="1" u="sng" dirty="0" smtClean="0"/>
              <a:t>Population: </a:t>
            </a:r>
            <a:r>
              <a:rPr lang="fr-FR" sz="1800" b="1" dirty="0" smtClean="0"/>
              <a:t>78</a:t>
            </a:r>
            <a:r>
              <a:rPr lang="fr-FR" sz="1800" b="1" dirty="0"/>
              <a:t>% </a:t>
            </a:r>
            <a:r>
              <a:rPr lang="fr-FR" sz="1800" b="1" dirty="0" smtClean="0"/>
              <a:t>située en milieu rural.</a:t>
            </a:r>
          </a:p>
          <a:p>
            <a:r>
              <a:rPr lang="fr-FR" sz="1800" b="1" u="sng" dirty="0" smtClean="0"/>
              <a:t>Mode de production:</a:t>
            </a:r>
            <a:r>
              <a:rPr lang="fr-FR" sz="1800" b="1" dirty="0" smtClean="0"/>
              <a:t> système oasien complexe associant  production de dattes et agriculture irriguée de subsistance.</a:t>
            </a:r>
          </a:p>
          <a:p>
            <a:r>
              <a:rPr lang="fr-FR" sz="1800" b="1" u="sng" dirty="0" smtClean="0"/>
              <a:t>Cheptel: </a:t>
            </a:r>
            <a:r>
              <a:rPr lang="fr-FR" sz="1800" b="1" dirty="0"/>
              <a:t>19 millions de têtes (toutes </a:t>
            </a:r>
            <a:r>
              <a:rPr lang="fr-FR" sz="1800" b="1" dirty="0" smtClean="0"/>
              <a:t>espèces   </a:t>
            </a:r>
            <a:r>
              <a:rPr lang="fr-FR" sz="1800" b="1" dirty="0"/>
              <a:t>confondues,   sans   compter   la   volaille). </a:t>
            </a:r>
            <a:endParaRPr lang="fr-FR" sz="1800" b="1" dirty="0" smtClean="0"/>
          </a:p>
          <a:p>
            <a:endParaRPr lang="en-US" sz="1800" b="1" dirty="0"/>
          </a:p>
          <a:p>
            <a:endParaRPr lang="en-US" sz="1800" b="1" dirty="0" smtClean="0"/>
          </a:p>
          <a:p>
            <a:endParaRPr lang="en-US" sz="1800" b="1" dirty="0"/>
          </a:p>
        </p:txBody>
      </p:sp>
      <p:pic>
        <p:nvPicPr>
          <p:cNvPr id="5" name="Espace réservé du contenu 4" descr="C:\Users\hp\Desktop\Dkar15_Braced\Paris\Photos_Ouaddi_Miou_2009\photo_publi\Photos 2.jpg"/>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572000" y="1178803"/>
            <a:ext cx="4043362" cy="4750527"/>
          </a:xfrm>
          <a:prstGeom prst="rect">
            <a:avLst/>
          </a:prstGeom>
          <a:noFill/>
          <a:ln>
            <a:noFill/>
          </a:ln>
        </p:spPr>
      </p:pic>
      <p:sp>
        <p:nvSpPr>
          <p:cNvPr id="9" name="Espace réservé du numéro de diapositive 8"/>
          <p:cNvSpPr>
            <a:spLocks noGrp="1"/>
          </p:cNvSpPr>
          <p:nvPr>
            <p:ph type="sldNum" sz="quarter" idx="12"/>
          </p:nvPr>
        </p:nvSpPr>
        <p:spPr>
          <a:xfrm>
            <a:off x="8686800" y="6492875"/>
            <a:ext cx="457200" cy="365125"/>
          </a:xfrm>
        </p:spPr>
        <p:txBody>
          <a:bodyPr/>
          <a:lstStyle/>
          <a:p>
            <a:fld id="{D6004E59-14C2-44DF-BD6E-6CEA6780587F}" type="slidenum">
              <a:rPr lang="en-US" sz="1800" smtClean="0"/>
              <a:t>2</a:t>
            </a:fld>
            <a:endParaRPr lang="en-US" sz="1800"/>
          </a:p>
        </p:txBody>
      </p:sp>
      <p:sp>
        <p:nvSpPr>
          <p:cNvPr id="6" name="Flèche droite 5"/>
          <p:cNvSpPr/>
          <p:nvPr/>
        </p:nvSpPr>
        <p:spPr>
          <a:xfrm>
            <a:off x="357158" y="6143644"/>
            <a:ext cx="500066" cy="2857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785786" y="5857892"/>
            <a:ext cx="7858180" cy="646331"/>
          </a:xfrm>
          <a:prstGeom prst="rect">
            <a:avLst/>
          </a:prstGeom>
          <a:noFill/>
        </p:spPr>
        <p:txBody>
          <a:bodyPr wrap="square" rtlCol="0">
            <a:spAutoFit/>
          </a:bodyPr>
          <a:lstStyle/>
          <a:p>
            <a:pPr algn="ctr"/>
            <a:r>
              <a:rPr lang="fr-FR" b="1" dirty="0">
                <a:solidFill>
                  <a:srgbClr val="FF0000"/>
                </a:solidFill>
              </a:rPr>
              <a:t>Dépenses alimentaires </a:t>
            </a:r>
            <a:r>
              <a:rPr lang="fr-FR" b="1" dirty="0" smtClean="0">
                <a:solidFill>
                  <a:srgbClr val="FF0000"/>
                </a:solidFill>
              </a:rPr>
              <a:t>= </a:t>
            </a:r>
            <a:r>
              <a:rPr lang="fr-FR" b="1" dirty="0">
                <a:solidFill>
                  <a:srgbClr val="FF0000"/>
                </a:solidFill>
              </a:rPr>
              <a:t>70,1% des dépenses </a:t>
            </a:r>
            <a:r>
              <a:rPr lang="fr-FR" b="1" dirty="0" smtClean="0">
                <a:solidFill>
                  <a:srgbClr val="FF0000"/>
                </a:solidFill>
              </a:rPr>
              <a:t> entrainant des difficultés d’éducation  des enfants et de santé.</a:t>
            </a:r>
            <a:endParaRPr lang="en-US" i="1" dirty="0"/>
          </a:p>
        </p:txBody>
      </p:sp>
      <p:pic>
        <p:nvPicPr>
          <p:cNvPr id="10" name="Image 9" descr="C:\Users\hp\Desktop\Dkar15_Braced\Paris\Photos_Ouaddi_Miou_2009\photo_publi\Photos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142984"/>
            <a:ext cx="8572560" cy="5357850"/>
          </a:xfrm>
          <a:prstGeom prst="rect">
            <a:avLst/>
          </a:prstGeom>
          <a:noFill/>
          <a:ln>
            <a:noFill/>
          </a:ln>
        </p:spPr>
      </p:pic>
    </p:spTree>
  </p:cSld>
  <p:clrMapOvr>
    <a:masterClrMapping/>
  </p:clrMapOvr>
  <p:transition xmlns:p14="http://schemas.microsoft.com/office/powerpoint/2010/main">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01845E-6 L 0 -1.51142 " pathEditMode="relative" rAng="0" ptsTypes="AA">
                                      <p:cBhvr>
                                        <p:cTn id="6" dur="2000" fill="hold"/>
                                        <p:tgtEl>
                                          <p:spTgt spid="10"/>
                                        </p:tgtEl>
                                        <p:attrNameLst>
                                          <p:attrName>ppt_x</p:attrName>
                                          <p:attrName>ppt_y</p:attrName>
                                        </p:attrNameLst>
                                      </p:cBhvr>
                                      <p:rCtr x="0" y="-7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658" y="0"/>
            <a:ext cx="7363500" cy="1428728"/>
          </a:xfrm>
        </p:spPr>
        <p:txBody>
          <a:bodyPr>
            <a:normAutofit/>
          </a:bodyPr>
          <a:lstStyle/>
          <a:p>
            <a:pPr algn="ctr"/>
            <a:r>
              <a:rPr lang="fr-FR" sz="2500" cap="none" dirty="0" smtClean="0">
                <a:ln>
                  <a:noFill/>
                </a:ln>
                <a:solidFill>
                  <a:srgbClr val="F0A22E">
                    <a:tint val="88000"/>
                    <a:satMod val="150000"/>
                  </a:srgbClr>
                </a:solidFill>
                <a:effectLst>
                  <a:outerShdw blurRad="53975" dist="22860" dir="5400000" algn="tl" rotWithShape="0">
                    <a:srgbClr val="000000">
                      <a:alpha val="55000"/>
                    </a:srgbClr>
                  </a:outerShdw>
                </a:effectLst>
                <a:latin typeface="Verdana"/>
              </a:rPr>
              <a:t>Une stratégie de femme pour un développement durable</a:t>
            </a:r>
            <a:endParaRPr lang="en-US" sz="3400" dirty="0"/>
          </a:p>
        </p:txBody>
      </p:sp>
      <p:sp>
        <p:nvSpPr>
          <p:cNvPr id="4" name="Rectangle 3"/>
          <p:cNvSpPr/>
          <p:nvPr/>
        </p:nvSpPr>
        <p:spPr>
          <a:xfrm>
            <a:off x="97641" y="1641018"/>
            <a:ext cx="3921654" cy="35161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Dans les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pays en développement, près de la moitié des paysans sont des femmes</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Dans de la région du Kanem (ouest du Tchad), les femmes sont souvent devenues chefs de ménage et assument la culture des terres avec une production agricole en baisse et une insécurité alimentaire plus aiguë.</a:t>
            </a:r>
            <a:endParaRPr lang="fr-FR"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107504" y="5157192"/>
            <a:ext cx="7992888" cy="15121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L’agriculture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familiale recèle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un </a:t>
            </a:r>
            <a:r>
              <a:rPr lang="fr-FR" b="1" dirty="0">
                <a:solidFill>
                  <a:srgbClr val="FF0000"/>
                </a:solidFill>
                <a:latin typeface="Verdana" panose="020B0604030504040204" pitchFamily="34" charset="0"/>
                <a:ea typeface="Verdana" panose="020B0604030504040204" pitchFamily="34" charset="0"/>
                <a:cs typeface="Verdana" panose="020B0604030504040204" pitchFamily="34" charset="0"/>
              </a:rPr>
              <a:t>défi dans un contexte de climat </a:t>
            </a:r>
            <a:r>
              <a:rPr lang="fr-FR"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changeant. </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Une  </a:t>
            </a:r>
            <a:r>
              <a:rPr lang="fr-FR" dirty="0">
                <a:solidFill>
                  <a:prstClr val="black"/>
                </a:solidFill>
                <a:latin typeface="Verdana" panose="020B0604030504040204" pitchFamily="34" charset="0"/>
                <a:ea typeface="Verdana" panose="020B0604030504040204" pitchFamily="34" charset="0"/>
                <a:cs typeface="Verdana" panose="020B0604030504040204" pitchFamily="34" charset="0"/>
              </a:rPr>
              <a:t>adaptation  sera  certainement  nécessaire  pour  faire  face  aux  défis  liés  au  climat,  tels  que  la désertification,  la  dégradation  des  terres,  la  sécheresse,  les inondations et la pénurie </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d’eau.</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4143372" y="1643050"/>
            <a:ext cx="3957020" cy="3514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L’agriculture familiale est le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travail des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femmes. </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Selon  </a:t>
            </a:r>
            <a:r>
              <a:rPr lang="fr-FR" dirty="0">
                <a:solidFill>
                  <a:prstClr val="black"/>
                </a:solidFill>
                <a:latin typeface="Verdana" panose="020B0604030504040204" pitchFamily="34" charset="0"/>
                <a:ea typeface="Verdana" panose="020B0604030504040204" pitchFamily="34" charset="0"/>
                <a:cs typeface="Verdana" panose="020B0604030504040204" pitchFamily="34" charset="0"/>
              </a:rPr>
              <a:t>la  FAO,  les  femmes  produisent entre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60 à </a:t>
            </a:r>
            <a:r>
              <a:rPr lang="fr-FR" sz="16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80</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dirty="0">
                <a:solidFill>
                  <a:prstClr val="black"/>
                </a:solidFill>
                <a:latin typeface="Verdana" panose="020B0604030504040204" pitchFamily="34" charset="0"/>
                <a:ea typeface="Verdana" panose="020B0604030504040204" pitchFamily="34" charset="0"/>
                <a:cs typeface="Verdana" panose="020B0604030504040204" pitchFamily="34" charset="0"/>
              </a:rPr>
              <a:t>de la nourriture dans la plupart des pays en </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développement.   Cependant ces femmes font faces à des contraintes: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manque de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reconnaissance sociale</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problème foncier</a:t>
            </a:r>
            <a:r>
              <a:rPr lang="fr-FR" dirty="0" smtClean="0">
                <a:solidFill>
                  <a:prstClr val="black"/>
                </a:solidFill>
                <a:latin typeface="Verdana" panose="020B0604030504040204" pitchFamily="34" charset="0"/>
                <a:ea typeface="Verdana" panose="020B0604030504040204" pitchFamily="34" charset="0"/>
                <a:cs typeface="Verdana" panose="020B0604030504040204" pitchFamily="34" charset="0"/>
              </a:rPr>
              <a:t> et </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risques des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violences sexuelles</a:t>
            </a:r>
            <a:r>
              <a:rPr lang="fr-FR"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b="1" dirty="0">
                <a:solidFill>
                  <a:prstClr val="black"/>
                </a:solidFill>
                <a:latin typeface="Verdana" panose="020B0604030504040204" pitchFamily="34" charset="0"/>
                <a:ea typeface="Verdana" panose="020B0604030504040204" pitchFamily="34" charset="0"/>
                <a:cs typeface="Verdana" panose="020B0604030504040204" pitchFamily="34" charset="0"/>
              </a:rPr>
              <a:t>physiques et psychiques</a:t>
            </a:r>
            <a:r>
              <a:rPr lang="fr-FR"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Espace réservé du numéro de diapositive 6"/>
          <p:cNvSpPr>
            <a:spLocks noGrp="1"/>
          </p:cNvSpPr>
          <p:nvPr>
            <p:ph type="sldNum" sz="quarter" idx="12"/>
          </p:nvPr>
        </p:nvSpPr>
        <p:spPr/>
        <p:txBody>
          <a:bodyPr/>
          <a:lstStyle/>
          <a:p>
            <a:fld id="{3E99A04D-CF81-4A3F-BD1F-6EECBE97FFE7}" type="slidenum">
              <a:rPr lang="en-US" sz="1800" smtClean="0">
                <a:solidFill>
                  <a:srgbClr val="444D26"/>
                </a:solidFill>
              </a:rPr>
              <a:pPr/>
              <a:t>3</a:t>
            </a:fld>
            <a:endParaRPr lang="en-US" sz="1800" dirty="0">
              <a:solidFill>
                <a:srgbClr val="444D26"/>
              </a:solidFill>
            </a:endParaRPr>
          </a:p>
        </p:txBody>
      </p:sp>
    </p:spTree>
    <p:extLst>
      <p:ext uri="{BB962C8B-B14F-4D97-AF65-F5344CB8AC3E}">
        <p14:creationId xmlns:p14="http://schemas.microsoft.com/office/powerpoint/2010/main" val="1687998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774720"/>
          </a:xfrm>
        </p:spPr>
        <p:txBody>
          <a:bodyPr>
            <a:normAutofit fontScale="90000"/>
          </a:bodyPr>
          <a:lstStyle/>
          <a:p>
            <a:r>
              <a:rPr lang="fr-FR" sz="2800" b="1" dirty="0" smtClean="0"/>
              <a:t>Les processus de transformation sociale</a:t>
            </a:r>
            <a:endParaRPr lang="en-US" sz="2800" b="1" dirty="0"/>
          </a:p>
        </p:txBody>
      </p:sp>
      <p:sp>
        <p:nvSpPr>
          <p:cNvPr id="3" name="Espace réservé du contenu 2"/>
          <p:cNvSpPr>
            <a:spLocks noGrp="1"/>
          </p:cNvSpPr>
          <p:nvPr>
            <p:ph sz="half" idx="1"/>
          </p:nvPr>
        </p:nvSpPr>
        <p:spPr>
          <a:xfrm>
            <a:off x="457200" y="1392206"/>
            <a:ext cx="4038600" cy="5108628"/>
          </a:xfrm>
          <a:ln w="38100"/>
        </p:spPr>
        <p:style>
          <a:lnRef idx="2">
            <a:schemeClr val="accent5"/>
          </a:lnRef>
          <a:fillRef idx="1">
            <a:schemeClr val="lt1"/>
          </a:fillRef>
          <a:effectRef idx="0">
            <a:schemeClr val="accent5"/>
          </a:effectRef>
          <a:fontRef idx="minor">
            <a:schemeClr val="dk1"/>
          </a:fontRef>
        </p:style>
        <p:txBody>
          <a:bodyPr>
            <a:noAutofit/>
          </a:bodyPr>
          <a:lstStyle/>
          <a:p>
            <a:pPr algn="just"/>
            <a:r>
              <a:rPr lang="fr-FR" sz="1800" b="1" dirty="0"/>
              <a:t>Nombreux groupements féminins  de base  ont assuré des fonctions importantes  pour les femmes. </a:t>
            </a:r>
            <a:endParaRPr lang="fr-FR" sz="1800" b="1" dirty="0" smtClean="0"/>
          </a:p>
          <a:p>
            <a:pPr algn="just"/>
            <a:r>
              <a:rPr lang="fr-FR" sz="1800" b="1" dirty="0" smtClean="0"/>
              <a:t>Ces </a:t>
            </a:r>
            <a:r>
              <a:rPr lang="fr-FR" sz="1800" b="1" dirty="0"/>
              <a:t>groupements </a:t>
            </a:r>
            <a:r>
              <a:rPr lang="fr-FR" sz="1800" b="1" dirty="0" smtClean="0"/>
              <a:t>sont encore </a:t>
            </a:r>
            <a:r>
              <a:rPr lang="fr-FR" sz="1800" b="1" dirty="0"/>
              <a:t>très fragiles et </a:t>
            </a:r>
            <a:r>
              <a:rPr lang="fr-FR" sz="1800" b="1" dirty="0" smtClean="0"/>
              <a:t>nécessite de </a:t>
            </a:r>
            <a:r>
              <a:rPr lang="fr-FR" sz="1800" b="1" dirty="0"/>
              <a:t>nouveau projet de développement et de consolidation </a:t>
            </a:r>
            <a:r>
              <a:rPr lang="fr-FR" sz="1800" b="1" dirty="0" smtClean="0"/>
              <a:t>institutionnelle pour se perpétrer.</a:t>
            </a:r>
            <a:endParaRPr lang="en-US" sz="1800" b="1" dirty="0" smtClean="0"/>
          </a:p>
          <a:p>
            <a:pPr algn="just"/>
            <a:r>
              <a:rPr lang="fr-FR" sz="1800" b="1" dirty="0"/>
              <a:t> </a:t>
            </a:r>
            <a:r>
              <a:rPr lang="fr-FR" sz="1800" b="1" dirty="0" smtClean="0"/>
              <a:t>L’expérience </a:t>
            </a:r>
            <a:r>
              <a:rPr lang="fr-FR" sz="1800" b="1" dirty="0"/>
              <a:t>de crédit pour le petit commerce, le petit élevage sédentaire et </a:t>
            </a:r>
            <a:r>
              <a:rPr lang="fr-FR" sz="1800" b="1" dirty="0" smtClean="0"/>
              <a:t>les banques </a:t>
            </a:r>
            <a:r>
              <a:rPr lang="fr-FR" sz="1800" b="1" dirty="0"/>
              <a:t>de semences a démontré les potentiels dans ces </a:t>
            </a:r>
            <a:r>
              <a:rPr lang="fr-FR" sz="1800" b="1" dirty="0" smtClean="0"/>
              <a:t>domaines</a:t>
            </a:r>
            <a:r>
              <a:rPr lang="en-US" sz="1800" b="1" dirty="0" smtClean="0"/>
              <a:t>.</a:t>
            </a:r>
            <a:endParaRPr lang="fr-FR" sz="1800" b="1" dirty="0" smtClean="0"/>
          </a:p>
          <a:p>
            <a:pPr algn="just"/>
            <a:endParaRPr lang="en-US" sz="1800" b="1" dirty="0"/>
          </a:p>
          <a:p>
            <a:pPr algn="just"/>
            <a:endParaRPr lang="en-US" sz="1800" b="1" dirty="0" smtClean="0"/>
          </a:p>
          <a:p>
            <a:pPr algn="just"/>
            <a:endParaRPr lang="en-US" sz="1800" b="1" dirty="0"/>
          </a:p>
        </p:txBody>
      </p:sp>
      <p:sp>
        <p:nvSpPr>
          <p:cNvPr id="10" name="Espace réservé du numéro de diapositive 9"/>
          <p:cNvSpPr>
            <a:spLocks noGrp="1"/>
          </p:cNvSpPr>
          <p:nvPr>
            <p:ph type="sldNum" sz="quarter" idx="12"/>
          </p:nvPr>
        </p:nvSpPr>
        <p:spPr>
          <a:xfrm>
            <a:off x="8686800" y="6492875"/>
            <a:ext cx="457200" cy="365125"/>
          </a:xfrm>
        </p:spPr>
        <p:txBody>
          <a:bodyPr/>
          <a:lstStyle/>
          <a:p>
            <a:fld id="{D6004E59-14C2-44DF-BD6E-6CEA6780587F}" type="slidenum">
              <a:rPr lang="en-US" sz="1800" smtClean="0"/>
              <a:t>4</a:t>
            </a:fld>
            <a:endParaRPr lang="en-US" sz="1800" dirty="0"/>
          </a:p>
        </p:txBody>
      </p:sp>
      <p:pic>
        <p:nvPicPr>
          <p:cNvPr id="11" name="Espace réservé du contenu 10" descr="C:\Documents and Settings\Administrateur\Bureau\CANCOCO12\RADDO\COP_RADDO13\RADDO_Kanem\Photos oasis Mao\IMG_1169.JPG"/>
          <p:cNvPicPr>
            <a:picLocks noGrp="1"/>
          </p:cNvPicPr>
          <p:nvPr>
            <p:ph sz="half" idx="2"/>
          </p:nvPr>
        </p:nvPicPr>
        <p:blipFill>
          <a:blip r:embed="rId3" cstate="print"/>
          <a:srcRect/>
          <a:stretch>
            <a:fillRect/>
          </a:stretch>
        </p:blipFill>
        <p:spPr bwMode="auto">
          <a:xfrm>
            <a:off x="4786314" y="1428736"/>
            <a:ext cx="3900486" cy="5072098"/>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183880" cy="1051560"/>
          </a:xfrm>
        </p:spPr>
        <p:txBody>
          <a:bodyPr>
            <a:normAutofit fontScale="90000"/>
          </a:bodyPr>
          <a:lstStyle/>
          <a:p>
            <a:r>
              <a:rPr lang="fr-FR" dirty="0" smtClean="0"/>
              <a:t>Conclusion et Recommandations</a:t>
            </a:r>
            <a:endParaRPr lang="en-US" dirty="0"/>
          </a:p>
        </p:txBody>
      </p:sp>
      <p:sp>
        <p:nvSpPr>
          <p:cNvPr id="3" name="Espace réservé du contenu 2"/>
          <p:cNvSpPr>
            <a:spLocks noGrp="1"/>
          </p:cNvSpPr>
          <p:nvPr>
            <p:ph idx="1"/>
          </p:nvPr>
        </p:nvSpPr>
        <p:spPr>
          <a:xfrm>
            <a:off x="502920" y="1741378"/>
            <a:ext cx="8183880" cy="4187952"/>
          </a:xfrm>
          <a:ln w="38100"/>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lvl="0" algn="just"/>
            <a:r>
              <a:rPr lang="fr-FR" dirty="0" smtClean="0"/>
              <a:t>Le Sahel surtout tchadien </a:t>
            </a:r>
            <a:r>
              <a:rPr lang="fr-FR" dirty="0"/>
              <a:t>a très rarement bénéficié de recherche et d’innovations agricoles adaptées. </a:t>
            </a:r>
            <a:endParaRPr lang="en-US" dirty="0"/>
          </a:p>
          <a:p>
            <a:pPr algn="just">
              <a:buNone/>
            </a:pPr>
            <a:endParaRPr lang="en-US" dirty="0"/>
          </a:p>
          <a:p>
            <a:pPr lvl="0" algn="just"/>
            <a:r>
              <a:rPr lang="fr-FR" dirty="0"/>
              <a:t>Dans des systèmes agraires très spécifiques comme les oasis, et confrontés à une multitude de facteurs contraignants, l’innovation est essentielle mais elle doit partir du local, des connaissances, des pratiques et des capacités paysannes. </a:t>
            </a:r>
            <a:endParaRPr lang="en-US" dirty="0"/>
          </a:p>
          <a:p>
            <a:pPr algn="just">
              <a:buNone/>
            </a:pPr>
            <a:endParaRPr lang="en-US" dirty="0"/>
          </a:p>
          <a:p>
            <a:pPr lvl="0" algn="just"/>
            <a:r>
              <a:rPr lang="fr-FR" dirty="0"/>
              <a:t>Faciliter un tel processus - et y insérer éventuellement des apports extérieurs – nécessite </a:t>
            </a:r>
            <a:r>
              <a:rPr lang="fr-FR" b="1" dirty="0"/>
              <a:t>des compétences spécialisées en Recherche -Action, mobilisées sur une période suffisamment </a:t>
            </a:r>
            <a:r>
              <a:rPr lang="fr-FR" b="1" dirty="0" smtClean="0"/>
              <a:t>longue.</a:t>
            </a:r>
            <a:endParaRPr lang="en-US" dirty="0"/>
          </a:p>
          <a:p>
            <a:pPr algn="just"/>
            <a:endParaRPr lang="en-US" dirty="0"/>
          </a:p>
        </p:txBody>
      </p:sp>
      <p:sp>
        <p:nvSpPr>
          <p:cNvPr id="4" name="Espace réservé du numéro de diapositive 3"/>
          <p:cNvSpPr>
            <a:spLocks noGrp="1"/>
          </p:cNvSpPr>
          <p:nvPr>
            <p:ph type="sldNum" sz="quarter" idx="12"/>
          </p:nvPr>
        </p:nvSpPr>
        <p:spPr>
          <a:xfrm>
            <a:off x="8686800" y="6492875"/>
            <a:ext cx="457200" cy="365125"/>
          </a:xfrm>
        </p:spPr>
        <p:txBody>
          <a:bodyPr/>
          <a:lstStyle/>
          <a:p>
            <a:fld id="{D6004E59-14C2-44DF-BD6E-6CEA6780587F}" type="slidenum">
              <a:rPr lang="en-US" sz="1800" smtClean="0"/>
              <a:t>5</a:t>
            </a:fld>
            <a:endParaRPr lang="en-US" sz="1800" dirty="0"/>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332656"/>
            <a:ext cx="7472387" cy="1310394"/>
          </a:xfrm>
        </p:spPr>
        <p:txBody>
          <a:bodyPr>
            <a:noAutofit/>
          </a:bodyPr>
          <a:lstStyle/>
          <a:p>
            <a:pPr algn="ctr"/>
            <a:r>
              <a:rPr lang="fr-FR" sz="2400" dirty="0" smtClean="0"/>
              <a:t>L’AF, une stratégie de Sécurité alimentaire dans un contexte de climat changeant</a:t>
            </a:r>
            <a:endParaRPr lang="en-US" sz="2400" dirty="0"/>
          </a:p>
        </p:txBody>
      </p:sp>
      <p:sp>
        <p:nvSpPr>
          <p:cNvPr id="7" name="Rectangle 6"/>
          <p:cNvSpPr/>
          <p:nvPr/>
        </p:nvSpPr>
        <p:spPr>
          <a:xfrm>
            <a:off x="428596" y="1714488"/>
            <a:ext cx="8247859" cy="33575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sz="2000" b="1" dirty="0" smtClean="0"/>
              <a:t>L’agriculture familiale est une réponse potentielle aux enjeux de sécurité alimentaire. </a:t>
            </a:r>
            <a:r>
              <a:rPr lang="fr-FR" sz="2000" dirty="0" smtClean="0"/>
              <a:t>L’AF centrée sur les femmes détient un potentiel énorme pour répondre aux questions de sécurité alimentaire, d’équité sociale et de durabilité environnementale. </a:t>
            </a:r>
          </a:p>
          <a:p>
            <a:pPr algn="just"/>
            <a:endParaRPr lang="fr-FR" sz="2000" b="1" dirty="0" smtClean="0"/>
          </a:p>
          <a:p>
            <a:pPr algn="just"/>
            <a:r>
              <a:rPr lang="fr-FR" sz="2400" b="1" dirty="0" smtClean="0"/>
              <a:t>Les contraintes:</a:t>
            </a:r>
          </a:p>
          <a:p>
            <a:r>
              <a:rPr lang="fr-FR" sz="2000" dirty="0" smtClean="0"/>
              <a:t>- Fort taux d’analphabétisme en milieu rural féminin,</a:t>
            </a:r>
          </a:p>
          <a:p>
            <a:r>
              <a:rPr lang="fr-FR" sz="2000" dirty="0" smtClean="0"/>
              <a:t>- Faibles ressources humaines féminines qualifiées,</a:t>
            </a:r>
          </a:p>
          <a:p>
            <a:r>
              <a:rPr lang="fr-FR" sz="2000" dirty="0" smtClean="0"/>
              <a:t>-Faibles attractions du métier par les jeunes filles.</a:t>
            </a:r>
            <a:endParaRPr lang="en-US" sz="2000" dirty="0" smtClean="0"/>
          </a:p>
          <a:p>
            <a:pPr algn="just"/>
            <a:endParaRPr lang="fr-FR" b="1" dirty="0" smtClean="0"/>
          </a:p>
        </p:txBody>
      </p:sp>
      <p:sp>
        <p:nvSpPr>
          <p:cNvPr id="9" name="Espace réservé du numéro de diapositive 8"/>
          <p:cNvSpPr>
            <a:spLocks noGrp="1"/>
          </p:cNvSpPr>
          <p:nvPr>
            <p:ph type="sldNum" sz="quarter" idx="12"/>
          </p:nvPr>
        </p:nvSpPr>
        <p:spPr/>
        <p:txBody>
          <a:bodyPr/>
          <a:lstStyle/>
          <a:p>
            <a:fld id="{3E99A04D-CF81-4A3F-BD1F-6EECBE97FFE7}" type="slidenum">
              <a:rPr lang="en-US" sz="1800" smtClean="0"/>
              <a:pPr/>
              <a:t>6</a:t>
            </a:fld>
            <a:endParaRPr lang="en-US" sz="1800" dirty="0"/>
          </a:p>
        </p:txBody>
      </p:sp>
      <p:sp>
        <p:nvSpPr>
          <p:cNvPr id="10" name="Flèche vers le bas 9"/>
          <p:cNvSpPr/>
          <p:nvPr/>
        </p:nvSpPr>
        <p:spPr>
          <a:xfrm>
            <a:off x="3714744" y="5143512"/>
            <a:ext cx="571504" cy="5000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7157" y="5572140"/>
            <a:ext cx="8319297" cy="1015663"/>
          </a:xfrm>
          <a:prstGeom prst="rect">
            <a:avLst/>
          </a:prstGeom>
        </p:spPr>
        <p:txBody>
          <a:bodyPr wrap="square">
            <a:spAutoFit/>
          </a:bodyPr>
          <a:lstStyle/>
          <a:p>
            <a:pPr algn="ctr"/>
            <a:r>
              <a:rPr lang="fr-FR" sz="2000" b="1" u="sng" dirty="0" smtClean="0"/>
              <a:t>Il est nécessaire cependant d’impliquer les représentants femmes dans le processus d’élaboration des politiques agricoles et résoudre le problème</a:t>
            </a:r>
            <a:endParaRPr lang="en-US" sz="2000" b="1" dirty="0"/>
          </a:p>
        </p:txBody>
      </p:sp>
    </p:spTree>
    <p:extLst>
      <p:ext uri="{BB962C8B-B14F-4D97-AF65-F5344CB8AC3E}">
        <p14:creationId xmlns:p14="http://schemas.microsoft.com/office/powerpoint/2010/main" val="1409339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checkerboard(across)">
                                      <p:cBhvr>
                                        <p:cTn id="15" dur="500"/>
                                        <p:tgtEl>
                                          <p:spTgt spid="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checkerboard(across)">
                                      <p:cBhvr>
                                        <p:cTn id="18" dur="500"/>
                                        <p:tgtEl>
                                          <p:spTgt spid="7">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checkerboard(across)">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7544" y="476672"/>
            <a:ext cx="8136904" cy="58708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smtClean="0"/>
              <a:t>L’AF est une stratégie basée sur le genre et à forte potentialité dans le contexte de sécurité alimentaire et du climat changeant. Cependant, elle requiert l’adoption  de  politiques  intersectorielles cohérentes.</a:t>
            </a:r>
            <a:endParaRPr lang="fr-FR" sz="2000" b="1" dirty="0" smtClean="0"/>
          </a:p>
          <a:p>
            <a:pPr lvl="0"/>
            <a:r>
              <a:rPr lang="fr-FR" sz="2000" dirty="0" smtClean="0"/>
              <a:t>D’autre part, la  faim  n’est  pas  simplement  liée  à  l’insuffisance  de  la production; la question de l’inégalité de l’accès est cruciale en ce qui concerne la sécurité alimentaire.</a:t>
            </a:r>
          </a:p>
          <a:p>
            <a:r>
              <a:rPr lang="fr-FR" sz="2000" dirty="0" smtClean="0"/>
              <a:t>Il faut réorienter le rôle  du  secteur  agricole  au  service  de  la  société  et construire  des  systèmes  de  production  divers  et résilients contribuant à la sécurité alimentaire, à l’équité sociale et à la régénération de l’environnement.</a:t>
            </a:r>
            <a:endParaRPr lang="en-US" sz="2000" dirty="0" smtClean="0"/>
          </a:p>
          <a:p>
            <a:pPr lvl="0" algn="ctr">
              <a:buNone/>
            </a:pPr>
            <a:endParaRPr lang="fr-FR" sz="2000" b="1" i="1" dirty="0" smtClean="0"/>
          </a:p>
          <a:p>
            <a:pPr lvl="0" algn="ctr">
              <a:buNone/>
            </a:pPr>
            <a:r>
              <a:rPr lang="fr-FR" sz="2000" b="1" i="1" dirty="0" smtClean="0"/>
              <a:t>"Nous ne résoudrons pas la faim et arrêteront le changement climatique avec de l'agriculture industrielle sur de grandes plantations! </a:t>
            </a:r>
            <a:r>
              <a:rPr lang="fr-FR" sz="2000" b="1" i="1" smtClean="0"/>
              <a:t>"  </a:t>
            </a:r>
          </a:p>
          <a:p>
            <a:pPr lvl="0" algn="ctr">
              <a:buNone/>
            </a:pPr>
            <a:r>
              <a:rPr lang="fr-FR" sz="2000" b="1" smtClean="0"/>
              <a:t>De </a:t>
            </a:r>
            <a:r>
              <a:rPr lang="fr-FR" sz="2000" b="1" dirty="0" err="1" smtClean="0"/>
              <a:t>Schutter</a:t>
            </a:r>
            <a:endParaRPr lang="en-US" sz="2000" b="1" i="1" dirty="0" smtClean="0"/>
          </a:p>
          <a:p>
            <a:endParaRPr lang="en-US" sz="2000" dirty="0" smtClean="0"/>
          </a:p>
        </p:txBody>
      </p:sp>
      <p:sp>
        <p:nvSpPr>
          <p:cNvPr id="5" name="Espace réservé du numéro de diapositive 4"/>
          <p:cNvSpPr>
            <a:spLocks noGrp="1"/>
          </p:cNvSpPr>
          <p:nvPr>
            <p:ph type="sldNum" sz="quarter" idx="12"/>
          </p:nvPr>
        </p:nvSpPr>
        <p:spPr/>
        <p:txBody>
          <a:bodyPr/>
          <a:lstStyle/>
          <a:p>
            <a:fld id="{3E99A04D-CF81-4A3F-BD1F-6EECBE97FFE7}" type="slidenum">
              <a:rPr lang="en-US" sz="1800" smtClean="0"/>
              <a:pPr/>
              <a:t>7</a:t>
            </a:fld>
            <a:endParaRPr lang="en-US" sz="1800" dirty="0"/>
          </a:p>
        </p:txBody>
      </p:sp>
    </p:spTree>
    <p:extLst>
      <p:ext uri="{BB962C8B-B14F-4D97-AF65-F5344CB8AC3E}">
        <p14:creationId xmlns:p14="http://schemas.microsoft.com/office/powerpoint/2010/main" val="1298319413"/>
      </p:ext>
    </p:extLst>
  </p:cSld>
  <p:clrMapOvr>
    <a:masterClrMapping/>
  </p:clrMapOvr>
  <p:transition xmlns:p14="http://schemas.microsoft.com/office/powerpoint/2010/main">
    <p:pull dir="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hp\Desktop\Dkar15_Braced\Paris\Photos_Ouaddi_Miou_2009\photo_publi\Photos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357166"/>
            <a:ext cx="4214842" cy="3321377"/>
          </a:xfrm>
          <a:prstGeom prst="rect">
            <a:avLst/>
          </a:prstGeom>
          <a:noFill/>
          <a:ln>
            <a:noFill/>
          </a:ln>
        </p:spPr>
      </p:pic>
      <p:pic>
        <p:nvPicPr>
          <p:cNvPr id="3" name="Image 2" descr="C:\Documents and Settings\Administrateur\Bureau\CANCOCO12\RADDO\COP_RADDO13\RADDO_Kanem\Photos oasis Mao\IMG_1086.JPG"/>
          <p:cNvPicPr/>
          <p:nvPr/>
        </p:nvPicPr>
        <p:blipFill>
          <a:blip r:embed="rId3" cstate="print"/>
          <a:srcRect/>
          <a:stretch>
            <a:fillRect/>
          </a:stretch>
        </p:blipFill>
        <p:spPr bwMode="auto">
          <a:xfrm>
            <a:off x="285720" y="357166"/>
            <a:ext cx="4143404" cy="3321556"/>
          </a:xfrm>
          <a:prstGeom prst="rect">
            <a:avLst/>
          </a:prstGeom>
          <a:noFill/>
          <a:ln w="9525">
            <a:noFill/>
            <a:miter lim="800000"/>
            <a:headEnd/>
            <a:tailEnd/>
          </a:ln>
        </p:spPr>
      </p:pic>
      <p:sp>
        <p:nvSpPr>
          <p:cNvPr id="5" name="Ellipse 4"/>
          <p:cNvSpPr/>
          <p:nvPr/>
        </p:nvSpPr>
        <p:spPr>
          <a:xfrm>
            <a:off x="1428728" y="4143380"/>
            <a:ext cx="6215106" cy="2071702"/>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fr-FR" sz="2400" i="1" dirty="0" smtClean="0">
                <a:latin typeface="Comic Sans MS" pitchFamily="66" charset="0"/>
              </a:rPr>
              <a:t>Merci de votre aimable attention!</a:t>
            </a:r>
            <a:endParaRPr lang="en-US" sz="2400" i="1" dirty="0">
              <a:latin typeface="Comic Sans MS" pitchFamily="66"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pulent">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141</TotalTime>
  <Words>711</Words>
  <Application>Microsoft Macintosh PowerPoint</Application>
  <PresentationFormat>Présentation à l'écran (4:3)</PresentationFormat>
  <Paragraphs>57</Paragraphs>
  <Slides>8</Slides>
  <Notes>3</Notes>
  <HiddenSlides>0</HiddenSlides>
  <MMClips>0</MMClips>
  <ScaleCrop>false</ScaleCrop>
  <HeadingPairs>
    <vt:vector size="4" baseType="variant">
      <vt:variant>
        <vt:lpstr>Thème</vt:lpstr>
      </vt:variant>
      <vt:variant>
        <vt:i4>2</vt:i4>
      </vt:variant>
      <vt:variant>
        <vt:lpstr>Titres des diapositives</vt:lpstr>
      </vt:variant>
      <vt:variant>
        <vt:i4>8</vt:i4>
      </vt:variant>
    </vt:vector>
  </HeadingPairs>
  <TitlesOfParts>
    <vt:vector size="10" baseType="lpstr">
      <vt:lpstr>Aspect</vt:lpstr>
      <vt:lpstr>Opulent</vt:lpstr>
      <vt:lpstr>L’AGRICULTURE familiale oasienne</vt:lpstr>
      <vt:lpstr>Contexte agroclimatique oasien du Tchad</vt:lpstr>
      <vt:lpstr>Une stratégie de femme pour un développement durable</vt:lpstr>
      <vt:lpstr>Les processus de transformation sociale</vt:lpstr>
      <vt:lpstr>Conclusion et Recommandations</vt:lpstr>
      <vt:lpstr>L’AF, une stratégie de Sécurité alimentaire dans un contexte de climat changeant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 Lead-Tchad</dc:creator>
  <cp:lastModifiedBy>RAC-F</cp:lastModifiedBy>
  <cp:revision>21</cp:revision>
  <dcterms:created xsi:type="dcterms:W3CDTF">2015-04-16T22:24:49Z</dcterms:created>
  <dcterms:modified xsi:type="dcterms:W3CDTF">2015-04-29T17:12:11Z</dcterms:modified>
</cp:coreProperties>
</file>