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1352"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29/04/2015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29/04/2015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29/04/2015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29/04/2015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29/04/2015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29/04/2015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29/04/2015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29/04/2015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29/04/2015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29/04/2015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29/04/2015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29/04/2015</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 Id="rId3"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23528" y="2348880"/>
            <a:ext cx="8424936" cy="1514599"/>
          </a:xfrm>
        </p:spPr>
        <p:txBody>
          <a:bodyPr>
            <a:normAutofit fontScale="90000"/>
          </a:bodyPr>
          <a:lstStyle/>
          <a:p>
            <a:r>
              <a:rPr lang="fr-FR" dirty="0" smtClean="0">
                <a:solidFill>
                  <a:srgbClr val="FF0000"/>
                </a:solidFill>
              </a:rPr>
              <a:t>Construire les recommandations de la société civile francophone en vue de la conférence Paris Climat 2015</a:t>
            </a:r>
            <a:endParaRPr lang="fr-FR" dirty="0">
              <a:solidFill>
                <a:srgbClr val="FF0000"/>
              </a:solidFill>
            </a:endParaRPr>
          </a:p>
        </p:txBody>
      </p:sp>
      <p:sp>
        <p:nvSpPr>
          <p:cNvPr id="3" name="Sous-titre 2"/>
          <p:cNvSpPr>
            <a:spLocks noGrp="1"/>
          </p:cNvSpPr>
          <p:nvPr>
            <p:ph type="subTitle" idx="1"/>
          </p:nvPr>
        </p:nvSpPr>
        <p:spPr>
          <a:xfrm>
            <a:off x="827584" y="4293096"/>
            <a:ext cx="7560840" cy="720080"/>
          </a:xfrm>
        </p:spPr>
        <p:txBody>
          <a:bodyPr>
            <a:normAutofit fontScale="77500" lnSpcReduction="20000"/>
          </a:bodyPr>
          <a:lstStyle/>
          <a:p>
            <a:r>
              <a:rPr lang="fr-FR" dirty="0" smtClean="0"/>
              <a:t>Rappel des enjeux pour la prise en compte des ENR et EE</a:t>
            </a:r>
            <a:endParaRPr lang="fr-FR" dirty="0"/>
          </a:p>
        </p:txBody>
      </p:sp>
      <p:sp>
        <p:nvSpPr>
          <p:cNvPr id="4" name="Sous-titre 2"/>
          <p:cNvSpPr txBox="1">
            <a:spLocks/>
          </p:cNvSpPr>
          <p:nvPr/>
        </p:nvSpPr>
        <p:spPr>
          <a:xfrm>
            <a:off x="3059832" y="6425952"/>
            <a:ext cx="4320480" cy="432048"/>
          </a:xfrm>
          <a:prstGeom prst="rect">
            <a:avLst/>
          </a:prstGeom>
        </p:spPr>
        <p:txBody>
          <a:bodyPr vert="horz" lIns="91440" tIns="45720" rIns="91440" bIns="45720" rtlCol="0">
            <a:normAutofit fontScale="55000" lnSpcReduction="20000"/>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rPr>
              <a:t>Is</a:t>
            </a:r>
            <a:r>
              <a:rPr kumimoji="0" lang="fr-FR" sz="3200" b="0" i="0" u="none" strike="noStrike" kern="1200" cap="none" spc="0" normalizeH="0" noProof="0" dirty="0" smtClean="0">
                <a:ln>
                  <a:noFill/>
                </a:ln>
                <a:solidFill>
                  <a:schemeClr val="tx1">
                    <a:tint val="75000"/>
                  </a:schemeClr>
                </a:solidFill>
                <a:effectLst/>
                <a:uLnTx/>
                <a:uFillTx/>
                <a:latin typeface="+mn-lt"/>
                <a:ea typeface="+mn-ea"/>
                <a:cs typeface="+mn-cs"/>
              </a:rPr>
              <a:t> Deen AKAMBI: Chargé de Programmes à  </a:t>
            </a:r>
            <a:endParaRPr kumimoji="0" lang="fr-FR" sz="3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pic>
        <p:nvPicPr>
          <p:cNvPr id="5" name="Image 4"/>
          <p:cNvPicPr/>
          <p:nvPr/>
        </p:nvPicPr>
        <p:blipFill>
          <a:blip r:embed="rId2" cstate="print">
            <a:extLst>
              <a:ext uri="{28A0092B-C50C-407E-A947-70E740481C1C}">
                <a14:useLocalDpi xmlns:a14="http://schemas.microsoft.com/office/drawing/2010/main" val="0"/>
              </a:ext>
            </a:extLst>
          </a:blip>
          <a:stretch>
            <a:fillRect/>
          </a:stretch>
        </p:blipFill>
        <p:spPr>
          <a:xfrm>
            <a:off x="0" y="1"/>
            <a:ext cx="2915816" cy="1412776"/>
          </a:xfrm>
          <a:prstGeom prst="rect">
            <a:avLst/>
          </a:prstGeom>
        </p:spPr>
      </p:pic>
      <p:pic>
        <p:nvPicPr>
          <p:cNvPr id="1026" name="Picture 2" descr="logo_ECO-BENIN"/>
          <p:cNvPicPr>
            <a:picLocks noChangeAspect="1" noChangeArrowheads="1"/>
          </p:cNvPicPr>
          <p:nvPr/>
        </p:nvPicPr>
        <p:blipFill>
          <a:blip r:embed="rId3" cstate="print"/>
          <a:srcRect/>
          <a:stretch>
            <a:fillRect/>
          </a:stretch>
        </p:blipFill>
        <p:spPr bwMode="auto">
          <a:xfrm>
            <a:off x="7380312" y="5731198"/>
            <a:ext cx="1763688" cy="1126801"/>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contenu 2"/>
          <p:cNvSpPr txBox="1">
            <a:spLocks/>
          </p:cNvSpPr>
          <p:nvPr/>
        </p:nvSpPr>
        <p:spPr>
          <a:xfrm>
            <a:off x="4002250" y="786818"/>
            <a:ext cx="4890230" cy="769974"/>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2000" dirty="0" err="1" smtClean="0"/>
              <a:t>Energy</a:t>
            </a:r>
            <a:r>
              <a:rPr lang="fr-FR" sz="2000" dirty="0" smtClean="0"/>
              <a:t>: major </a:t>
            </a:r>
            <a:r>
              <a:rPr lang="fr-FR" sz="2000" dirty="0" err="1" smtClean="0"/>
              <a:t>contributor</a:t>
            </a:r>
            <a:r>
              <a:rPr lang="fr-FR" sz="2000" dirty="0" smtClean="0"/>
              <a:t> to </a:t>
            </a:r>
            <a:r>
              <a:rPr lang="fr-FR" sz="2000" dirty="0" err="1" smtClean="0"/>
              <a:t>climate</a:t>
            </a:r>
            <a:r>
              <a:rPr lang="fr-FR" sz="2000" dirty="0" smtClean="0"/>
              <a:t> change 77% si on prend en compte la déforestation…</a:t>
            </a:r>
            <a:endParaRPr lang="fr-FR" sz="2000" dirty="0"/>
          </a:p>
        </p:txBody>
      </p:sp>
      <p:pic>
        <p:nvPicPr>
          <p:cNvPr id="14" name="Picture 8" descr="wri_ghg_sankey.jpg"/>
          <p:cNvPicPr>
            <a:picLocks noChangeAspect="1"/>
          </p:cNvPicPr>
          <p:nvPr/>
        </p:nvPicPr>
        <p:blipFill>
          <a:blip r:embed="rId2" cstate="print"/>
          <a:stretch>
            <a:fillRect/>
          </a:stretch>
        </p:blipFill>
        <p:spPr>
          <a:xfrm>
            <a:off x="0" y="1556792"/>
            <a:ext cx="9250520" cy="5015458"/>
          </a:xfrm>
          <a:prstGeom prst="rect">
            <a:avLst/>
          </a:prstGeom>
        </p:spPr>
      </p:pic>
      <p:sp>
        <p:nvSpPr>
          <p:cNvPr id="15" name="Titre 3"/>
          <p:cNvSpPr txBox="1">
            <a:spLocks/>
          </p:cNvSpPr>
          <p:nvPr/>
        </p:nvSpPr>
        <p:spPr>
          <a:xfrm>
            <a:off x="91440" y="-121920"/>
            <a:ext cx="9144000" cy="132556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3400" b="1" dirty="0" err="1"/>
              <a:t>Environmental</a:t>
            </a:r>
            <a:r>
              <a:rPr lang="fr-FR" sz="3400" b="1" dirty="0"/>
              <a:t> challenges: </a:t>
            </a:r>
            <a:r>
              <a:rPr lang="fr-FR" sz="3400" b="1" dirty="0" err="1"/>
              <a:t>Effect</a:t>
            </a:r>
            <a:r>
              <a:rPr lang="fr-FR" sz="3400" b="1" dirty="0"/>
              <a:t> of </a:t>
            </a:r>
            <a:r>
              <a:rPr lang="fr-FR" sz="3400" b="1" dirty="0" err="1"/>
              <a:t>energy</a:t>
            </a:r>
            <a:r>
              <a:rPr lang="fr-FR" sz="3400" b="1" dirty="0"/>
              <a:t>-</a:t>
            </a:r>
            <a:r>
              <a:rPr lang="fr-FR" sz="3400" b="1" dirty="0" err="1"/>
              <a:t>based</a:t>
            </a:r>
            <a:r>
              <a:rPr lang="fr-FR" sz="3400" b="1" dirty="0"/>
              <a:t> </a:t>
            </a:r>
            <a:r>
              <a:rPr lang="fr-FR" sz="3400" b="1" dirty="0" err="1"/>
              <a:t>emissions</a:t>
            </a:r>
            <a:r>
              <a:rPr lang="fr-FR" sz="3400" b="1" dirty="0"/>
              <a:t> on </a:t>
            </a:r>
            <a:r>
              <a:rPr lang="fr-FR" sz="3400" b="1" dirty="0" smtClean="0"/>
              <a:t>CC</a:t>
            </a:r>
            <a:endParaRPr lang="fr-FR" sz="3400" b="1" dirty="0"/>
          </a:p>
        </p:txBody>
      </p:sp>
      <p:cxnSp>
        <p:nvCxnSpPr>
          <p:cNvPr id="16" name="Connecteur droit 15"/>
          <p:cNvCxnSpPr/>
          <p:nvPr/>
        </p:nvCxnSpPr>
        <p:spPr>
          <a:xfrm>
            <a:off x="81916" y="0"/>
            <a:ext cx="0" cy="731520"/>
          </a:xfrm>
          <a:prstGeom prst="line">
            <a:avLst/>
          </a:prstGeom>
          <a:ln w="28575">
            <a:solidFill>
              <a:schemeClr val="accent6"/>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7" name="ZoneTexte 16"/>
          <p:cNvSpPr txBox="1"/>
          <p:nvPr/>
        </p:nvSpPr>
        <p:spPr>
          <a:xfrm>
            <a:off x="4446270" y="6233156"/>
            <a:ext cx="2057400" cy="584775"/>
          </a:xfrm>
          <a:prstGeom prst="rect">
            <a:avLst/>
          </a:prstGeom>
          <a:noFill/>
        </p:spPr>
        <p:txBody>
          <a:bodyPr wrap="square" rtlCol="0">
            <a:spAutoFit/>
          </a:bodyPr>
          <a:lstStyle/>
          <a:p>
            <a:r>
              <a:rPr lang="fr-FR" sz="1600" i="1" dirty="0"/>
              <a:t>Source: IPCC AR5, </a:t>
            </a:r>
            <a:r>
              <a:rPr lang="fr-FR" sz="1600" i="1" dirty="0" smtClean="0"/>
              <a:t>2014</a:t>
            </a:r>
            <a:endParaRPr lang="fr-FR" i="1" dirty="0"/>
          </a:p>
        </p:txBody>
      </p:sp>
      <p:sp>
        <p:nvSpPr>
          <p:cNvPr id="23" name="Sous-titre 2"/>
          <p:cNvSpPr txBox="1">
            <a:spLocks/>
          </p:cNvSpPr>
          <p:nvPr/>
        </p:nvSpPr>
        <p:spPr>
          <a:xfrm>
            <a:off x="0" y="6511267"/>
            <a:ext cx="9144000" cy="346732"/>
          </a:xfrm>
          <a:prstGeom prst="rect">
            <a:avLst/>
          </a:prstGeom>
          <a:solidFill>
            <a:srgbClr val="009900"/>
          </a:solidFill>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fr-FR" sz="2000" i="1" dirty="0" smtClean="0"/>
              <a:t>ENDA Energie</a:t>
            </a:r>
            <a:endParaRPr lang="fr-FR" sz="2000" i="1" dirty="0"/>
          </a:p>
        </p:txBody>
      </p:sp>
      <p:pic>
        <p:nvPicPr>
          <p:cNvPr id="24" name="Imag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75977" y="6126480"/>
            <a:ext cx="468023" cy="731519"/>
          </a:xfrm>
          <a:prstGeom prst="rect">
            <a:avLst/>
          </a:prstGeom>
        </p:spPr>
      </p:pic>
    </p:spTree>
    <p:extLst>
      <p:ext uri="{BB962C8B-B14F-4D97-AF65-F5344CB8AC3E}">
        <p14:creationId xmlns:p14="http://schemas.microsoft.com/office/powerpoint/2010/main" val="257890095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764704"/>
            <a:ext cx="8219256" cy="5361459"/>
          </a:xfrm>
        </p:spPr>
        <p:txBody>
          <a:bodyPr>
            <a:normAutofit/>
          </a:bodyPr>
          <a:lstStyle/>
          <a:p>
            <a:r>
              <a:rPr lang="fr-FR" b="1" dirty="0" smtClean="0"/>
              <a:t>Réduction des émissions de GES?</a:t>
            </a:r>
          </a:p>
          <a:p>
            <a:r>
              <a:rPr lang="fr-FR" b="1" dirty="0" smtClean="0"/>
              <a:t>Transition énergétique? Alternative</a:t>
            </a:r>
          </a:p>
          <a:p>
            <a:r>
              <a:rPr lang="fr-FR" b="1" dirty="0" smtClean="0"/>
              <a:t>Développement et promotion des ENR/EE en Afrique</a:t>
            </a:r>
          </a:p>
          <a:p>
            <a:r>
              <a:rPr lang="fr-FR" b="1" dirty="0" smtClean="0"/>
              <a:t>Dynamique en cours :SE4ALL- </a:t>
            </a:r>
            <a:r>
              <a:rPr lang="fr-FR" b="1" dirty="0" err="1" smtClean="0"/>
              <a:t>INDCs</a:t>
            </a:r>
            <a:endParaRPr lang="fr-FR" b="1" dirty="0" smtClean="0"/>
          </a:p>
          <a:p>
            <a:r>
              <a:rPr lang="fr-FR" b="1" dirty="0" smtClean="0"/>
              <a:t>Opportunités de la COP 21 pour l’Afrique? </a:t>
            </a:r>
          </a:p>
          <a:p>
            <a:r>
              <a:rPr lang="fr-FR" b="1" dirty="0" smtClean="0"/>
              <a:t>Financements de l’énergie durable (ER/EE)? </a:t>
            </a:r>
          </a:p>
          <a:p>
            <a:endParaRPr lang="fr-FR"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re 1"/>
          <p:cNvSpPr>
            <a:spLocks noGrp="1"/>
          </p:cNvSpPr>
          <p:nvPr>
            <p:ph type="title"/>
          </p:nvPr>
        </p:nvSpPr>
        <p:spPr>
          <a:xfrm>
            <a:off x="467544" y="260648"/>
            <a:ext cx="8362950" cy="981075"/>
          </a:xfrm>
        </p:spPr>
        <p:txBody>
          <a:bodyPr>
            <a:normAutofit fontScale="90000"/>
          </a:bodyPr>
          <a:lstStyle/>
          <a:p>
            <a:pPr>
              <a:defRPr/>
            </a:pPr>
            <a:r>
              <a:rPr lang="fr-FR" sz="3600" b="1" dirty="0" smtClean="0">
                <a:solidFill>
                  <a:schemeClr val="accent2">
                    <a:lumMod val="60000"/>
                    <a:lumOff val="40000"/>
                  </a:schemeClr>
                </a:solidFill>
              </a:rPr>
              <a:t>Constats en matière d’accès aux services énergétiques </a:t>
            </a:r>
          </a:p>
        </p:txBody>
      </p:sp>
      <p:sp>
        <p:nvSpPr>
          <p:cNvPr id="6147" name="Espace réservé du contenu 2"/>
          <p:cNvSpPr>
            <a:spLocks noGrp="1"/>
          </p:cNvSpPr>
          <p:nvPr>
            <p:ph idx="1"/>
          </p:nvPr>
        </p:nvSpPr>
        <p:spPr>
          <a:xfrm>
            <a:off x="250825" y="692150"/>
            <a:ext cx="8353623" cy="5689178"/>
          </a:xfrm>
        </p:spPr>
        <p:txBody>
          <a:bodyPr/>
          <a:lstStyle/>
          <a:p>
            <a:pPr>
              <a:buFontTx/>
              <a:buNone/>
              <a:defRPr/>
            </a:pPr>
            <a:endParaRPr lang="fr-FR" dirty="0" smtClean="0"/>
          </a:p>
          <a:p>
            <a:pPr>
              <a:buFontTx/>
              <a:buNone/>
              <a:defRPr/>
            </a:pPr>
            <a:r>
              <a:rPr lang="fr-FR" sz="2800" b="1" dirty="0" smtClean="0"/>
              <a:t>Le développement d’infrastructure énergétique est une condition indispensable mais insuffisante pour garantir un </a:t>
            </a:r>
            <a:r>
              <a:rPr lang="fr-FR" sz="2800" b="1" dirty="0" smtClean="0">
                <a:solidFill>
                  <a:srgbClr val="FF0000"/>
                </a:solidFill>
              </a:rPr>
              <a:t>accès universel </a:t>
            </a:r>
            <a:r>
              <a:rPr lang="fr-FR" sz="2800" b="1" dirty="0" smtClean="0"/>
              <a:t>aux services énergétiques modernes. </a:t>
            </a:r>
          </a:p>
          <a:p>
            <a:pPr>
              <a:defRPr/>
            </a:pPr>
            <a:r>
              <a:rPr lang="fr-FR" sz="2800" b="1" dirty="0" smtClean="0"/>
              <a:t>La nécessité de financement de la demande pour réussir la </a:t>
            </a:r>
            <a:r>
              <a:rPr lang="fr-FR" sz="2800" b="1" dirty="0" smtClean="0">
                <a:solidFill>
                  <a:srgbClr val="FF0000"/>
                </a:solidFill>
              </a:rPr>
              <a:t>transition énergétique</a:t>
            </a:r>
            <a:r>
              <a:rPr lang="fr-FR" sz="2800" b="1" dirty="0" smtClean="0"/>
              <a:t>.</a:t>
            </a:r>
          </a:p>
          <a:p>
            <a:pPr>
              <a:defRPr/>
            </a:pPr>
            <a:r>
              <a:rPr lang="fr-FR" sz="2800" b="1" dirty="0" smtClean="0"/>
              <a:t>Accès universel aux services énergétiques requiert beaucoup d’investissement, </a:t>
            </a:r>
            <a:r>
              <a:rPr lang="en-US" sz="2800" b="1" dirty="0" smtClean="0">
                <a:solidFill>
                  <a:schemeClr val="accent2">
                    <a:lumMod val="60000"/>
                    <a:lumOff val="40000"/>
                  </a:schemeClr>
                </a:solidFill>
              </a:rPr>
              <a:t>$756 </a:t>
            </a:r>
            <a:r>
              <a:rPr lang="en-US" sz="2800" b="1" dirty="0" err="1" smtClean="0">
                <a:solidFill>
                  <a:schemeClr val="accent2">
                    <a:lumMod val="60000"/>
                    <a:lumOff val="40000"/>
                  </a:schemeClr>
                </a:solidFill>
              </a:rPr>
              <a:t>Md</a:t>
            </a:r>
            <a:r>
              <a:rPr lang="en-US" sz="2800" b="1" dirty="0" smtClean="0">
                <a:solidFill>
                  <a:schemeClr val="accent2">
                    <a:lumMod val="60000"/>
                    <a:lumOff val="40000"/>
                  </a:schemeClr>
                </a:solidFill>
              </a:rPr>
              <a:t> </a:t>
            </a:r>
            <a:r>
              <a:rPr lang="en-US" sz="2800" b="1" dirty="0" err="1" smtClean="0">
                <a:solidFill>
                  <a:schemeClr val="accent2">
                    <a:lumMod val="60000"/>
                    <a:lumOff val="40000"/>
                  </a:schemeClr>
                </a:solidFill>
              </a:rPr>
              <a:t>soit</a:t>
            </a:r>
            <a:r>
              <a:rPr lang="en-US" sz="2800" b="1" dirty="0" smtClean="0">
                <a:solidFill>
                  <a:schemeClr val="accent2">
                    <a:lumMod val="60000"/>
                    <a:lumOff val="40000"/>
                  </a:schemeClr>
                </a:solidFill>
              </a:rPr>
              <a:t> $36 </a:t>
            </a:r>
            <a:r>
              <a:rPr lang="en-US" sz="2800" b="1" dirty="0" err="1" smtClean="0">
                <a:solidFill>
                  <a:schemeClr val="accent2">
                    <a:lumMod val="60000"/>
                    <a:lumOff val="40000"/>
                  </a:schemeClr>
                </a:solidFill>
              </a:rPr>
              <a:t>Md</a:t>
            </a:r>
            <a:r>
              <a:rPr lang="en-US" sz="2800" b="1" dirty="0" smtClean="0">
                <a:solidFill>
                  <a:schemeClr val="accent2">
                    <a:lumMod val="60000"/>
                    <a:lumOff val="40000"/>
                  </a:schemeClr>
                </a:solidFill>
              </a:rPr>
              <a:t> /an à </a:t>
            </a:r>
            <a:r>
              <a:rPr lang="en-US" sz="2800" b="1" dirty="0" err="1" smtClean="0">
                <a:solidFill>
                  <a:schemeClr val="accent2">
                    <a:lumMod val="60000"/>
                    <a:lumOff val="40000"/>
                  </a:schemeClr>
                </a:solidFill>
              </a:rPr>
              <a:t>l’horizon</a:t>
            </a:r>
            <a:r>
              <a:rPr lang="en-US" sz="2800" b="1" dirty="0" smtClean="0">
                <a:solidFill>
                  <a:schemeClr val="accent2">
                    <a:lumMod val="60000"/>
                    <a:lumOff val="40000"/>
                  </a:schemeClr>
                </a:solidFill>
              </a:rPr>
              <a:t> 2010-30</a:t>
            </a:r>
            <a:r>
              <a:rPr lang="fr-FR" sz="2800" b="1" dirty="0" smtClean="0">
                <a:solidFill>
                  <a:schemeClr val="accent2">
                    <a:lumMod val="60000"/>
                    <a:lumOff val="40000"/>
                  </a:schemeClr>
                </a:solidFill>
              </a:rPr>
              <a:t> (</a:t>
            </a:r>
            <a:r>
              <a:rPr lang="en-US" sz="2800" b="1" dirty="0" smtClean="0">
                <a:solidFill>
                  <a:schemeClr val="accent2">
                    <a:lumMod val="60000"/>
                    <a:lumOff val="40000"/>
                  </a:schemeClr>
                </a:solidFill>
              </a:rPr>
              <a:t>IEA)</a:t>
            </a:r>
            <a:r>
              <a:rPr lang="fr-FR" sz="2800" b="1" dirty="0" smtClean="0">
                <a:solidFill>
                  <a:schemeClr val="accent2">
                    <a:lumMod val="60000"/>
                    <a:lumOff val="40000"/>
                  </a:schemeClr>
                </a:solidFill>
              </a:rPr>
              <a:t> </a:t>
            </a:r>
          </a:p>
          <a:p>
            <a:pPr>
              <a:buNone/>
              <a:defRPr/>
            </a:pPr>
            <a:endParaRPr lang="fr-FR" sz="2800" b="1" dirty="0" smtClean="0">
              <a:solidFill>
                <a:schemeClr val="accent2">
                  <a:lumMod val="60000"/>
                  <a:lumOff val="40000"/>
                </a:schemeClr>
              </a:solidFill>
            </a:endParaRPr>
          </a:p>
          <a:p>
            <a:pPr>
              <a:buFontTx/>
              <a:buNone/>
              <a:defRPr/>
            </a:pPr>
            <a:endParaRPr lang="fr-FR" dirty="0" smtClean="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1800" dirty="0" smtClean="0">
                <a:solidFill>
                  <a:srgbClr val="FF0000"/>
                </a:solidFill>
              </a:rPr>
              <a:t>Dans le texte de l’accord de Paris, aucune mention n’est faite de la question énergie de façon spécifique. Pourtant, vu l’importance du sujet pour l’atteinte des objectifs de  réduction des émissions, il importe de le traiter de manière transversale. </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55000" lnSpcReduction="20000"/>
          </a:bodyPr>
          <a:lstStyle/>
          <a:p>
            <a:r>
              <a:rPr lang="fr-FR" dirty="0" smtClean="0"/>
              <a:t>La COP21 de Paris doit recentrer dans les débats de négociations l’accès à l’efficacité énergétique et aux énergies renouvelables et, surtout pour les pays les plus pauvres à travers les aspects suivants :</a:t>
            </a:r>
          </a:p>
          <a:p>
            <a:pPr lvl="0"/>
            <a:r>
              <a:rPr lang="fr-FR" dirty="0" smtClean="0"/>
              <a:t>les objectifs absolus de réduction ;  </a:t>
            </a:r>
          </a:p>
          <a:p>
            <a:pPr lvl="0"/>
            <a:r>
              <a:rPr lang="fr-FR" dirty="0" smtClean="0"/>
              <a:t>la priorisation des énergies renouvelables et la sortie progressive du recours aux énergies fossiles ;</a:t>
            </a:r>
          </a:p>
          <a:p>
            <a:pPr lvl="0"/>
            <a:r>
              <a:rPr lang="fr-FR" dirty="0" smtClean="0"/>
              <a:t>la capitalisation, des efforts des pays en matière de politiques et objectifs de déploiement des énergies renouvelables et de l’efficacité énergétique d’énergies renouvelables dans les Contributions Nationales Déterminées des Pays ;</a:t>
            </a:r>
          </a:p>
          <a:p>
            <a:pPr lvl="0"/>
            <a:r>
              <a:rPr lang="fr-FR" dirty="0" smtClean="0"/>
              <a:t>le soutien financier pour appuyer les pays en développement  pour la mise en œuvre de leurs politiques d’efficacité énergétique et d’énergie renouvelable;</a:t>
            </a:r>
          </a:p>
          <a:p>
            <a:pPr lvl="0"/>
            <a:r>
              <a:rPr lang="fr-FR" dirty="0" smtClean="0"/>
              <a:t>le transfert de technologie pour une réduction des coûts de production et faciliter l’accès à tous;</a:t>
            </a:r>
          </a:p>
          <a:p>
            <a:pPr lvl="0"/>
            <a:r>
              <a:rPr lang="fr-FR" dirty="0" smtClean="0"/>
              <a:t>la suppression des subventions directes et indirectes aux énergies fossiles ;</a:t>
            </a:r>
          </a:p>
          <a:p>
            <a:pPr lvl="0"/>
            <a:r>
              <a:rPr lang="fr-FR" dirty="0" smtClean="0"/>
              <a:t>l’appropriation citoyenne à travers l’élaboration des politiques « énergies locales » et leurs mises en œuvre.</a:t>
            </a:r>
            <a:endParaRPr lang="fr-FR" dirty="0"/>
          </a:p>
        </p:txBody>
      </p:sp>
    </p:spTree>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TotalTime>
  <Words>259</Words>
  <Application>Microsoft Macintosh PowerPoint</Application>
  <PresentationFormat>Présentation à l'écran (4:3)</PresentationFormat>
  <Paragraphs>27</Paragraphs>
  <Slides>5</Slides>
  <Notes>0</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Thème Office</vt:lpstr>
      <vt:lpstr>Construire les recommandations de la société civile francophone en vue de la conférence Paris Climat 2015</vt:lpstr>
      <vt:lpstr>Présentation PowerPoint</vt:lpstr>
      <vt:lpstr>Présentation PowerPoint</vt:lpstr>
      <vt:lpstr>Constats en matière d’accès aux services énergétiques </vt:lpstr>
      <vt:lpstr>Dans le texte de l’accord de Paris, aucune mention n’est faite de la question énergie de façon spécifique. Pourtant, vu l’importance du sujet pour l’atteinte des objectifs de  réduction des émissions, il importe de le traiter de manière transversale.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Construire les recommandations de la société francophone en vue de la conférence Paris Climat 2015</dc:title>
  <dc:creator>OMOLERE</dc:creator>
  <cp:lastModifiedBy>RAC-F</cp:lastModifiedBy>
  <cp:revision>6</cp:revision>
  <dcterms:created xsi:type="dcterms:W3CDTF">2015-04-14T13:10:10Z</dcterms:created>
  <dcterms:modified xsi:type="dcterms:W3CDTF">2015-04-29T13:23:41Z</dcterms:modified>
</cp:coreProperties>
</file>