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0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3B5CC42-A4EB-4C54-8F51-0091344C4BE7}" type="datetimeFigureOut">
              <a:rPr lang="fr-FR" smtClean="0"/>
              <a:t>29/04/2015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98FFB04-0823-4D94-BA19-C50F0AC1620A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40159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9</a:t>
            </a:r>
            <a:r>
              <a:rPr lang="fr-FR" sz="2000" baseline="30000" dirty="0" smtClean="0">
                <a:solidFill>
                  <a:schemeClr val="tx1"/>
                </a:solidFill>
              </a:rPr>
              <a:t>ème</a:t>
            </a:r>
            <a:r>
              <a:rPr lang="fr-FR" sz="2000" dirty="0" smtClean="0">
                <a:solidFill>
                  <a:schemeClr val="tx1"/>
                </a:solidFill>
              </a:rPr>
              <a:t> atelier  du Réseau Climat &amp; Développement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200" dirty="0" smtClean="0"/>
              <a:t>« Construire les recommandations de la société civile francophone en vue de la COP Paris 2015 »</a:t>
            </a:r>
            <a:endParaRPr lang="fr-FR" sz="2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7776864" cy="1584176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 smtClean="0"/>
              <a:t>Interactions</a:t>
            </a:r>
            <a:br>
              <a:rPr lang="fr-FR" sz="2400" b="1" dirty="0" smtClean="0"/>
            </a:br>
            <a:r>
              <a:rPr lang="fr-FR" sz="2400" b="1" dirty="0" smtClean="0"/>
              <a:t>Droits de l’Homme et Changements Climatiques: Législations et cadre</a:t>
            </a:r>
          </a:p>
          <a:p>
            <a:pPr algn="ctr"/>
            <a:endParaRPr lang="fr-FR" sz="2400" b="1" dirty="0"/>
          </a:p>
          <a:p>
            <a:endParaRPr lang="fr-FR" sz="1800" b="1" dirty="0" smtClean="0"/>
          </a:p>
          <a:p>
            <a:pPr algn="r"/>
            <a:r>
              <a:rPr lang="fr-FR" sz="1400" b="1" dirty="0" smtClean="0"/>
              <a:t>Paris, le 14 avril 2015</a:t>
            </a:r>
          </a:p>
          <a:p>
            <a:pPr algn="ctr"/>
            <a:endParaRPr lang="fr-FR" sz="2400" b="1" dirty="0" smtClean="0"/>
          </a:p>
          <a:p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208086" y="4797152"/>
            <a:ext cx="3312368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Paul </a:t>
            </a:r>
            <a:r>
              <a:rPr lang="fr-F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Dossou</a:t>
            </a:r>
            <a:r>
              <a:rPr lang="fr-F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BANKA, </a:t>
            </a:r>
            <a:endParaRPr lang="fr-FR" sz="12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Responsable </a:t>
            </a:r>
            <a:r>
              <a:rPr lang="fr-F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Politiques Climat &amp; Développement AFHON-TOGO </a:t>
            </a:r>
          </a:p>
          <a:p>
            <a:pPr algn="ctr"/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733256"/>
            <a:ext cx="874361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79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>
            <a:normAutofit/>
          </a:bodyPr>
          <a:lstStyle/>
          <a:p>
            <a:r>
              <a:rPr lang="fr-FR" sz="3200" b="1" dirty="0">
                <a:ea typeface="Calibri"/>
                <a:cs typeface="Times New Roman"/>
              </a:rPr>
              <a:t>II- FORCES ET FAIBLESSES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fr-FR" sz="9600" b="1" dirty="0">
                <a:ea typeface="Calibri"/>
                <a:cs typeface="Times New Roman"/>
              </a:rPr>
              <a:t>A- </a:t>
            </a:r>
            <a:r>
              <a:rPr lang="fr-FR" sz="9600" b="1" dirty="0" smtClean="0">
                <a:ea typeface="Calibri"/>
                <a:cs typeface="Times New Roman"/>
              </a:rPr>
              <a:t>Forces</a:t>
            </a:r>
          </a:p>
          <a:p>
            <a:pPr algn="just">
              <a:spcAft>
                <a:spcPts val="0"/>
              </a:spcAft>
            </a:pPr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Réalisme d’interprétation des DH pour la protection des personnes vulnérables </a:t>
            </a:r>
          </a:p>
          <a:p>
            <a:pPr algn="just">
              <a:spcAft>
                <a:spcPts val="0"/>
              </a:spcAft>
            </a:pPr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Plus de garanties en matière de violations des droits de l’homme due aux effets CC</a:t>
            </a:r>
          </a:p>
          <a:p>
            <a:pPr algn="just">
              <a:spcAft>
                <a:spcPts val="0"/>
              </a:spcAft>
            </a:pPr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Prévoyance de mesures efficaces de protection</a:t>
            </a:r>
          </a:p>
          <a:p>
            <a:pPr algn="just">
              <a:spcAft>
                <a:spcPts val="0"/>
              </a:spcAft>
            </a:pPr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Insistance en DH sur l’importance des mécanismes de reddition des comptes et de politiques liées aux CC</a:t>
            </a:r>
          </a:p>
          <a:p>
            <a:pPr algn="just">
              <a:spcAft>
                <a:spcPts val="0"/>
              </a:spcAft>
            </a:pPr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possibilité de recours administratifs et judiciaires en cas de violation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fr-FR" sz="4800" dirty="0" smtClean="0">
              <a:ea typeface="Calibri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fr-FR" sz="9600" b="1" dirty="0">
                <a:ea typeface="Calibri"/>
                <a:cs typeface="Times New Roman"/>
              </a:rPr>
              <a:t>B- Faiblesses</a:t>
            </a:r>
          </a:p>
          <a:p>
            <a:pPr algn="just"/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Absence d’instruments spécifiques relatifs à la question.</a:t>
            </a:r>
          </a:p>
          <a:p>
            <a:pPr algn="just"/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Problématique d’imputabilité de la faute. </a:t>
            </a:r>
          </a:p>
          <a:p>
            <a:pPr algn="just"/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La preuve du lien de causalité difficile à établir</a:t>
            </a:r>
          </a:p>
          <a:p>
            <a:pPr algn="just"/>
            <a:r>
              <a:rPr lang="fr-FR" sz="8800" dirty="0">
                <a:latin typeface="Constantia" pitchFamily="18" charset="0"/>
                <a:cs typeface="Arial" panose="020B0604020202020204" pitchFamily="34" charset="0"/>
              </a:rPr>
              <a:t>La questions des réfugiés climatiques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fr-FR" sz="9600" dirty="0">
              <a:ea typeface="Calibri"/>
              <a:cs typeface="Times New Roman"/>
            </a:endParaRPr>
          </a:p>
          <a:p>
            <a:pPr marL="0" lvl="0" indent="0">
              <a:buNone/>
            </a:pPr>
            <a:endParaRPr lang="fr-FR" sz="3600" dirty="0">
              <a:ea typeface="Calibri"/>
              <a:cs typeface="Times New Roman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4495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/>
          </a:bodyPr>
          <a:lstStyle/>
          <a:p>
            <a:r>
              <a:rPr lang="fr-FR" sz="3200" b="1" dirty="0">
                <a:ea typeface="Calibri"/>
                <a:cs typeface="Times New Roman"/>
              </a:rPr>
              <a:t>III- RECOMMANDATIONS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Reconnaitre l’effet des CC sur la jouissance de ces droits au niveau des Etats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Prévoir une convention spécifique pour la dimension CC et DH </a:t>
            </a:r>
          </a:p>
          <a:p>
            <a:pPr lvl="0"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Instaurer un régime juridique spécial des droits  humains face aux changements climatiques.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les DH doivent être intégrés dans le  prochain accord 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Encourager l’interprétation dynamique de l'obligation positive de l’Etat, 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D’autres juridictions doivent suivre l’exemple de la Cour européenne des droits de l'homme.</a:t>
            </a:r>
          </a:p>
        </p:txBody>
      </p:sp>
    </p:spTree>
    <p:extLst>
      <p:ext uri="{BB962C8B-B14F-4D97-AF65-F5344CB8AC3E}">
        <p14:creationId xmlns:p14="http://schemas.microsoft.com/office/powerpoint/2010/main" val="237029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/>
          </a:bodyPr>
          <a:lstStyle/>
          <a:p>
            <a:r>
              <a:rPr lang="fr-FR" sz="3200" b="1" dirty="0">
                <a:ea typeface="Calibri"/>
                <a:cs typeface="Times New Roman"/>
              </a:rPr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fr-FR" dirty="0" smtClean="0">
              <a:ea typeface="Calibri"/>
              <a:cs typeface="Times New Roman"/>
            </a:endParaRPr>
          </a:p>
          <a:p>
            <a:pPr algn="just">
              <a:lnSpc>
                <a:spcPct val="90000"/>
              </a:lnSpc>
              <a:spcAft>
                <a:spcPts val="0"/>
              </a:spcAft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Une transposition des règles relatives à la protection DH </a:t>
            </a:r>
            <a:r>
              <a:rPr lang="fr-FR" dirty="0" smtClean="0">
                <a:latin typeface="Constantia" pitchFamily="18" charset="0"/>
                <a:cs typeface="Arial" panose="020B0604020202020204" pitchFamily="34" charset="0"/>
              </a:rPr>
              <a:t>s’avère  indispensable </a:t>
            </a: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pour lutter contre les CC.</a:t>
            </a:r>
          </a:p>
          <a:p>
            <a:pPr algn="just">
              <a:lnSpc>
                <a:spcPct val="9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Les normes et principes relatifs aux DH, que sous-tendent des valeurs morales universellement reconnues, peuvent contribuer utilement aux débats sur l’équité et la juste répartition des charges liées à l’atténuation et à l’adaptation.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fr-FR" sz="2800" dirty="0">
              <a:ea typeface="Calibri"/>
              <a:cs typeface="Times New Roman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846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endParaRPr lang="fr-FR" sz="2800" b="1" dirty="0" smtClean="0"/>
          </a:p>
          <a:p>
            <a:endParaRPr lang="fr-FR" sz="2800" b="1" dirty="0"/>
          </a:p>
          <a:p>
            <a:endParaRPr lang="fr-FR" sz="2800" b="1" dirty="0" smtClean="0"/>
          </a:p>
          <a:p>
            <a:pPr marL="0" indent="0" algn="ctr">
              <a:buNone/>
            </a:pPr>
            <a:r>
              <a:rPr lang="fr-FR" sz="6000" b="1" dirty="0" smtClean="0"/>
              <a:t>Je </a:t>
            </a:r>
            <a:r>
              <a:rPr lang="fr-FR" sz="6000" b="1" dirty="0"/>
              <a:t>vous </a:t>
            </a:r>
            <a:r>
              <a:rPr lang="fr-FR" sz="6000" b="1" dirty="0" smtClean="0"/>
              <a:t>remercie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747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>
                <a:solidFill>
                  <a:prstClr val="black"/>
                </a:solidFill>
              </a:rPr>
              <a:t>INTRODUCTION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56584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fr-FR" sz="3000" b="1" dirty="0" smtClean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Des droits subjectifs garantis par le DI visant à protéger les intérêts les plus fondamentaux de la personne humaine et subsidiaires par rapport aux garanties nationales.</a:t>
            </a:r>
          </a:p>
          <a:p>
            <a:pPr algn="just">
              <a:spcAft>
                <a:spcPts val="0"/>
              </a:spcAft>
            </a:pPr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Faire face à un environnement de plus en plus agressif, un milieu de vie non maitrisé.</a:t>
            </a:r>
          </a:p>
          <a:p>
            <a:pPr algn="just">
              <a:spcAft>
                <a:spcPts val="0"/>
              </a:spcAft>
            </a:pPr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Difficile de parler d’un cadre législatif spécifique en matière des DH et les CC.</a:t>
            </a:r>
          </a:p>
          <a:p>
            <a:pPr algn="just">
              <a:spcAft>
                <a:spcPts val="0"/>
              </a:spcAft>
            </a:pPr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Une interprétation dynamique, évolutive et contemporaine des éléments de protection pouvant contenir des exigences en la matière </a:t>
            </a:r>
          </a:p>
          <a:p>
            <a:pPr algn="just"/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Fameuse Déclaration de Stockholm de 1972 </a:t>
            </a:r>
          </a:p>
          <a:p>
            <a:pPr algn="just">
              <a:spcAft>
                <a:spcPts val="0"/>
              </a:spcAft>
            </a:pPr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Evocation des instruments des DH pour faire de la lutte contre les CC une réalisation de ces droits. </a:t>
            </a:r>
          </a:p>
          <a:p>
            <a:pPr algn="just"/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La présente communication nous amènera à parler des législations et </a:t>
            </a:r>
            <a:r>
              <a:rPr lang="fr-FR" sz="3800" dirty="0" smtClean="0">
                <a:latin typeface="Constantia" pitchFamily="18" charset="0"/>
                <a:cs typeface="Arial" panose="020B0604020202020204" pitchFamily="34" charset="0"/>
              </a:rPr>
              <a:t>cadre </a:t>
            </a:r>
            <a:r>
              <a:rPr lang="fr-FR" sz="3800" dirty="0">
                <a:latin typeface="Constantia" pitchFamily="18" charset="0"/>
                <a:cs typeface="Arial" panose="020B0604020202020204" pitchFamily="34" charset="0"/>
              </a:rPr>
              <a:t>existants en la matière(I), leurs forces et faiblesses(II ) et nous terminerons par quelques recommandations(III) aux fins d’amélioration.</a:t>
            </a:r>
            <a:r>
              <a:rPr lang="fr-FR" sz="3000" b="1" dirty="0">
                <a:ea typeface="Calibri"/>
                <a:cs typeface="Times New Roman"/>
              </a:rPr>
              <a:t> </a:t>
            </a:r>
            <a:endParaRPr lang="fr-FR" sz="3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8632620"/>
      </p:ext>
    </p:extLst>
  </p:cSld>
  <p:clrMapOvr>
    <a:masterClrMapping/>
  </p:clrMapOvr>
  <p:transition xmlns:p14="http://schemas.microsoft.com/office/powerpoint/2010/main" spd="slow">
    <p:split orient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/>
              <a:t>I- LÉGISLATIONS ET CADRE EXISTANTS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67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A- </a:t>
            </a:r>
            <a:r>
              <a:rPr lang="fr-FR" sz="3000" b="1" dirty="0"/>
              <a:t>Une protection internationale</a:t>
            </a:r>
          </a:p>
          <a:p>
            <a:pPr marL="0" indent="0" algn="ctr">
              <a:buNone/>
            </a:pPr>
            <a:r>
              <a:rPr lang="fr-FR" dirty="0"/>
              <a:t>      </a:t>
            </a:r>
            <a:r>
              <a:rPr lang="fr-FR" b="1" i="1" dirty="0">
                <a:solidFill>
                  <a:schemeClr val="accent1">
                    <a:lumMod val="50000"/>
                  </a:schemeClr>
                </a:solidFill>
              </a:rPr>
              <a:t>1-	La Déclaration Universelle des DH du 10 décembre 1948: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Début de développement de nombreux standards et normes en matière de droits de l’homme pour leur promotion et protection. </a:t>
            </a:r>
          </a:p>
          <a:p>
            <a:pPr algn="just">
              <a:lnSpc>
                <a:spcPct val="80000"/>
              </a:lnSpc>
            </a:pPr>
            <a:endParaRPr lang="fr-FR" dirty="0">
              <a:latin typeface="Constantia" pitchFamily="18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Les CC impactent certains droits comme le droit à un niveau de vie suffisant (alimentation, habillement,  logement… Article 25) et le droit à la vie (art 3)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612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fr-FR" sz="26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800" b="1" i="1" dirty="0" smtClean="0">
                <a:solidFill>
                  <a:schemeClr val="accent1">
                    <a:lumMod val="50000"/>
                  </a:schemeClr>
                </a:solidFill>
              </a:rPr>
              <a:t>2- </a:t>
            </a:r>
            <a:r>
              <a:rPr lang="fr-FR" sz="2800" b="1" i="1" dirty="0">
                <a:solidFill>
                  <a:schemeClr val="accent1">
                    <a:lumMod val="50000"/>
                  </a:schemeClr>
                </a:solidFill>
              </a:rPr>
              <a:t>Le Pacte International Relatif aux Droits Civils et Politiques (PIRDCP) (1966)</a:t>
            </a:r>
          </a:p>
          <a:p>
            <a:pPr marL="0" indent="0" algn="just">
              <a:buNone/>
            </a:pPr>
            <a:endParaRPr lang="fr-FR" sz="2800" dirty="0" smtClean="0">
              <a:cs typeface="Arial" panose="020B0604020202020204" pitchFamily="34" charset="0"/>
            </a:endParaRPr>
          </a:p>
          <a:p>
            <a:pPr algn="just"/>
            <a:r>
              <a:rPr lang="fr-FR" sz="2800" dirty="0" smtClean="0">
                <a:latin typeface="Constantia" pitchFamily="18" charset="0"/>
                <a:cs typeface="Arial" panose="020B0604020202020204" pitchFamily="34" charset="0"/>
              </a:rPr>
              <a:t>Article </a:t>
            </a:r>
            <a:r>
              <a:rPr lang="fr-FR" sz="2800" dirty="0">
                <a:latin typeface="Constantia" pitchFamily="18" charset="0"/>
                <a:cs typeface="Arial" panose="020B0604020202020204" pitchFamily="34" charset="0"/>
              </a:rPr>
              <a:t>1- droit des peuples à disposer d’eux-mêmes et de disposer librement des ressources. </a:t>
            </a:r>
          </a:p>
          <a:p>
            <a:pPr marL="0" indent="0">
              <a:buNone/>
            </a:pPr>
            <a:endParaRPr lang="fr-FR" sz="2800" dirty="0">
              <a:latin typeface="Constantia" pitchFamily="18" charset="0"/>
              <a:cs typeface="Arial" panose="020B0604020202020204" pitchFamily="34" charset="0"/>
            </a:endParaRPr>
          </a:p>
          <a:p>
            <a:pPr algn="just"/>
            <a:r>
              <a:rPr lang="fr-FR" sz="2800" dirty="0">
                <a:latin typeface="Constantia" pitchFamily="18" charset="0"/>
                <a:cs typeface="Arial" panose="020B0604020202020204" pitchFamily="34" charset="0"/>
              </a:rPr>
              <a:t>Le droit à la vie (art 6), le droit à la liberté d’expression et d’opinion (art19) et le droit des minorités (art27) reconnus et liés aux changements climatiques</a:t>
            </a:r>
            <a:r>
              <a:rPr lang="fr-FR" sz="2800" dirty="0" smtClean="0">
                <a:latin typeface="Constantia" pitchFamily="18" charset="0"/>
                <a:cs typeface="Arial" panose="020B0604020202020204" pitchFamily="34" charset="0"/>
              </a:rPr>
              <a:t>.</a:t>
            </a:r>
          </a:p>
          <a:p>
            <a:endParaRPr lang="fr-FR" sz="2800" dirty="0" smtClean="0">
              <a:latin typeface="Constantia" pitchFamily="18" charset="0"/>
              <a:cs typeface="Arial" panose="020B0604020202020204" pitchFamily="34" charset="0"/>
            </a:endParaRPr>
          </a:p>
          <a:p>
            <a:pPr algn="just"/>
            <a:r>
              <a:rPr lang="fr-FR" sz="2800" dirty="0">
                <a:latin typeface="Constantia" pitchFamily="18" charset="0"/>
                <a:cs typeface="Arial" panose="020B0604020202020204" pitchFamily="34" charset="0"/>
              </a:rPr>
              <a:t>La participation au processus décisionnel- article 25 - consacré à l’Art 1 de la Convention sur l’accès à l’information, la participation du public au processus décisionnel et l’accès à la justice en matière d’environnement (Aarhus, </a:t>
            </a:r>
            <a:r>
              <a:rPr lang="fr-FR" sz="2800" dirty="0" smtClean="0">
                <a:latin typeface="Constantia" pitchFamily="18" charset="0"/>
                <a:cs typeface="Arial" panose="020B0604020202020204" pitchFamily="34" charset="0"/>
              </a:rPr>
              <a:t>1998),principe contenu </a:t>
            </a:r>
            <a:r>
              <a:rPr lang="fr-FR" sz="2800" dirty="0">
                <a:latin typeface="Constantia" pitchFamily="18" charset="0"/>
                <a:cs typeface="Arial" panose="020B0604020202020204" pitchFamily="34" charset="0"/>
              </a:rPr>
              <a:t>dans le préambule de la CCNUCC</a:t>
            </a:r>
          </a:p>
          <a:p>
            <a:endParaRPr lang="fr-FR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906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i="1" dirty="0">
                <a:solidFill>
                  <a:schemeClr val="accent1">
                    <a:lumMod val="50000"/>
                  </a:schemeClr>
                </a:solidFill>
              </a:rPr>
              <a:t>3- Le Pacte International Relatif aux Droits Economiques, Sociaux et Culturels (PIRDESC) (1966)</a:t>
            </a:r>
          </a:p>
          <a:p>
            <a:pPr algn="just"/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Droits créances, </a:t>
            </a:r>
            <a:r>
              <a:rPr lang="fr-FR" dirty="0" err="1">
                <a:latin typeface="Constantia" pitchFamily="18" charset="0"/>
                <a:cs typeface="Arial" panose="020B0604020202020204" pitchFamily="34" charset="0"/>
              </a:rPr>
              <a:t>c-a-d</a:t>
            </a: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 les États sont tenus d’intervenir pour prendre les mesures appropriées garantissant leur réalisation </a:t>
            </a:r>
          </a:p>
          <a:p>
            <a:pPr algn="just"/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Les CC ont des répercussions sur un certain nombre DESC (droit à un niveau de vie suffisant (art11) , de jouir d’un meilleur état de santé traité à l’article 12. </a:t>
            </a:r>
          </a:p>
          <a:p>
            <a:pPr marL="0" indent="0" algn="ctr">
              <a:buNone/>
            </a:pPr>
            <a:r>
              <a:rPr lang="fr-FR" sz="2400" b="1" i="1" dirty="0" smtClean="0">
                <a:solidFill>
                  <a:schemeClr val="accent1">
                    <a:lumMod val="50000"/>
                  </a:schemeClr>
                </a:solidFill>
              </a:rPr>
              <a:t>4- </a:t>
            </a:r>
            <a:r>
              <a:rPr lang="fr-FR" sz="2400" b="1" i="1" dirty="0">
                <a:solidFill>
                  <a:schemeClr val="accent1">
                    <a:lumMod val="50000"/>
                  </a:schemeClr>
                </a:solidFill>
              </a:rPr>
              <a:t>La Convention sur l’Elimination de toutes les Formes de Discrimination à l’égard des Femmes (1979)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Expose les problèmes particuliers qui se posent aux femmes rurales Article 14-logement, assainissement, participation à la planification du développement, accès des femmes à des ressources productives suffisantes, traitement égal dans les reformes foncières, entre autres.</a:t>
            </a:r>
          </a:p>
          <a:p>
            <a:pPr algn="just"/>
            <a:endParaRPr lang="fr-FR" sz="2400" dirty="0"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580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04867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fr-FR" sz="2400" b="1" i="1" dirty="0">
                <a:solidFill>
                  <a:schemeClr val="accent1">
                    <a:lumMod val="50000"/>
                  </a:schemeClr>
                </a:solidFill>
                <a:ea typeface="Calibri"/>
                <a:cs typeface="Times New Roman"/>
              </a:rPr>
              <a:t>5- La Convention Relative aux Droits de l’Enfant (CRDE) (1989)</a:t>
            </a:r>
          </a:p>
          <a:p>
            <a:pPr lvl="0"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Le CC s’ajoute aux menaces auxquelles font face des millions d’enfants en termes de santé, de sécurité, de sécurité alimentaire, d’éducation et de moyens de subsistance. </a:t>
            </a:r>
          </a:p>
          <a:p>
            <a:pPr lvl="0"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droit de survivre et de grandir dans un environnement physique sain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L’Etat doit assurer à tous les enfants, l’exercice de tous les droits consacrés, le droit des enfant à la vie, à la survie et au développement</a:t>
            </a:r>
            <a:r>
              <a:rPr lang="fr-FR" dirty="0" smtClean="0">
                <a:latin typeface="Constantia" pitchFamily="18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sz="1200" dirty="0">
              <a:latin typeface="Constantia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2400" b="1" i="1" dirty="0" smtClean="0">
                <a:solidFill>
                  <a:schemeClr val="accent1">
                    <a:lumMod val="50000"/>
                  </a:schemeClr>
                </a:solidFill>
                <a:ea typeface="Calibri"/>
                <a:cs typeface="Times New Roman"/>
              </a:rPr>
              <a:t>6- </a:t>
            </a:r>
            <a:r>
              <a:rPr lang="fr-FR" sz="2400" b="1" i="1" dirty="0">
                <a:solidFill>
                  <a:schemeClr val="accent1">
                    <a:lumMod val="50000"/>
                  </a:schemeClr>
                </a:solidFill>
                <a:ea typeface="Calibri"/>
                <a:cs typeface="Times New Roman"/>
              </a:rPr>
              <a:t>Autres normes de protection </a:t>
            </a:r>
          </a:p>
          <a:p>
            <a:pPr algn="just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La Déclaration des Nations Unies sur les Droits des Peuples Autochtones (13 septembre 2007)</a:t>
            </a:r>
          </a:p>
          <a:p>
            <a:pPr algn="just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La Déclaration sur le droit au développement(1986)</a:t>
            </a: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fr-FR" dirty="0"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486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B - La </a:t>
            </a:r>
            <a:r>
              <a:rPr lang="fr-FR" b="1" dirty="0"/>
              <a:t>protection </a:t>
            </a:r>
            <a:r>
              <a:rPr lang="fr-FR" b="1" dirty="0" smtClean="0"/>
              <a:t>régionale</a:t>
            </a:r>
          </a:p>
          <a:p>
            <a:pPr marL="0" indent="0">
              <a:buNone/>
            </a:pPr>
            <a:endParaRPr lang="fr-FR" sz="1300" b="1" i="1" spc="-100" dirty="0" smtClean="0">
              <a:solidFill>
                <a:schemeClr val="accent1">
                  <a:lumMod val="50000"/>
                </a:schemeClr>
              </a:solidFill>
              <a:ea typeface="Calibri"/>
              <a:cs typeface="Arial"/>
            </a:endParaRPr>
          </a:p>
          <a:p>
            <a:pPr marL="0" indent="0">
              <a:buNone/>
            </a:pPr>
            <a:r>
              <a:rPr lang="fr-FR" sz="2600" b="1" i="1" spc="-100" dirty="0" smtClean="0">
                <a:solidFill>
                  <a:schemeClr val="bg2">
                    <a:lumMod val="50000"/>
                  </a:schemeClr>
                </a:solidFill>
                <a:ea typeface="Calibri"/>
                <a:cs typeface="Arial"/>
              </a:rPr>
              <a:t>1- </a:t>
            </a:r>
            <a:r>
              <a:rPr lang="fr-FR" sz="2600" b="1" i="1" spc="-100" dirty="0">
                <a:solidFill>
                  <a:schemeClr val="bg2">
                    <a:lumMod val="50000"/>
                  </a:schemeClr>
                </a:solidFill>
                <a:ea typeface="Calibri"/>
                <a:cs typeface="Arial"/>
              </a:rPr>
              <a:t>Sur le plan africain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La Charte Africaine des Droits de l‘Homme et des Peuples (Nairobi, 28 juin 1981)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la Charte Africaine des Droits et du Bien-être de l’Enfant (CADBE) 1990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Le Protocole à la Charte africaine des DH et des Peuples Relatif aux Droits des Femmes (Maputo 11juillet 2003)</a:t>
            </a:r>
          </a:p>
          <a:p>
            <a:pPr marL="0" indent="0">
              <a:buNone/>
            </a:pPr>
            <a:endParaRPr lang="fr-FR" sz="1200" b="1" dirty="0"/>
          </a:p>
          <a:p>
            <a:pPr marL="0" indent="0">
              <a:buNone/>
            </a:pPr>
            <a:r>
              <a:rPr lang="fr-FR" sz="2600" b="1" i="1" spc="-100" dirty="0">
                <a:solidFill>
                  <a:schemeClr val="bg2">
                    <a:lumMod val="50000"/>
                  </a:schemeClr>
                </a:solidFill>
                <a:ea typeface="Calibri"/>
                <a:cs typeface="Arial"/>
              </a:rPr>
              <a:t>2- Sur le plan américain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Convention Américaine des Droits de l’Homme de 1969</a:t>
            </a:r>
          </a:p>
          <a:p>
            <a:pPr algn="just">
              <a:lnSpc>
                <a:spcPct val="80000"/>
              </a:lnSpc>
            </a:pPr>
            <a:r>
              <a:rPr lang="fr-FR" dirty="0">
                <a:latin typeface="Constantia" pitchFamily="18" charset="0"/>
                <a:cs typeface="Arial" panose="020B0604020202020204" pitchFamily="34" charset="0"/>
              </a:rPr>
              <a:t> Le protocole de San Salvador (17 nov. 1988) reconnait le droit de vivre dans un environnement salubre</a:t>
            </a:r>
            <a:endParaRPr lang="fr-FR" sz="2100" dirty="0">
              <a:latin typeface="Constantia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92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sz="2900" b="1" i="1" dirty="0">
                <a:solidFill>
                  <a:schemeClr val="bg2">
                    <a:lumMod val="50000"/>
                  </a:schemeClr>
                </a:solidFill>
                <a:latin typeface="+mn-lt"/>
                <a:ea typeface="Calibri"/>
                <a:cs typeface="Arial"/>
              </a:rPr>
              <a:t>3- Sur le plan européen</a:t>
            </a:r>
            <a:r>
              <a:rPr lang="fr-FR" sz="5400" b="1" i="1" dirty="0">
                <a:ea typeface="Calibri"/>
                <a:cs typeface="Arial"/>
              </a:rPr>
              <a:t/>
            </a:r>
            <a:br>
              <a:rPr lang="fr-FR" sz="5400" b="1" i="1" dirty="0">
                <a:ea typeface="Calibri"/>
                <a:cs typeface="Arial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39816"/>
          </a:xfrm>
        </p:spPr>
        <p:txBody>
          <a:bodyPr>
            <a:normAutofit fontScale="32500" lnSpcReduction="20000"/>
          </a:bodyPr>
          <a:lstStyle/>
          <a:p>
            <a:pPr lvl="0" algn="just">
              <a:lnSpc>
                <a:spcPct val="115000"/>
              </a:lnSpc>
              <a:buFont typeface="Arial"/>
              <a:buChar char="-"/>
            </a:pPr>
            <a:endParaRPr lang="fr-FR" sz="9600" dirty="0" smtClean="0">
              <a:ea typeface="Calibri"/>
              <a:cs typeface="Times New Roman"/>
            </a:endParaRPr>
          </a:p>
          <a:p>
            <a:pPr lvl="0" algn="just"/>
            <a:r>
              <a:rPr lang="fr-FR" sz="8400" dirty="0">
                <a:latin typeface="Constantia" pitchFamily="18" charset="0"/>
                <a:cs typeface="Arial" panose="020B0604020202020204" pitchFamily="34" charset="0"/>
              </a:rPr>
              <a:t>La Charte Sociale Européenne </a:t>
            </a:r>
          </a:p>
          <a:p>
            <a:pPr lvl="0" algn="just"/>
            <a:r>
              <a:rPr lang="fr-FR" sz="8400" dirty="0">
                <a:latin typeface="Constantia" pitchFamily="18" charset="0"/>
                <a:cs typeface="Arial" panose="020B0604020202020204" pitchFamily="34" charset="0"/>
              </a:rPr>
              <a:t>La Convention Européenne des Droits de l’Homme(1950) et la Jurisprudence de la CEDH </a:t>
            </a:r>
          </a:p>
          <a:p>
            <a:pPr lvl="0" algn="just">
              <a:lnSpc>
                <a:spcPct val="115000"/>
              </a:lnSpc>
              <a:buFont typeface="Arial"/>
              <a:buChar char="-"/>
            </a:pPr>
            <a:endParaRPr lang="fr-FR" sz="9600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fr-FR" sz="8400" dirty="0">
                <a:latin typeface="Constantia" pitchFamily="18" charset="0"/>
                <a:cs typeface="Arial" panose="020B0604020202020204" pitchFamily="34" charset="0"/>
              </a:rPr>
              <a:t>Absence de dispositions spécifiques dans la convention </a:t>
            </a:r>
          </a:p>
          <a:p>
            <a:pPr marL="0" indent="0" algn="just">
              <a:spcAft>
                <a:spcPts val="0"/>
              </a:spcAft>
              <a:buNone/>
            </a:pPr>
            <a:endParaRPr lang="fr-FR" sz="8400" dirty="0">
              <a:latin typeface="Constantia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buFont typeface="Wingdings" pitchFamily="2" charset="2"/>
              <a:buChar char="Ø"/>
            </a:pPr>
            <a:r>
              <a:rPr lang="fr-FR" sz="8400" dirty="0">
                <a:latin typeface="Constantia" pitchFamily="18" charset="0"/>
                <a:cs typeface="Arial" panose="020B0604020202020204" pitchFamily="34" charset="0"/>
              </a:rPr>
              <a:t>Les interprétations contemporaines faites par  la cour de Strasbourg, conduisent à la protection des droits substantiels et procéduraux liés à l’environnement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37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>
            <a:normAutofit fontScale="77500" lnSpcReduction="20000"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fr-FR" sz="3100" b="1" spc="-100" dirty="0"/>
              <a:t>D- Quelques mécanismes de protection des droits de l’homme</a:t>
            </a:r>
          </a:p>
          <a:p>
            <a:pPr lvl="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FR" sz="2800" b="1" i="1" dirty="0">
                <a:ea typeface="Calibri"/>
                <a:cs typeface="Times New Roman"/>
              </a:rPr>
              <a:t>Le Conseil des Droits de l’Homme </a:t>
            </a:r>
            <a:endParaRPr lang="fr-FR" sz="2800" i="1" dirty="0">
              <a:ea typeface="Calibri"/>
              <a:cs typeface="Times New Roman"/>
            </a:endParaRPr>
          </a:p>
          <a:p>
            <a:pPr algn="just"/>
            <a:r>
              <a:rPr lang="fr-FR" sz="2900" dirty="0">
                <a:latin typeface="Constantia" pitchFamily="18" charset="0"/>
                <a:cs typeface="Arial" panose="020B0604020202020204" pitchFamily="34" charset="0"/>
              </a:rPr>
              <a:t>Principal organe intergouvernemental des Nations Unies chargé des droits de l’homme. </a:t>
            </a:r>
          </a:p>
          <a:p>
            <a:pPr algn="just"/>
            <a:r>
              <a:rPr lang="fr-FR" sz="2900" dirty="0">
                <a:latin typeface="Constantia" pitchFamily="18" charset="0"/>
                <a:cs typeface="Arial" panose="020B0604020202020204" pitchFamily="34" charset="0"/>
              </a:rPr>
              <a:t>Mars 2008, instruit le HCDH pour mener une étude détaillée des relations entre les DH et les CC </a:t>
            </a:r>
          </a:p>
          <a:p>
            <a:pPr algn="just"/>
            <a:r>
              <a:rPr lang="fr-FR" sz="2900" dirty="0">
                <a:latin typeface="Constantia" pitchFamily="18" charset="0"/>
                <a:cs typeface="Arial" panose="020B0604020202020204" pitchFamily="34" charset="0"/>
              </a:rPr>
              <a:t>Adoption de  la résolution 10/4 sur DH et les CC. </a:t>
            </a:r>
          </a:p>
          <a:p>
            <a:pPr algn="just"/>
            <a:r>
              <a:rPr lang="fr-FR" sz="2900" dirty="0">
                <a:latin typeface="Constantia" pitchFamily="18" charset="0"/>
                <a:cs typeface="Arial" panose="020B0604020202020204" pitchFamily="34" charset="0"/>
              </a:rPr>
              <a:t>L’examen périodique universelle, les Procédures </a:t>
            </a:r>
            <a:r>
              <a:rPr lang="fr-FR" sz="2900" dirty="0" smtClean="0">
                <a:latin typeface="Constantia" pitchFamily="18" charset="0"/>
                <a:cs typeface="Arial" panose="020B0604020202020204" pitchFamily="34" charset="0"/>
              </a:rPr>
              <a:t>spéciales, </a:t>
            </a:r>
            <a:r>
              <a:rPr lang="fr-FR" sz="2900" dirty="0">
                <a:latin typeface="Constantia" pitchFamily="18" charset="0"/>
                <a:cs typeface="Arial" panose="020B0604020202020204" pitchFamily="34" charset="0"/>
              </a:rPr>
              <a:t>le Procédé de plaintes 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FR" sz="2800" b="1" i="1" dirty="0">
                <a:ea typeface="Calibri"/>
                <a:cs typeface="Times New Roman"/>
              </a:rPr>
              <a:t>Le HCDH 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FR" sz="2800" b="1" i="1" dirty="0">
                <a:ea typeface="Calibri"/>
                <a:cs typeface="Times New Roman"/>
              </a:rPr>
              <a:t>Des mécanismes dérivés de traités spécifiques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b="1" i="1" dirty="0">
                <a:ea typeface="Calibri"/>
              </a:rPr>
              <a:t>Les cours et tribunaux internationaux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b="1" i="1" dirty="0">
                <a:ea typeface="Calibri"/>
                <a:cs typeface="Times New Roman"/>
              </a:rPr>
              <a:t>Existence des mécanismes régionaux de protection.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C- Consécration interne des DH</a:t>
            </a:r>
            <a:br>
              <a:rPr lang="fr-FR" sz="27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fr-FR" sz="2400" i="1" dirty="0">
                <a:solidFill>
                  <a:prstClr val="black"/>
                </a:solidFill>
                <a:ea typeface="Calibri"/>
                <a:cs typeface="Times New Roman"/>
              </a:rPr>
              <a:t>Une internalisation des instruments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809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504</TotalTime>
  <Words>996</Words>
  <Application>Microsoft Macintosh PowerPoint</Application>
  <PresentationFormat>Présentation à l'écran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Clarté</vt:lpstr>
      <vt:lpstr>9ème atelier  du Réseau Climat &amp; Développement « Construire les recommandations de la société civile francophone en vue de la COP Paris 2015 »</vt:lpstr>
      <vt:lpstr>INTRODUCTION</vt:lpstr>
      <vt:lpstr>I- LÉGISLATIONS ET CADRE EXISTANTS</vt:lpstr>
      <vt:lpstr>Présentation PowerPoint</vt:lpstr>
      <vt:lpstr>Présentation PowerPoint</vt:lpstr>
      <vt:lpstr>Présentation PowerPoint</vt:lpstr>
      <vt:lpstr>Présentation PowerPoint</vt:lpstr>
      <vt:lpstr>3- Sur le plan européen </vt:lpstr>
      <vt:lpstr>C- Consécration interne des DH Une internalisation des instruments</vt:lpstr>
      <vt:lpstr>II- FORCES ET FAIBLESSES</vt:lpstr>
      <vt:lpstr>III- RECOMMANDATIONS</vt:lpstr>
      <vt:lpstr>CONCLUSION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Banka</dc:creator>
  <cp:lastModifiedBy>RAC-F</cp:lastModifiedBy>
  <cp:revision>27</cp:revision>
  <dcterms:created xsi:type="dcterms:W3CDTF">2015-04-11T12:16:50Z</dcterms:created>
  <dcterms:modified xsi:type="dcterms:W3CDTF">2015-04-29T17:39:45Z</dcterms:modified>
</cp:coreProperties>
</file>