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9" r:id="rId3"/>
    <p:sldId id="373" r:id="rId4"/>
    <p:sldId id="390" r:id="rId5"/>
    <p:sldId id="340" r:id="rId6"/>
    <p:sldId id="412" r:id="rId7"/>
    <p:sldId id="376" r:id="rId8"/>
    <p:sldId id="403" r:id="rId9"/>
    <p:sldId id="392" r:id="rId10"/>
    <p:sldId id="383" r:id="rId11"/>
    <p:sldId id="411" r:id="rId12"/>
    <p:sldId id="269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50000"/>
      </a:spcBef>
      <a:spcAft>
        <a:spcPct val="0"/>
      </a:spcAft>
      <a:defRPr sz="1300" i="1" kern="1200">
        <a:solidFill>
          <a:srgbClr val="D8E9D7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300" i="1" kern="1200">
        <a:solidFill>
          <a:srgbClr val="D8E9D7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300" i="1" kern="1200">
        <a:solidFill>
          <a:srgbClr val="D8E9D7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300" i="1" kern="1200">
        <a:solidFill>
          <a:srgbClr val="D8E9D7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300" i="1" kern="1200">
        <a:solidFill>
          <a:srgbClr val="D8E9D7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300" i="1" kern="1200">
        <a:solidFill>
          <a:srgbClr val="D8E9D7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300" i="1" kern="1200">
        <a:solidFill>
          <a:srgbClr val="D8E9D7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300" i="1" kern="1200">
        <a:solidFill>
          <a:srgbClr val="D8E9D7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300" i="1" kern="1200">
        <a:solidFill>
          <a:srgbClr val="D8E9D7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1794C"/>
    <a:srgbClr val="0033CC"/>
    <a:srgbClr val="663300"/>
    <a:srgbClr val="FFFF00"/>
    <a:srgbClr val="264B96"/>
    <a:srgbClr val="AB1511"/>
    <a:srgbClr val="B39309"/>
    <a:srgbClr val="DFB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3548" autoAdjust="0"/>
  </p:normalViewPr>
  <p:slideViewPr>
    <p:cSldViewPr>
      <p:cViewPr>
        <p:scale>
          <a:sx n="40" d="100"/>
          <a:sy n="40" d="100"/>
        </p:scale>
        <p:origin x="-1336" y="-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F80F4B5-BD86-4B9F-BA1C-216015B5C6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347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55289CF-9ACA-4E35-8D2D-0B5A512628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2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184F4-1C81-497D-BB13-96301F455C74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corriger en fonction des changements.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9E4CA-FD0D-4B57-BD41-0E9C27244E75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9E4CA-FD0D-4B57-BD41-0E9C27244E75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4F7C3-CE1D-45C9-A8E8-10522DE25253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z="1200" b="1" dirty="0" smtClean="0">
                <a:solidFill>
                  <a:schemeClr val="tx1"/>
                </a:solidFill>
              </a:rPr>
              <a:t>Equité </a:t>
            </a:r>
            <a:r>
              <a:rPr lang="fr-FR" sz="1200" dirty="0" smtClean="0">
                <a:solidFill>
                  <a:schemeClr val="tx1"/>
                </a:solidFill>
              </a:rPr>
              <a:t>est une des mesures de l’égalité </a:t>
            </a:r>
          </a:p>
          <a:p>
            <a:pPr eaLnBrk="1" hangingPunct="1"/>
            <a:r>
              <a:rPr lang="fr-FR" sz="1200" dirty="0" smtClean="0">
                <a:solidFill>
                  <a:schemeClr val="tx1"/>
                </a:solidFill>
              </a:rPr>
              <a:t>Elle est mesurable et manifeste dans la parité.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Femmes dans le développement (IFD)  </a:t>
            </a:r>
            <a:br>
              <a:rPr lang="fr-FR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fr-F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Approche du développement qui se concentre sur les femmes. Vise à garantir que les femmes soient incluses dans le développement mais n’adresse pas les avantages liés à leur participation. </a:t>
            </a:r>
            <a:br>
              <a:rPr lang="fr-F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fr-FR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Genre et développement: (GED) </a:t>
            </a:r>
            <a:br>
              <a:rPr lang="fr-FR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fr-F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Met l'accent sur ​​le contexte social, économique, politique et culturel qui déterminent </a:t>
            </a:r>
            <a:br>
              <a:rPr lang="fr-F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fr-F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comment les femmes et les hommes peuvent mieux participer et bénéficier d'un projet de développement.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9E4CA-FD0D-4B57-BD41-0E9C27244E75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D41AB-9433-4722-A88D-A30463359466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rtl="0"/>
            <a:r>
              <a:rPr lang="fr-FR" sz="1200" dirty="0" smtClean="0"/>
              <a:t>L’analyse de genre repose sur 10 questions clés relatives H et aux F. </a:t>
            </a:r>
            <a:r>
              <a:rPr lang="fr-F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Questions</a:t>
            </a:r>
            <a:r>
              <a:rPr lang="fr-FR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permettent une analyse des différences de situation et de perceptions entre femmes et hommes ainsi </a:t>
            </a:r>
          </a:p>
          <a:p>
            <a:pPr rtl="0"/>
            <a:r>
              <a:rPr lang="fr-F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que la coopération entre femmes et hommes, et parmi les femmes et parmi les hommes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E1A8F-80AB-43AC-BA94-0FEAD0A8E73D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84A6-A757-478A-9752-8CBED6EAE0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17697-A26F-44AB-8991-2479F3EAC0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E9A26-A191-4384-A750-0543FBA357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323A3-F920-4441-8890-E781008279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A2BFF-F6A6-49E1-A771-19701AEB4D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6FBB0-794B-434B-9B0E-907DAC688B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C1CA-1308-480F-B562-DCE887BDC5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2CBE4-D88D-4741-A55E-4C21CDF693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1DC1-7689-4207-8338-2AD297B52D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08711-DCA3-4CD5-84AA-064E2D2DB3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8BFF0-71E5-4784-A6E7-545281FFB6E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7406C-716D-4FED-ACF3-CDE91CCEA3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83C1C63-24E0-4A16-B6DB-9784AE14A0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enda.energy@" TargetMode="External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-32" y="6565612"/>
            <a:ext cx="81724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enda </a:t>
            </a:r>
            <a:r>
              <a:rPr lang="fr-FR" dirty="0" smtClean="0"/>
              <a:t> énergie</a:t>
            </a:r>
            <a:endParaRPr lang="fr-FR" dirty="0"/>
          </a:p>
        </p:txBody>
      </p:sp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1582862" y="2924944"/>
            <a:ext cx="7561138" cy="70788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i="0" dirty="0" smtClean="0">
                <a:solidFill>
                  <a:schemeClr val="tx1"/>
                </a:solidFill>
                <a:latin typeface="Arial Rounded MT Bold" pitchFamily="34" charset="0"/>
              </a:rPr>
              <a:t>POLITIQUES REGIONALE DE LA </a:t>
            </a:r>
            <a:r>
              <a:rPr lang="fr-FR" sz="2000" b="1" i="0" dirty="0" err="1" smtClean="0">
                <a:solidFill>
                  <a:schemeClr val="tx1"/>
                </a:solidFill>
                <a:latin typeface="Arial Rounded MT Bold" pitchFamily="34" charset="0"/>
              </a:rPr>
              <a:t>CEDEAO</a:t>
            </a:r>
            <a:r>
              <a:rPr lang="fr-FR" sz="2000" b="1" i="0" dirty="0" smtClean="0">
                <a:solidFill>
                  <a:schemeClr val="tx1"/>
                </a:solidFill>
                <a:latin typeface="Arial Rounded MT Bold" pitchFamily="34" charset="0"/>
              </a:rPr>
              <a:t> : Energies renouvelables –Efficacité énergétique</a:t>
            </a:r>
            <a:endParaRPr lang="fr-FR" sz="2000" b="1" i="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2053" name="Rectangle 14"/>
          <p:cNvSpPr>
            <a:spLocks noChangeArrowheads="1"/>
          </p:cNvSpPr>
          <p:nvPr/>
        </p:nvSpPr>
        <p:spPr bwMode="auto">
          <a:xfrm>
            <a:off x="1691680" y="5301208"/>
            <a:ext cx="6984776" cy="8639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/>
            <a:r>
              <a:rPr lang="fr-FR" sz="2000" b="1" i="0" dirty="0" smtClean="0">
                <a:solidFill>
                  <a:srgbClr val="339933"/>
                </a:solidFill>
                <a:latin typeface="Arial Rounded MT Bold" pitchFamily="34" charset="0"/>
              </a:rPr>
              <a:t>Abdou </a:t>
            </a:r>
            <a:r>
              <a:rPr lang="fr-FR" sz="2000" b="1" i="0" dirty="0" err="1" smtClean="0">
                <a:solidFill>
                  <a:srgbClr val="339933"/>
                </a:solidFill>
                <a:latin typeface="Arial Rounded MT Bold" pitchFamily="34" charset="0"/>
              </a:rPr>
              <a:t>DIOP</a:t>
            </a:r>
            <a:r>
              <a:rPr lang="fr-FR" sz="2000" b="1" i="0" dirty="0" smtClean="0">
                <a:solidFill>
                  <a:srgbClr val="339933"/>
                </a:solidFill>
                <a:latin typeface="Arial Rounded MT Bold" pitchFamily="34" charset="0"/>
              </a:rPr>
              <a:t> Expert en Énergie (</a:t>
            </a:r>
            <a:r>
              <a:rPr lang="fr-FR" sz="2000" b="1" i="0" dirty="0" err="1" smtClean="0">
                <a:solidFill>
                  <a:srgbClr val="339933"/>
                </a:solidFill>
                <a:latin typeface="Arial Rounded MT Bold" pitchFamily="34" charset="0"/>
              </a:rPr>
              <a:t>ER,EE</a:t>
            </a:r>
            <a:r>
              <a:rPr lang="fr-FR" sz="2000" b="1" i="0" dirty="0" smtClean="0">
                <a:solidFill>
                  <a:srgbClr val="339933"/>
                </a:solidFill>
                <a:latin typeface="Arial Rounded MT Bold" pitchFamily="34" charset="0"/>
              </a:rPr>
              <a:t>)</a:t>
            </a:r>
          </a:p>
          <a:p>
            <a:pPr algn="r"/>
            <a:r>
              <a:rPr lang="fr-FR" sz="2000" b="1" i="0" dirty="0" err="1" smtClean="0">
                <a:solidFill>
                  <a:srgbClr val="339933"/>
                </a:solidFill>
                <a:latin typeface="Arial Rounded MT Bold" pitchFamily="34" charset="0"/>
              </a:rPr>
              <a:t>ENDA</a:t>
            </a:r>
            <a:r>
              <a:rPr lang="fr-FR" sz="2000" b="1" i="0" dirty="0" smtClean="0">
                <a:solidFill>
                  <a:srgbClr val="339933"/>
                </a:solidFill>
                <a:latin typeface="Arial Rounded MT Bold" pitchFamily="34" charset="0"/>
              </a:rPr>
              <a:t>-Energie</a:t>
            </a:r>
            <a:endParaRPr lang="en-US" sz="2000" b="1" i="0" dirty="0">
              <a:solidFill>
                <a:srgbClr val="339933"/>
              </a:solidFill>
              <a:latin typeface="Arial Rounded MT Bol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28728" y="214290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400" dirty="0">
              <a:solidFill>
                <a:srgbClr val="01794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3768" y="3933056"/>
            <a:ext cx="482453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0" dirty="0" smtClean="0">
                <a:solidFill>
                  <a:schemeClr val="tx1"/>
                </a:solidFill>
                <a:latin typeface="Arial Rounded MT Bold" pitchFamily="34" charset="0"/>
              </a:rPr>
              <a:t>Atelier du RC&amp;D du 14 au 18 Avril 2015 ,Paris</a:t>
            </a:r>
            <a:endParaRPr lang="fr-FR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3"/>
            <a:ext cx="9144000" cy="764727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fr-FR" b="1" dirty="0" smtClean="0">
                <a:solidFill>
                  <a:schemeClr val="tx1"/>
                </a:solidFill>
              </a:rPr>
              <a:t>Recommandations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144000" cy="6165305"/>
          </a:xfrm>
          <a:noFill/>
        </p:spPr>
        <p:txBody>
          <a:bodyPr/>
          <a:lstStyle/>
          <a:p>
            <a:pPr algn="just" eaLnBrk="1" hangingPunct="1">
              <a:buNone/>
              <a:defRPr/>
            </a:pPr>
            <a:endParaRPr lang="fr-FR" sz="1800" dirty="0" smtClean="0">
              <a:latin typeface="Arial Rounded MT Bold" pitchFamily="34" charset="0"/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fr-FR" sz="1800" dirty="0" smtClean="0">
                <a:latin typeface="Arial Rounded MT Bold" pitchFamily="34" charset="0"/>
              </a:rPr>
              <a:t>Renforcer l’alignement entre des politiques  régionales et les politiques nationales -PANER/PANEE (action concrète au niveau pays)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fr-FR" sz="1800" dirty="0" smtClean="0">
              <a:latin typeface="Arial Rounded MT Bold" pitchFamily="34" charset="0"/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fr-FR" sz="1800" dirty="0" smtClean="0">
                <a:latin typeface="Arial Rounded MT Bold" pitchFamily="34" charset="0"/>
              </a:rPr>
              <a:t>Renforcer les capacités des organisations de la société pour impulser une dynamique populaire pour une meilleure appropriation de ces politiques régionales </a:t>
            </a:r>
          </a:p>
          <a:p>
            <a:pPr algn="just" eaLnBrk="1" hangingPunct="1">
              <a:buNone/>
              <a:defRPr/>
            </a:pPr>
            <a:endParaRPr lang="fr-FR" sz="1800" dirty="0" smtClean="0">
              <a:latin typeface="Arial Rounded MT Bold" pitchFamily="34" charset="0"/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fr-FR" sz="1800" dirty="0" smtClean="0">
                <a:latin typeface="Arial Rounded MT Bold" pitchFamily="34" charset="0"/>
              </a:rPr>
              <a:t>Organiser des campagnes de sensibilisation sur les politiques et initiatives régionales  (</a:t>
            </a:r>
            <a:r>
              <a:rPr lang="fr-FR" sz="1800" dirty="0" err="1" smtClean="0">
                <a:latin typeface="Arial Rounded MT Bold" pitchFamily="34" charset="0"/>
              </a:rPr>
              <a:t>ENR</a:t>
            </a:r>
            <a:r>
              <a:rPr lang="fr-FR" sz="1800" dirty="0" smtClean="0">
                <a:latin typeface="Arial Rounded MT Bold" pitchFamily="34" charset="0"/>
              </a:rPr>
              <a:t>-</a:t>
            </a:r>
            <a:r>
              <a:rPr lang="fr-FR" sz="1800" dirty="0" err="1" smtClean="0">
                <a:latin typeface="Arial Rounded MT Bold" pitchFamily="34" charset="0"/>
              </a:rPr>
              <a:t>EE</a:t>
            </a:r>
            <a:r>
              <a:rPr lang="fr-FR" sz="1800" dirty="0" smtClean="0">
                <a:latin typeface="Arial Rounded MT Bold" pitchFamily="34" charset="0"/>
              </a:rPr>
              <a:t>)</a:t>
            </a:r>
          </a:p>
          <a:p>
            <a:pPr algn="just" eaLnBrk="1" hangingPunct="1">
              <a:buNone/>
              <a:defRPr/>
            </a:pPr>
            <a:endParaRPr lang="fr-FR" sz="1800" dirty="0" smtClean="0">
              <a:latin typeface="Arial Rounded MT Bold" pitchFamily="34" charset="0"/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fr-FR" sz="1800" dirty="0" smtClean="0">
                <a:latin typeface="Arial Rounded MT Bold" pitchFamily="34" charset="0"/>
              </a:rPr>
              <a:t>Renforcer le système de suivi </a:t>
            </a:r>
            <a:r>
              <a:rPr lang="fr-FR" sz="1800" smtClean="0">
                <a:latin typeface="Arial Rounded MT Bold" pitchFamily="34" charset="0"/>
              </a:rPr>
              <a:t>évaluation des </a:t>
            </a:r>
            <a:r>
              <a:rPr lang="fr-FR" sz="1800" dirty="0" smtClean="0">
                <a:latin typeface="Arial Rounded MT Bold" pitchFamily="34" charset="0"/>
              </a:rPr>
              <a:t>politiques et initiatives régionales</a:t>
            </a:r>
          </a:p>
          <a:p>
            <a:pPr algn="just" eaLnBrk="1" hangingPunct="1">
              <a:buNone/>
              <a:defRPr/>
            </a:pPr>
            <a:endParaRPr lang="fr-FR" sz="1800" dirty="0" smtClean="0">
              <a:latin typeface="Arial Rounded MT Bold" pitchFamily="34" charset="0"/>
            </a:endParaRPr>
          </a:p>
          <a:p>
            <a:pPr algn="just" eaLnBrk="1" hangingPunct="1">
              <a:defRPr/>
            </a:pPr>
            <a:r>
              <a:rPr lang="fr-FR" sz="1800" dirty="0" smtClean="0">
                <a:latin typeface="Arial Rounded MT Bold" pitchFamily="34" charset="0"/>
              </a:rPr>
              <a:t>Promouvoir les échanges d’expériences et le partage de connaissances  entre les pays dans la mise en œuvre des politiques </a:t>
            </a:r>
            <a:r>
              <a:rPr lang="fr-FR" sz="1800" dirty="0" err="1" smtClean="0">
                <a:latin typeface="Arial Rounded MT Bold" pitchFamily="34" charset="0"/>
              </a:rPr>
              <a:t>ENR</a:t>
            </a:r>
            <a:r>
              <a:rPr lang="fr-FR" sz="1800" dirty="0" smtClean="0">
                <a:latin typeface="Arial Rounded MT Bold" pitchFamily="34" charset="0"/>
              </a:rPr>
              <a:t>/</a:t>
            </a:r>
            <a:r>
              <a:rPr lang="fr-FR" sz="1800" dirty="0" err="1" smtClean="0">
                <a:latin typeface="Arial Rounded MT Bold" pitchFamily="34" charset="0"/>
              </a:rPr>
              <a:t>EE</a:t>
            </a:r>
            <a:r>
              <a:rPr lang="fr-FR" sz="1800" dirty="0" smtClean="0">
                <a:latin typeface="Arial Rounded MT Bold" pitchFamily="34" charset="0"/>
              </a:rPr>
              <a:t>  </a:t>
            </a:r>
          </a:p>
          <a:p>
            <a:pPr algn="just" eaLnBrk="1" hangingPunct="1">
              <a:buNone/>
              <a:defRPr/>
            </a:pPr>
            <a:endParaRPr lang="fr-FR" sz="1800" dirty="0" smtClean="0">
              <a:latin typeface="Arial Rounded MT Bold" pitchFamily="34" charset="0"/>
            </a:endParaRPr>
          </a:p>
          <a:p>
            <a:pPr algn="just" eaLnBrk="1" hangingPunct="1">
              <a:defRPr/>
            </a:pPr>
            <a:r>
              <a:rPr lang="fr-FR" sz="1800" dirty="0" smtClean="0">
                <a:latin typeface="Arial Rounded MT Bold" pitchFamily="34" charset="0"/>
              </a:rPr>
              <a:t>Développer et implanter des projets pilotes  (</a:t>
            </a:r>
            <a:r>
              <a:rPr lang="fr-FR" sz="1800" dirty="0" err="1" smtClean="0">
                <a:latin typeface="Arial Rounded MT Bold" pitchFamily="34" charset="0"/>
              </a:rPr>
              <a:t>ENR</a:t>
            </a:r>
            <a:r>
              <a:rPr lang="fr-FR" sz="1800" dirty="0" smtClean="0">
                <a:latin typeface="Arial Rounded MT Bold" pitchFamily="34" charset="0"/>
              </a:rPr>
              <a:t>/</a:t>
            </a:r>
            <a:r>
              <a:rPr lang="fr-FR" sz="1800" dirty="0" err="1" smtClean="0">
                <a:latin typeface="Arial Rounded MT Bold" pitchFamily="34" charset="0"/>
              </a:rPr>
              <a:t>EE</a:t>
            </a:r>
            <a:r>
              <a:rPr lang="fr-FR" sz="1800" dirty="0" smtClean="0">
                <a:latin typeface="Arial Rounded MT Bold" pitchFamily="34" charset="0"/>
              </a:rPr>
              <a:t>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4326" y="6429396"/>
            <a:ext cx="81724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enda </a:t>
            </a:r>
            <a:r>
              <a:rPr lang="fr-FR" dirty="0" smtClean="0"/>
              <a:t> énergie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 descr="C:\Users\SONY\Desktop\Abdoulaye fall\Yacine ENDA\declic inf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428728" y="214290"/>
            <a:ext cx="727233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r-FR" sz="320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403350" y="3573463"/>
            <a:ext cx="7667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800">
              <a:solidFill>
                <a:srgbClr val="01794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357313" y="2247900"/>
            <a:ext cx="7786687" cy="4252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2400" i="0" dirty="0" smtClean="0">
                <a:solidFill>
                  <a:schemeClr val="tx1"/>
                </a:solidFill>
                <a:latin typeface="Arial Rounded MT Bold" pitchFamily="34" charset="0"/>
              </a:rPr>
              <a:t>enda énergie</a:t>
            </a:r>
            <a:endParaRPr lang="fr-FR" sz="2400" i="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fr-FR" sz="2400" i="0" dirty="0" smtClean="0">
                <a:solidFill>
                  <a:schemeClr val="tx1"/>
                </a:solidFill>
                <a:latin typeface="Arial Rounded MT Bold" pitchFamily="34" charset="0"/>
              </a:rPr>
              <a:t>54</a:t>
            </a:r>
            <a:r>
              <a:rPr lang="fr-FR" sz="2400" i="0" dirty="0">
                <a:solidFill>
                  <a:schemeClr val="tx1"/>
                </a:solidFill>
                <a:latin typeface="Arial Rounded MT Bold" pitchFamily="34" charset="0"/>
              </a:rPr>
              <a:t>, rue Carnot, BP 3370 - Dakar, Sénégal</a:t>
            </a:r>
          </a:p>
          <a:p>
            <a:pPr algn="ctr">
              <a:spcBef>
                <a:spcPts val="1200"/>
              </a:spcBef>
            </a:pPr>
            <a:r>
              <a:rPr lang="fr-FR" sz="2400" i="0" dirty="0">
                <a:solidFill>
                  <a:schemeClr val="tx1"/>
                </a:solidFill>
                <a:latin typeface="Arial Rounded MT Bold" pitchFamily="34" charset="0"/>
              </a:rPr>
              <a:t>Tél. (221) 33 822 24 96 / 33 822 59 83</a:t>
            </a:r>
          </a:p>
          <a:p>
            <a:pPr algn="ctr">
              <a:spcBef>
                <a:spcPts val="1200"/>
              </a:spcBef>
            </a:pPr>
            <a:r>
              <a:rPr lang="fr-FR" sz="2400" i="0" dirty="0">
                <a:solidFill>
                  <a:schemeClr val="tx1"/>
                </a:solidFill>
                <a:latin typeface="Arial Rounded MT Bold" pitchFamily="34" charset="0"/>
              </a:rPr>
              <a:t>Fax (221) 33 821 75 95</a:t>
            </a:r>
          </a:p>
          <a:p>
            <a:pPr algn="ctr">
              <a:spcBef>
                <a:spcPts val="1200"/>
              </a:spcBef>
            </a:pPr>
            <a:r>
              <a:rPr lang="fr-FR" sz="2400" i="0" dirty="0">
                <a:solidFill>
                  <a:schemeClr val="tx1"/>
                </a:solidFill>
                <a:latin typeface="Arial Rounded MT Bold" pitchFamily="34" charset="0"/>
              </a:rPr>
              <a:t>Email : </a:t>
            </a:r>
            <a:r>
              <a:rPr lang="fr-FR" sz="2400" i="0" dirty="0" smtClean="0">
                <a:solidFill>
                  <a:schemeClr val="tx1"/>
                </a:solidFill>
                <a:latin typeface="Arial Rounded MT Bold" pitchFamily="34" charset="0"/>
                <a:hlinkClick r:id="rId4"/>
              </a:rPr>
              <a:t>enda.energy@endaenergie.org</a:t>
            </a:r>
            <a:endParaRPr lang="fr-FR" sz="2400" i="0" dirty="0">
              <a:solidFill>
                <a:schemeClr val="tx1"/>
              </a:solidFill>
              <a:latin typeface="Arial Rounded MT Bold" pitchFamily="34" charset="0"/>
              <a:hlinkClick r:id="rId4"/>
            </a:endParaRPr>
          </a:p>
          <a:p>
            <a:pPr algn="ctr">
              <a:spcBef>
                <a:spcPts val="1200"/>
              </a:spcBef>
            </a:pPr>
            <a:r>
              <a:rPr lang="fr-FR" sz="2400" i="0" dirty="0">
                <a:solidFill>
                  <a:schemeClr val="tx1"/>
                </a:solidFill>
                <a:latin typeface="Arial Rounded MT Bold" pitchFamily="34" charset="0"/>
              </a:rPr>
              <a:t>Web site : </a:t>
            </a:r>
            <a:r>
              <a:rPr lang="fr-FR" sz="2400" i="0" dirty="0" smtClean="0">
                <a:solidFill>
                  <a:schemeClr val="tx1"/>
                </a:solidFill>
                <a:latin typeface="Arial Rounded MT Bold" pitchFamily="34" charset="0"/>
              </a:rPr>
              <a:t>www://endaenergie.org</a:t>
            </a:r>
            <a:endParaRPr lang="fr-FR" sz="2400" i="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fr-FR" sz="2400" i="0" dirty="0">
                <a:solidFill>
                  <a:schemeClr val="tx1"/>
                </a:solidFill>
                <a:latin typeface="Arial Rounded MT Bold" pitchFamily="34" charset="0"/>
              </a:rPr>
              <a:t>News : http://www.endaenergy.sn</a:t>
            </a:r>
          </a:p>
          <a:p>
            <a:pPr algn="ctr"/>
            <a:endParaRPr lang="fr-FR" sz="2400" dirty="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410075" y="481013"/>
            <a:ext cx="180975" cy="290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pic>
        <p:nvPicPr>
          <p:cNvPr id="29703" name="Picture 7" descr="logo enda marlène petit foncé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188913"/>
            <a:ext cx="1643062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4326" y="6565612"/>
            <a:ext cx="81724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enda </a:t>
            </a:r>
            <a:r>
              <a:rPr lang="fr-FR" dirty="0" smtClean="0"/>
              <a:t> énergie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85725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fr-FR" b="1" dirty="0" smtClean="0">
                <a:solidFill>
                  <a:srgbClr val="0066CC"/>
                </a:solidFill>
              </a:rPr>
              <a:t/>
            </a:r>
            <a:br>
              <a:rPr lang="fr-FR" b="1" dirty="0" smtClean="0">
                <a:solidFill>
                  <a:srgbClr val="0066CC"/>
                </a:solidFill>
              </a:rPr>
            </a:br>
            <a:r>
              <a:rPr lang="fr-FR" b="1" dirty="0" smtClean="0">
                <a:solidFill>
                  <a:schemeClr val="tx1"/>
                </a:solidFill>
                <a:latin typeface="Arial Rounded MT Bold" pitchFamily="34" charset="0"/>
              </a:rPr>
              <a:t>Contenu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6" y="857232"/>
            <a:ext cx="8208912" cy="5020040"/>
          </a:xfrm>
        </p:spPr>
        <p:txBody>
          <a:bodyPr/>
          <a:lstStyle/>
          <a:p>
            <a:pPr lvl="0">
              <a:buNone/>
            </a:pPr>
            <a:endParaRPr lang="en-US" sz="2600" dirty="0" smtClean="0"/>
          </a:p>
          <a:p>
            <a:pPr marL="285750" indent="-28575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fr-FR" sz="2400" dirty="0" smtClean="0">
              <a:latin typeface="Arial Rounded MT Bold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FR" sz="2400" dirty="0" smtClean="0">
                <a:latin typeface="Arial Rounded MT Bold" pitchFamily="34" charset="0"/>
              </a:rPr>
              <a:t>Contexte :</a:t>
            </a:r>
            <a:r>
              <a:rPr lang="fr-FR" sz="2400" b="1" dirty="0" smtClean="0"/>
              <a:t>La région ouest africaine</a:t>
            </a:r>
            <a:endParaRPr lang="fr-FR" sz="2400" b="1" dirty="0" smtClean="0">
              <a:latin typeface="Arial Rounded MT Bold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FR" sz="2400" dirty="0" smtClean="0">
                <a:latin typeface="Arial Rounded MT Bold" pitchFamily="34" charset="0"/>
              </a:rPr>
              <a:t>Potentiel en  ER/ </a:t>
            </a:r>
            <a:r>
              <a:rPr lang="fr-FR" sz="2400" dirty="0" err="1" smtClean="0">
                <a:latin typeface="Arial Rounded MT Bold" pitchFamily="34" charset="0"/>
              </a:rPr>
              <a:t>EE</a:t>
            </a:r>
            <a:endParaRPr lang="fr-FR" sz="2400" dirty="0" smtClean="0">
              <a:latin typeface="Arial Rounded MT Bold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FR" sz="2400" dirty="0" smtClean="0">
                <a:latin typeface="Arial Rounded MT Bold" pitchFamily="34" charset="0"/>
              </a:rPr>
              <a:t> Politiques régionales de la </a:t>
            </a:r>
            <a:r>
              <a:rPr lang="fr-FR" sz="2400" dirty="0" err="1" smtClean="0">
                <a:latin typeface="Arial Rounded MT Bold" pitchFamily="34" charset="0"/>
              </a:rPr>
              <a:t>CEDEAO</a:t>
            </a:r>
            <a:r>
              <a:rPr lang="fr-FR" sz="2400" dirty="0" smtClean="0">
                <a:latin typeface="Arial Rounded MT Bold" pitchFamily="34" charset="0"/>
              </a:rPr>
              <a:t>: ER-</a:t>
            </a:r>
            <a:r>
              <a:rPr lang="fr-FR" sz="2400" dirty="0" err="1" smtClean="0">
                <a:latin typeface="Arial Rounded MT Bold" pitchFamily="34" charset="0"/>
              </a:rPr>
              <a:t>EE</a:t>
            </a:r>
            <a:endParaRPr lang="fr-FR" sz="2400" dirty="0" smtClean="0">
              <a:latin typeface="Arial Rounded MT Bold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FR" sz="2400" dirty="0" smtClean="0">
                <a:latin typeface="Arial Rounded MT Bold" pitchFamily="34" charset="0"/>
              </a:rPr>
              <a:t>Forces et faiblesses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FR" sz="2400" dirty="0" smtClean="0">
                <a:latin typeface="Arial Rounded MT Bold" pitchFamily="34" charset="0"/>
              </a:rPr>
              <a:t>Recommandations </a:t>
            </a:r>
          </a:p>
          <a:p>
            <a:pPr marL="285750" indent="-285750" eaLnBrk="1" hangingPunct="1">
              <a:lnSpc>
                <a:spcPct val="90000"/>
              </a:lnSpc>
              <a:buFontTx/>
              <a:buNone/>
              <a:defRPr/>
            </a:pPr>
            <a:endParaRPr lang="fr-FR" sz="2400" dirty="0" smtClean="0">
              <a:latin typeface="Arial Rounded MT Bold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888" y="6429396"/>
            <a:ext cx="81724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enda </a:t>
            </a:r>
            <a:r>
              <a:rPr lang="fr-FR" dirty="0" smtClean="0"/>
              <a:t> énergie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rgbClr val="92D050"/>
          </a:solidFill>
        </p:spPr>
        <p:txBody>
          <a:bodyPr/>
          <a:lstStyle/>
          <a:p>
            <a:r>
              <a:rPr lang="fr-FR" b="1" dirty="0" smtClean="0">
                <a:latin typeface="Arial Rounded MT Bold" pitchFamily="34" charset="0"/>
              </a:rPr>
              <a:t>La région ouest africaine</a:t>
            </a:r>
            <a:endParaRPr lang="fr-FR" b="1" dirty="0" smtClean="0">
              <a:solidFill>
                <a:srgbClr val="01794C"/>
              </a:solidFill>
              <a:latin typeface="Arial Rounded MT Bold" pitchFamily="34" charset="0"/>
            </a:endParaRPr>
          </a:p>
        </p:txBody>
      </p:sp>
      <p:sp>
        <p:nvSpPr>
          <p:cNvPr id="4100" name="Rectangle 29"/>
          <p:cNvSpPr>
            <a:spLocks noChangeArrowheads="1"/>
          </p:cNvSpPr>
          <p:nvPr/>
        </p:nvSpPr>
        <p:spPr bwMode="auto">
          <a:xfrm>
            <a:off x="5643563" y="1643063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836713"/>
            <a:ext cx="54360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fr-FR" sz="1800" b="1" i="0" dirty="0" err="1" smtClean="0">
                <a:solidFill>
                  <a:schemeClr val="tx1"/>
                </a:solidFill>
                <a:latin typeface="Arial Rounded MT Bold" pitchFamily="34" charset="0"/>
              </a:rPr>
              <a:t>CEDEAO</a:t>
            </a:r>
            <a:r>
              <a:rPr lang="fr-FR" sz="1800" b="1" i="0" dirty="0" smtClean="0">
                <a:solidFill>
                  <a:schemeClr val="tx1"/>
                </a:solidFill>
                <a:latin typeface="Arial Rounded MT Bold" pitchFamily="34" charset="0"/>
              </a:rPr>
              <a:t>: 15 pays, la population en croissance rapide (environ 300 millions 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1800" b="1" i="0" dirty="0" smtClean="0">
                <a:solidFill>
                  <a:schemeClr val="tx1"/>
                </a:solidFill>
                <a:latin typeface="Arial Rounded MT Bold" pitchFamily="34" charset="0"/>
              </a:rPr>
              <a:t>60% de la population Ouest Africaine n‘ont pas accès à l'électricité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1800" b="1" i="0" dirty="0" smtClean="0">
                <a:solidFill>
                  <a:schemeClr val="tx1"/>
                </a:solidFill>
                <a:latin typeface="Arial Rounded MT Bold" pitchFamily="34" charset="0"/>
              </a:rPr>
              <a:t>80% de la population Ouest africaine  utilisent la  biomasse traditionnelle comme combustible de cuisson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1800" b="1" i="0" dirty="0" smtClean="0">
                <a:solidFill>
                  <a:schemeClr val="tx1"/>
                </a:solidFill>
                <a:latin typeface="Arial Rounded MT Bold" pitchFamily="34" charset="0"/>
              </a:rPr>
              <a:t>Intensité énergétique de la </a:t>
            </a:r>
            <a:r>
              <a:rPr lang="fr-FR" sz="1800" b="1" i="0" dirty="0" err="1" smtClean="0">
                <a:solidFill>
                  <a:schemeClr val="tx1"/>
                </a:solidFill>
                <a:latin typeface="Arial Rounded MT Bold" pitchFamily="34" charset="0"/>
              </a:rPr>
              <a:t>CEDEAO</a:t>
            </a:r>
            <a:r>
              <a:rPr lang="fr-FR" sz="1800" b="1" i="0" dirty="0" smtClean="0">
                <a:solidFill>
                  <a:schemeClr val="tx1"/>
                </a:solidFill>
                <a:latin typeface="Arial Rounded MT Bold" pitchFamily="34" charset="0"/>
              </a:rPr>
              <a:t> est très élevée  comparé à d’autres région et pays (</a:t>
            </a:r>
            <a:r>
              <a:rPr lang="fr-FR" sz="1800" b="1" i="0" dirty="0" err="1" smtClean="0">
                <a:solidFill>
                  <a:schemeClr val="tx1"/>
                </a:solidFill>
                <a:latin typeface="Arial Rounded MT Bold" pitchFamily="34" charset="0"/>
              </a:rPr>
              <a:t>AO</a:t>
            </a:r>
            <a:r>
              <a:rPr lang="fr-FR" sz="1800" b="1" i="0" dirty="0" smtClean="0">
                <a:solidFill>
                  <a:schemeClr val="tx1"/>
                </a:solidFill>
                <a:latin typeface="Arial Rounded MT Bold" pitchFamily="34" charset="0"/>
              </a:rPr>
              <a:t>: 0.56 </a:t>
            </a:r>
            <a:r>
              <a:rPr lang="fr-FR" sz="1800" b="1" i="0" dirty="0" err="1" smtClean="0">
                <a:solidFill>
                  <a:schemeClr val="tx1"/>
                </a:solidFill>
                <a:latin typeface="Arial Rounded MT Bold" pitchFamily="34" charset="0"/>
              </a:rPr>
              <a:t>ktep</a:t>
            </a:r>
            <a:r>
              <a:rPr lang="fr-FR" sz="1800" b="1" i="0" dirty="0" smtClean="0">
                <a:solidFill>
                  <a:schemeClr val="tx1"/>
                </a:solidFill>
                <a:latin typeface="Arial Rounded MT Bold" pitchFamily="34" charset="0"/>
              </a:rPr>
              <a:t>/millions, Chine (0.46), USA (0.16), Amérique latine 0.13)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14326" y="6500834"/>
            <a:ext cx="81724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enda </a:t>
            </a:r>
            <a:r>
              <a:rPr lang="fr-FR" dirty="0" smtClean="0"/>
              <a:t> énergie</a:t>
            </a:r>
            <a:endParaRPr lang="fr-FR" dirty="0"/>
          </a:p>
        </p:txBody>
      </p:sp>
      <p:pic>
        <p:nvPicPr>
          <p:cNvPr id="1026" name="Picture 2" descr="C:\Users\SONY\Desktop\Abdoulaye fall\Yacine ENDA\CEDEA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4824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fr-FR" sz="2800" dirty="0" smtClean="0">
                <a:latin typeface="Arial Rounded MT Bold" pitchFamily="34" charset="0"/>
              </a:rPr>
              <a:t>LA RÉGION OUEST AFRICAINE</a:t>
            </a:r>
            <a:endParaRPr lang="en-US" sz="2800" b="1" dirty="0" smtClean="0">
              <a:solidFill>
                <a:srgbClr val="01794C"/>
              </a:solidFill>
              <a:latin typeface="Arial Rounded MT Bold" pitchFamily="34" charset="0"/>
            </a:endParaRP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532440" cy="4752528"/>
          </a:xfrm>
        </p:spPr>
        <p:txBody>
          <a:bodyPr/>
          <a:lstStyle/>
          <a:p>
            <a:pPr eaLnBrk="1" hangingPunct="1">
              <a:buNone/>
              <a:defRPr/>
            </a:pPr>
            <a:endParaRPr lang="fr-FR" sz="800" b="1" dirty="0" smtClean="0">
              <a:latin typeface="Arial Rounded MT Bold" pitchFamily="34" charset="0"/>
            </a:endParaRPr>
          </a:p>
          <a:p>
            <a:pPr marL="285750" indent="-285750" algn="just" eaLnBrk="1" hangingPunct="1">
              <a:lnSpc>
                <a:spcPct val="90000"/>
              </a:lnSpc>
              <a:buNone/>
              <a:defRPr/>
            </a:pPr>
            <a:r>
              <a:rPr lang="fr-FR" sz="2000" dirty="0" smtClean="0">
                <a:latin typeface="Arial Rounded MT Bold" pitchFamily="34" charset="0"/>
              </a:rPr>
              <a:t>Peu de pays de la </a:t>
            </a:r>
            <a:r>
              <a:rPr lang="fr-FR" sz="2000" dirty="0" err="1" smtClean="0">
                <a:latin typeface="Arial Rounded MT Bold" pitchFamily="34" charset="0"/>
              </a:rPr>
              <a:t>CEDEAO</a:t>
            </a:r>
            <a:r>
              <a:rPr lang="fr-FR" sz="2000" dirty="0" smtClean="0">
                <a:latin typeface="Arial Rounded MT Bold" pitchFamily="34" charset="0"/>
              </a:rPr>
              <a:t> ont un cadre  institutionnel, législatif et réglementaire favorable au développement des </a:t>
            </a:r>
            <a:r>
              <a:rPr lang="fr-FR" sz="2000" dirty="0" err="1" smtClean="0">
                <a:latin typeface="Arial Rounded MT Bold" pitchFamily="34" charset="0"/>
              </a:rPr>
              <a:t>ENR</a:t>
            </a:r>
            <a:r>
              <a:rPr lang="fr-FR" sz="2000" dirty="0" smtClean="0">
                <a:latin typeface="Arial Rounded MT Bold" pitchFamily="34" charset="0"/>
              </a:rPr>
              <a:t> et de l’</a:t>
            </a:r>
            <a:r>
              <a:rPr lang="fr-FR" sz="2000" dirty="0" err="1" smtClean="0">
                <a:latin typeface="Arial Rounded MT Bold" pitchFamily="34" charset="0"/>
              </a:rPr>
              <a:t>EE</a:t>
            </a:r>
            <a:r>
              <a:rPr lang="fr-FR" sz="2000" dirty="0" smtClean="0">
                <a:latin typeface="Arial Rounded MT Bold" pitchFamily="34" charset="0"/>
              </a:rPr>
              <a:t> </a:t>
            </a:r>
            <a:endParaRPr lang="en-GB" sz="20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Tx/>
              <a:buNone/>
              <a:defRPr/>
            </a:pPr>
            <a:endParaRPr lang="fr-FR" sz="2400" dirty="0" smtClean="0">
              <a:latin typeface="Arial Rounded MT Bold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42888" y="6429396"/>
            <a:ext cx="81724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enda </a:t>
            </a:r>
            <a:r>
              <a:rPr lang="fr-FR" dirty="0" smtClean="0"/>
              <a:t> énergie</a:t>
            </a:r>
            <a:endParaRPr lang="fr-FR" dirty="0"/>
          </a:p>
        </p:txBody>
      </p:sp>
      <p:pic>
        <p:nvPicPr>
          <p:cNvPr id="33" name="Picture 2" descr="C:\Users\SONY\Desktop\atelier ECREEE\Emmanuel enda\cadre politique et reglementa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810101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fr-FR" sz="2400" b="1" dirty="0" smtClean="0">
                <a:latin typeface="Arial Rounded MT Bold" pitchFamily="34" charset="0"/>
              </a:rPr>
              <a:t>UN FORT POTENTIEL  en </a:t>
            </a:r>
            <a:r>
              <a:rPr lang="fr-FR" sz="2400" b="1" dirty="0" err="1" smtClean="0">
                <a:latin typeface="Arial Rounded MT Bold" pitchFamily="34" charset="0"/>
              </a:rPr>
              <a:t>ENR</a:t>
            </a:r>
            <a:r>
              <a:rPr lang="fr-FR" sz="2400" b="1" dirty="0" smtClean="0">
                <a:latin typeface="Arial Rounded MT Bold" pitchFamily="34" charset="0"/>
              </a:rPr>
              <a:t> / </a:t>
            </a:r>
            <a:r>
              <a:rPr lang="fr-FR" sz="2400" b="1" dirty="0" err="1" smtClean="0">
                <a:latin typeface="Arial Rounded MT Bold" pitchFamily="34" charset="0"/>
              </a:rPr>
              <a:t>EE</a:t>
            </a:r>
            <a:endParaRPr lang="en-US" sz="2400" b="1" dirty="0" smtClean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5940152" cy="5616624"/>
          </a:xfrm>
        </p:spPr>
        <p:txBody>
          <a:bodyPr/>
          <a:lstStyle/>
          <a:p>
            <a:pPr>
              <a:defRPr/>
            </a:pPr>
            <a:endParaRPr lang="fr-FR" sz="2000" dirty="0" smtClean="0">
              <a:latin typeface="Arial Rounded MT Bold" pitchFamily="34" charset="0"/>
            </a:endParaRPr>
          </a:p>
          <a:p>
            <a:pPr>
              <a:defRPr/>
            </a:pPr>
            <a:endParaRPr lang="fr-FR" sz="2000" dirty="0" smtClean="0">
              <a:latin typeface="Arial Rounded MT Bold" pitchFamily="34" charset="0"/>
            </a:endParaRPr>
          </a:p>
          <a:p>
            <a:pPr>
              <a:defRPr/>
            </a:pPr>
            <a:r>
              <a:rPr lang="fr-FR" sz="2000" dirty="0" smtClean="0">
                <a:latin typeface="Arial Rounded MT Bold" pitchFamily="34" charset="0"/>
              </a:rPr>
              <a:t>Les ressources sont abondantes et bien répartie dans les différents pays de la </a:t>
            </a:r>
            <a:r>
              <a:rPr lang="fr-FR" sz="2000" dirty="0" err="1" smtClean="0">
                <a:latin typeface="Arial Rounded MT Bold" pitchFamily="34" charset="0"/>
              </a:rPr>
              <a:t>CEDEAO</a:t>
            </a:r>
            <a:r>
              <a:rPr lang="fr-FR" sz="2000" dirty="0" smtClean="0">
                <a:latin typeface="Arial Rounded MT Bold" pitchFamily="34" charset="0"/>
              </a:rPr>
              <a:t>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fr-FR" sz="2000" dirty="0" smtClean="0">
                <a:solidFill>
                  <a:srgbClr val="00B050"/>
                </a:solidFill>
                <a:latin typeface="Arial Rounded MT Bold" pitchFamily="34" charset="0"/>
              </a:rPr>
              <a:t>Le potentiel éolien</a:t>
            </a:r>
            <a:endParaRPr lang="fr-FR" sz="20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fr-FR" sz="2000" dirty="0" smtClean="0">
                <a:solidFill>
                  <a:srgbClr val="00B050"/>
                </a:solidFill>
                <a:latin typeface="Arial Rounded MT Bold" pitchFamily="34" charset="0"/>
              </a:rPr>
              <a:t>Le potentiel d’hydroélectricité</a:t>
            </a:r>
            <a:endParaRPr lang="fr-FR" sz="20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fr-FR" sz="2000" dirty="0" smtClean="0">
                <a:solidFill>
                  <a:srgbClr val="00B050"/>
                </a:solidFill>
                <a:latin typeface="Arial Rounded MT Bold" pitchFamily="34" charset="0"/>
              </a:rPr>
              <a:t>Les ressources  solaires </a:t>
            </a:r>
            <a:r>
              <a:rPr lang="fr-FR" sz="2000" dirty="0" smtClean="0">
                <a:latin typeface="Arial Rounded MT Bold" pitchFamily="34" charset="0"/>
              </a:rPr>
              <a:t>(ensoleillement moyen :5 à 6 kWh/m2/jour) 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fr-FR" sz="2000" dirty="0" smtClean="0">
                <a:latin typeface="Arial Rounded MT Bold" pitchFamily="34" charset="0"/>
              </a:rPr>
              <a:t>Économies possibles = 20% de la consommation actuelle d'électricité</a:t>
            </a:r>
          </a:p>
          <a:p>
            <a:pPr algn="just">
              <a:buNone/>
              <a:defRPr/>
            </a:pPr>
            <a:r>
              <a:rPr lang="fr-FR" sz="2000" dirty="0" smtClean="0">
                <a:latin typeface="Arial Rounded MT Bold" pitchFamily="34" charset="0"/>
              </a:rPr>
              <a:t>(Suppression des lampes à incandescence -Réduction des pertes de distribution d’électricité de moins 10 %)</a:t>
            </a:r>
          </a:p>
          <a:p>
            <a:pPr>
              <a:buNone/>
            </a:pPr>
            <a:endParaRPr lang="fr-FR" sz="2000" dirty="0" smtClean="0">
              <a:latin typeface="Arial Rounded MT Bold" pitchFamily="34" charset="0"/>
            </a:endParaRPr>
          </a:p>
          <a:p>
            <a:pPr marL="273050" algn="ctr" eaLnBrk="1" hangingPunct="1">
              <a:spcBef>
                <a:spcPct val="0"/>
              </a:spcBef>
              <a:buFontTx/>
              <a:buNone/>
            </a:pPr>
            <a:endParaRPr lang="fr-FR" sz="2000" dirty="0" smtClean="0">
              <a:latin typeface="Arial Rounded MT Bold" pitchFamily="34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14326" y="6429396"/>
            <a:ext cx="81724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err="1" smtClean="0"/>
              <a:t>Enda</a:t>
            </a:r>
            <a:r>
              <a:rPr lang="fr-FR" dirty="0" smtClean="0"/>
              <a:t>  énergie</a:t>
            </a:r>
            <a:endParaRPr lang="fr-FR" dirty="0"/>
          </a:p>
        </p:txBody>
      </p:sp>
      <p:pic>
        <p:nvPicPr>
          <p:cNvPr id="37" name="Picture 2" descr="C:\Documents and Settings\GTZ\Bureau\Photos_ER\P2110007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640" y="764704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SONY\Desktop\Abdoulaye fall\Yacine ENDA\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429000"/>
            <a:ext cx="3203848" cy="2592288"/>
          </a:xfrm>
          <a:prstGeom prst="rect">
            <a:avLst/>
          </a:prstGeom>
          <a:noFill/>
        </p:spPr>
      </p:pic>
      <p:sp>
        <p:nvSpPr>
          <p:cNvPr id="7" name="Flèche droite 6"/>
          <p:cNvSpPr/>
          <p:nvPr/>
        </p:nvSpPr>
        <p:spPr bwMode="auto">
          <a:xfrm flipV="1">
            <a:off x="2267744" y="4653136"/>
            <a:ext cx="288032" cy="585149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300" b="0" i="1" u="none" strike="noStrike" cap="none" normalizeH="0" baseline="0" smtClean="0">
              <a:ln>
                <a:noFill/>
              </a:ln>
              <a:solidFill>
                <a:srgbClr val="D8E9D7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+mn-lt"/>
              </a:rPr>
              <a:t>Evolution du contexte régional </a:t>
            </a:r>
            <a:endParaRPr lang="fr-FR" dirty="0"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8424936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fr-FR" sz="2400" dirty="0" smtClean="0">
                <a:latin typeface="Arial Rounded MT Bold" pitchFamily="34" charset="0"/>
              </a:rPr>
              <a:t>Politiques régionales  de la </a:t>
            </a:r>
            <a:r>
              <a:rPr lang="fr-FR" sz="2400" dirty="0" err="1" smtClean="0">
                <a:latin typeface="Arial Rounded MT Bold" pitchFamily="34" charset="0"/>
              </a:rPr>
              <a:t>CEDEAO</a:t>
            </a:r>
            <a:r>
              <a:rPr lang="fr-FR" sz="2400" dirty="0" smtClean="0">
                <a:latin typeface="Arial Rounded MT Bold" pitchFamily="34" charset="0"/>
              </a:rPr>
              <a:t>: ER et  </a:t>
            </a:r>
            <a:r>
              <a:rPr lang="fr-FR" sz="2400" dirty="0" err="1" smtClean="0">
                <a:latin typeface="Arial Rounded MT Bold" pitchFamily="34" charset="0"/>
              </a:rPr>
              <a:t>EE</a:t>
            </a:r>
            <a:r>
              <a:rPr lang="fr-FR" sz="3600" dirty="0" smtClean="0">
                <a:latin typeface="Arial Rounded MT Bold" pitchFamily="34" charset="0"/>
              </a:rPr>
              <a:t/>
            </a:r>
            <a:br>
              <a:rPr lang="fr-FR" sz="3600" dirty="0" smtClean="0">
                <a:latin typeface="Arial Rounded MT Bold" pitchFamily="34" charset="0"/>
              </a:rPr>
            </a:br>
            <a:endParaRPr lang="fr-FR" sz="3600" b="1" dirty="0" smtClean="0">
              <a:solidFill>
                <a:srgbClr val="01794C"/>
              </a:solidFill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42888" y="6429396"/>
            <a:ext cx="81724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enda </a:t>
            </a:r>
            <a:r>
              <a:rPr lang="fr-FR" dirty="0" smtClean="0"/>
              <a:t> énergie</a:t>
            </a:r>
            <a:endParaRPr lang="fr-FR" dirty="0"/>
          </a:p>
        </p:txBody>
      </p:sp>
      <p:sp>
        <p:nvSpPr>
          <p:cNvPr id="41" name="Titre 1"/>
          <p:cNvSpPr txBox="1">
            <a:spLocks/>
          </p:cNvSpPr>
          <p:nvPr/>
        </p:nvSpPr>
        <p:spPr bwMode="auto">
          <a:xfrm>
            <a:off x="0" y="54868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000" i="0" kern="0" dirty="0" smtClean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L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es politiques régionales représentent une contribution volontaire de la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CEDEAO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à l’initiative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SE4All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</a:t>
            </a:r>
            <a:r>
              <a:rPr lang="fr-FR" sz="2000" i="0" kern="0" dirty="0" smtClean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(Énergie durable pour tous -2030)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01794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Titre 1"/>
          <p:cNvSpPr txBox="1">
            <a:spLocks/>
          </p:cNvSpPr>
          <p:nvPr/>
        </p:nvSpPr>
        <p:spPr bwMode="auto">
          <a:xfrm>
            <a:off x="0" y="764704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/>
            </a:r>
            <a:b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endParaRPr kumimoji="0" lang="fr-FR" sz="3600" b="1" i="0" u="none" strike="noStrike" kern="0" cap="none" spc="0" normalizeH="0" baseline="0" noProof="0" dirty="0" smtClean="0">
              <a:ln>
                <a:noFill/>
              </a:ln>
              <a:solidFill>
                <a:srgbClr val="01794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0994" y="3861048"/>
            <a:ext cx="328148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SONY\Desktop\Abdoulaye fall\Yacine ENDA\Se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72816"/>
            <a:ext cx="3240360" cy="1728192"/>
          </a:xfrm>
          <a:prstGeom prst="rect">
            <a:avLst/>
          </a:prstGeom>
          <a:noFill/>
        </p:spPr>
      </p:pic>
      <p:sp>
        <p:nvSpPr>
          <p:cNvPr id="47" name="Espace réservé du contenu 2"/>
          <p:cNvSpPr txBox="1">
            <a:spLocks/>
          </p:cNvSpPr>
          <p:nvPr/>
        </p:nvSpPr>
        <p:spPr bwMode="auto">
          <a:xfrm>
            <a:off x="539552" y="1700808"/>
            <a:ext cx="43924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Espace réservé du contenu 2"/>
          <p:cNvSpPr txBox="1">
            <a:spLocks/>
          </p:cNvSpPr>
          <p:nvPr/>
        </p:nvSpPr>
        <p:spPr bwMode="auto">
          <a:xfrm>
            <a:off x="152400" y="3645024"/>
            <a:ext cx="5427712" cy="23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CEDEAO</a:t>
            </a: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:</a:t>
            </a:r>
            <a:r>
              <a:rPr kumimoji="0" lang="fr-FR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A</a:t>
            </a: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doption</a:t>
            </a:r>
            <a:r>
              <a:rPr kumimoji="0" lang="fr-FR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et validation de deux documents: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Politique  en matière d’Energie Renouvelables de la </a:t>
            </a:r>
            <a:r>
              <a:rPr kumimoji="0" lang="fr-FR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CEDEAO</a:t>
            </a: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- </a:t>
            </a:r>
            <a:r>
              <a:rPr kumimoji="0" lang="fr-FR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PERC</a:t>
            </a:r>
            <a:endParaRPr lang="fr-FR" sz="2000" i="0" kern="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Politique sur l’Efficacité Energétique de la </a:t>
            </a:r>
            <a:r>
              <a:rPr kumimoji="0" lang="fr-FR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CEDEAO</a:t>
            </a: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–</a:t>
            </a:r>
            <a:r>
              <a:rPr kumimoji="0" lang="fr-FR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PEEC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Espace réservé du contenu 2"/>
          <p:cNvSpPr txBox="1">
            <a:spLocks/>
          </p:cNvSpPr>
          <p:nvPr/>
        </p:nvSpPr>
        <p:spPr bwMode="auto">
          <a:xfrm>
            <a:off x="0" y="1772816"/>
            <a:ext cx="54360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Assurer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un accès universel à des services énergétiques modernes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800" i="0" kern="0" baseline="0" dirty="0" smtClean="0">
                <a:solidFill>
                  <a:schemeClr val="tx1"/>
                </a:solidFill>
                <a:latin typeface="Arial Rounded MT Bold" pitchFamily="34" charset="0"/>
              </a:rPr>
              <a:t>Doubler</a:t>
            </a:r>
            <a:r>
              <a:rPr lang="fr-FR" sz="1800" i="0" kern="0" dirty="0" smtClean="0">
                <a:solidFill>
                  <a:schemeClr val="tx1"/>
                </a:solidFill>
                <a:latin typeface="Arial Rounded MT Bold" pitchFamily="34" charset="0"/>
              </a:rPr>
              <a:t> la part des </a:t>
            </a:r>
            <a:r>
              <a:rPr lang="fr-FR" sz="1800" i="0" kern="0" dirty="0" err="1" smtClean="0">
                <a:solidFill>
                  <a:schemeClr val="tx1"/>
                </a:solidFill>
                <a:latin typeface="Arial Rounded MT Bold" pitchFamily="34" charset="0"/>
              </a:rPr>
              <a:t>ENR</a:t>
            </a:r>
            <a:r>
              <a:rPr lang="fr-FR" sz="1800" i="0" kern="0" dirty="0" smtClean="0">
                <a:solidFill>
                  <a:schemeClr val="tx1"/>
                </a:solidFill>
                <a:latin typeface="Arial Rounded MT Bold" pitchFamily="34" charset="0"/>
              </a:rPr>
              <a:t> dans le bouquet énergétique global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Doubler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le taux globale d’amélioration de l’</a:t>
            </a:r>
            <a:r>
              <a:rPr kumimoji="0" lang="fr-FR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éfficacité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énergétique 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fr-FR" sz="2400" dirty="0" smtClean="0">
                <a:latin typeface="Arial Rounded MT Bold" pitchFamily="34" charset="0"/>
              </a:rPr>
              <a:t>Politiques régionales  de la </a:t>
            </a:r>
            <a:r>
              <a:rPr lang="fr-FR" sz="2400" dirty="0" err="1" smtClean="0">
                <a:latin typeface="Arial Rounded MT Bold" pitchFamily="34" charset="0"/>
              </a:rPr>
              <a:t>CEDEAO</a:t>
            </a:r>
            <a:r>
              <a:rPr lang="fr-FR" sz="2400" dirty="0" smtClean="0">
                <a:latin typeface="Arial Rounded MT Bold" pitchFamily="34" charset="0"/>
              </a:rPr>
              <a:t>: ER et  </a:t>
            </a:r>
            <a:r>
              <a:rPr lang="fr-FR" sz="2400" dirty="0" err="1" smtClean="0">
                <a:latin typeface="Arial Rounded MT Bold" pitchFamily="34" charset="0"/>
              </a:rPr>
              <a:t>EE</a:t>
            </a:r>
            <a:endParaRPr lang="en-US" sz="2400" b="1" dirty="0" smtClean="0">
              <a:solidFill>
                <a:srgbClr val="01794C"/>
              </a:solidFill>
            </a:endParaRP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59224" y="836712"/>
            <a:ext cx="6805264" cy="2160240"/>
          </a:xfr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fr-FR" sz="1800" dirty="0" smtClean="0">
                <a:latin typeface="Arial Rounded MT Bold" pitchFamily="34" charset="0"/>
              </a:rPr>
              <a:t>Part des </a:t>
            </a:r>
            <a:r>
              <a:rPr lang="fr-FR" sz="1800" dirty="0" err="1" smtClean="0">
                <a:latin typeface="Arial Rounded MT Bold" pitchFamily="34" charset="0"/>
              </a:rPr>
              <a:t>ENR</a:t>
            </a:r>
            <a:r>
              <a:rPr lang="fr-FR" sz="1800" dirty="0" smtClean="0">
                <a:latin typeface="Arial Rounded MT Bold" pitchFamily="34" charset="0"/>
              </a:rPr>
              <a:t> dans la capacité totale de production d’électricité installée dans la région </a:t>
            </a:r>
            <a:r>
              <a:rPr lang="fr-FR" sz="1800" dirty="0" err="1" smtClean="0">
                <a:latin typeface="Arial Rounded MT Bold" pitchFamily="34" charset="0"/>
              </a:rPr>
              <a:t>OA</a:t>
            </a:r>
            <a:r>
              <a:rPr lang="fr-FR" sz="1800" dirty="0" smtClean="0">
                <a:latin typeface="Arial Rounded MT Bold" pitchFamily="34" charset="0"/>
              </a:rPr>
              <a:t> : 35% (2020) et 48% (2030)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r-FR" sz="1800" dirty="0" smtClean="0">
                <a:latin typeface="Arial Rounded MT Bold" pitchFamily="34" charset="0"/>
              </a:rPr>
              <a:t>19% de taux de pénétration des </a:t>
            </a:r>
            <a:r>
              <a:rPr lang="fr-FR" sz="1800" dirty="0" err="1" smtClean="0">
                <a:latin typeface="Arial Rounded MT Bold" pitchFamily="34" charset="0"/>
              </a:rPr>
              <a:t>ENR</a:t>
            </a:r>
            <a:r>
              <a:rPr lang="fr-FR" sz="1800" dirty="0" smtClean="0">
                <a:latin typeface="Arial Rounded MT Bold" pitchFamily="34" charset="0"/>
              </a:rPr>
              <a:t> à l’exclusion moyenne et grandes centrales  </a:t>
            </a:r>
            <a:r>
              <a:rPr lang="fr-FR" sz="1800" dirty="0" err="1" smtClean="0">
                <a:latin typeface="Arial Rounded MT Bold" pitchFamily="34" charset="0"/>
              </a:rPr>
              <a:t>hydroéléctriques</a:t>
            </a:r>
            <a:r>
              <a:rPr lang="fr-FR" sz="1800" dirty="0" smtClean="0">
                <a:latin typeface="Arial Rounded MT Bold" pitchFamily="34" charset="0"/>
              </a:rPr>
              <a:t>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r-FR" sz="1800" dirty="0" smtClean="0">
                <a:latin typeface="Arial Rounded MT Bold" pitchFamily="34" charset="0"/>
              </a:rPr>
              <a:t>Part de la population rurale fournie par l’extension du réseau  (75%) et (25%) par le mini réseaux </a:t>
            </a:r>
          </a:p>
          <a:p>
            <a:pPr eaLnBrk="1" hangingPunct="1">
              <a:buNone/>
              <a:defRPr/>
            </a:pPr>
            <a:endParaRPr lang="fr-FR" sz="2400" dirty="0" smtClean="0">
              <a:latin typeface="Arial Rounded MT Bold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381328"/>
            <a:ext cx="81724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enda </a:t>
            </a:r>
            <a:r>
              <a:rPr lang="fr-FR" dirty="0" smtClean="0"/>
              <a:t> énergie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395536" y="1412776"/>
            <a:ext cx="1584176" cy="1224136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600" b="1" i="0" kern="0" dirty="0" err="1" smtClean="0">
                <a:solidFill>
                  <a:schemeClr val="tx1"/>
                </a:solidFill>
                <a:latin typeface="Arial Rounded MT Bold" pitchFamily="34" charset="0"/>
              </a:rPr>
              <a:t>PERC</a:t>
            </a:r>
            <a:endParaRPr lang="fr-FR" sz="1600" b="1" i="0" kern="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200" b="1" i="0" kern="0" dirty="0" smtClean="0">
                <a:solidFill>
                  <a:schemeClr val="tx1"/>
                </a:solidFill>
                <a:latin typeface="Arial Rounded MT Bold" pitchFamily="34" charset="0"/>
              </a:rPr>
              <a:t>      </a:t>
            </a:r>
            <a:r>
              <a:rPr lang="fr-FR" sz="1200" i="0" kern="0" dirty="0" smtClean="0">
                <a:solidFill>
                  <a:schemeClr val="tx1"/>
                </a:solidFill>
                <a:latin typeface="Arial Rounded MT Bold" pitchFamily="34" charset="0"/>
              </a:rPr>
              <a:t>Objectifs régionaux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200" i="0" kern="0" dirty="0" smtClean="0">
                <a:solidFill>
                  <a:schemeClr val="tx1"/>
                </a:solidFill>
                <a:latin typeface="Arial Rounded MT Bold" pitchFamily="34" charset="0"/>
              </a:rPr>
              <a:t>     à l’horizon     2030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195736" y="3212976"/>
            <a:ext cx="6768752" cy="2592288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800" b="1" i="0" dirty="0" smtClean="0">
                <a:latin typeface="Arial Rounded MT Bold" pitchFamily="34" charset="0"/>
              </a:rPr>
              <a:t>Eclairage efficace</a:t>
            </a:r>
            <a:r>
              <a:rPr lang="fr-FR" sz="1800" i="0" dirty="0" smtClean="0">
                <a:latin typeface="Arial Rounded MT Bold" pitchFamily="34" charset="0"/>
              </a:rPr>
              <a:t> : remplacer les lampes à incandescence inefficaces d’ici 2020</a:t>
            </a:r>
          </a:p>
          <a:p>
            <a:pPr lvl="0"/>
            <a:r>
              <a:rPr lang="fr-FR" sz="1800" b="1" i="0" dirty="0" smtClean="0">
                <a:latin typeface="Arial Rounded MT Bold" pitchFamily="34" charset="0"/>
              </a:rPr>
              <a:t>Distribution d’électricité</a:t>
            </a:r>
            <a:r>
              <a:rPr lang="fr-FR" sz="1800" i="0" dirty="0" smtClean="0">
                <a:latin typeface="Arial Rounded MT Bold" pitchFamily="34" charset="0"/>
              </a:rPr>
              <a:t> : réduire les pertes moyennes de la distribution de l’électricité du niveau actuel de 16% à la norme mondiale de 7%, d’ici à 2020 ;</a:t>
            </a:r>
          </a:p>
          <a:p>
            <a:pPr lvl="0"/>
            <a:r>
              <a:rPr lang="fr-FR" sz="1800" b="1" i="0" dirty="0" smtClean="0">
                <a:latin typeface="Arial Rounded MT Bold" pitchFamily="34" charset="0"/>
              </a:rPr>
              <a:t>Cuisson propre </a:t>
            </a:r>
            <a:r>
              <a:rPr lang="fr-FR" sz="1800" i="0" dirty="0" smtClean="0">
                <a:latin typeface="Arial Rounded MT Bold" pitchFamily="34" charset="0"/>
              </a:rPr>
              <a:t>: achever l’accès universel à une cuisson sûre, propre, abordable, efficace et durable pour toute la population de la </a:t>
            </a:r>
            <a:r>
              <a:rPr lang="fr-FR" sz="1800" i="0" dirty="0" err="1" smtClean="0">
                <a:latin typeface="Arial Rounded MT Bold" pitchFamily="34" charset="0"/>
              </a:rPr>
              <a:t>CEDEAO</a:t>
            </a:r>
            <a:r>
              <a:rPr lang="fr-FR" sz="1800" i="0" dirty="0" smtClean="0">
                <a:latin typeface="Arial Rounded MT Bold" pitchFamily="34" charset="0"/>
              </a:rPr>
              <a:t>, d’ici à 2030 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67544" y="3645024"/>
            <a:ext cx="1512168" cy="108012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PEEC</a:t>
            </a:r>
            <a:endParaRPr kumimoji="0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     Objectifs régionaux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51520" y="5877272"/>
            <a:ext cx="7704856" cy="294569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i="0" dirty="0" smtClean="0">
                <a:solidFill>
                  <a:schemeClr val="tx1"/>
                </a:solidFill>
              </a:rPr>
              <a:t>NB. Au niveau des pays : élaboration des PANER et PANEE</a:t>
            </a:r>
            <a:endParaRPr kumimoji="0" 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4326" y="6429396"/>
            <a:ext cx="81724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enda </a:t>
            </a:r>
            <a:r>
              <a:rPr lang="fr-FR" dirty="0" smtClean="0"/>
              <a:t> énergie</a:t>
            </a:r>
            <a:endParaRPr lang="fr-FR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71435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Forces et faiblesse des politiques régionales  de la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CEDEAO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: ER et 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EE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1794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72608"/>
          </a:xfrm>
        </p:spPr>
        <p:txBody>
          <a:bodyPr/>
          <a:lstStyle/>
          <a:p>
            <a:pPr>
              <a:buNone/>
            </a:pPr>
            <a:r>
              <a:rPr lang="fr-FR" sz="2000" dirty="0" smtClean="0">
                <a:solidFill>
                  <a:srgbClr val="339933"/>
                </a:solidFill>
                <a:latin typeface="Arial Rounded MT Bold" pitchFamily="34" charset="0"/>
              </a:rPr>
              <a:t>Forces </a:t>
            </a:r>
          </a:p>
          <a:p>
            <a:pPr>
              <a:buNone/>
            </a:pPr>
            <a:endParaRPr lang="fr-FR" sz="2000" dirty="0" smtClean="0">
              <a:solidFill>
                <a:srgbClr val="339933"/>
              </a:solidFill>
              <a:latin typeface="Arial Rounded MT Bold" pitchFamily="34" charset="0"/>
            </a:endParaRPr>
          </a:p>
          <a:p>
            <a:r>
              <a:rPr lang="fr-FR" sz="2000" dirty="0" smtClean="0">
                <a:latin typeface="Arial Rounded MT Bold" pitchFamily="34" charset="0"/>
              </a:rPr>
              <a:t>Un fort engagement des Etats  membres  de la </a:t>
            </a:r>
            <a:r>
              <a:rPr lang="fr-FR" sz="2000" dirty="0" err="1" smtClean="0">
                <a:latin typeface="Arial Rounded MT Bold" pitchFamily="34" charset="0"/>
              </a:rPr>
              <a:t>CEDEAO</a:t>
            </a:r>
            <a:r>
              <a:rPr lang="fr-FR" sz="2000" dirty="0" smtClean="0">
                <a:latin typeface="Arial Rounded MT Bold" pitchFamily="34" charset="0"/>
              </a:rPr>
              <a:t> dans l’élaboration et l’adoption des politiques.</a:t>
            </a:r>
          </a:p>
          <a:p>
            <a:r>
              <a:rPr lang="fr-FR" sz="2000" dirty="0" smtClean="0">
                <a:latin typeface="Arial Rounded MT Bold" pitchFamily="34" charset="0"/>
              </a:rPr>
              <a:t>Certains pays comme le Ghana, le Sénégal et le Cap vert ont déjà développé et adopté  des politiques dans le domaines des </a:t>
            </a:r>
            <a:r>
              <a:rPr lang="fr-FR" sz="2000" dirty="0" err="1" smtClean="0">
                <a:latin typeface="Arial Rounded MT Bold" pitchFamily="34" charset="0"/>
              </a:rPr>
              <a:t>ENR</a:t>
            </a:r>
            <a:r>
              <a:rPr lang="fr-FR" sz="2000" dirty="0" smtClean="0">
                <a:latin typeface="Arial Rounded MT Bold" pitchFamily="34" charset="0"/>
              </a:rPr>
              <a:t>/</a:t>
            </a:r>
            <a:r>
              <a:rPr lang="fr-FR" sz="2000" dirty="0" err="1" smtClean="0">
                <a:latin typeface="Arial Rounded MT Bold" pitchFamily="34" charset="0"/>
              </a:rPr>
              <a:t>EE</a:t>
            </a:r>
            <a:r>
              <a:rPr lang="fr-FR" sz="2000" dirty="0" smtClean="0">
                <a:latin typeface="Arial Rounded MT Bold" pitchFamily="34" charset="0"/>
              </a:rPr>
              <a:t> ( initiatives réussies).</a:t>
            </a:r>
          </a:p>
          <a:p>
            <a:endParaRPr lang="fr-FR" sz="20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fr-FR" sz="2000" dirty="0" smtClean="0">
                <a:solidFill>
                  <a:srgbClr val="339933"/>
                </a:solidFill>
                <a:latin typeface="Arial Rounded MT Bold" pitchFamily="34" charset="0"/>
              </a:rPr>
              <a:t>Faiblesses</a:t>
            </a:r>
          </a:p>
          <a:p>
            <a:pPr>
              <a:buNone/>
            </a:pPr>
            <a:endParaRPr lang="fr-FR" sz="2000" dirty="0" smtClean="0">
              <a:solidFill>
                <a:srgbClr val="339933"/>
              </a:solidFill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Arial Rounded MT Bold" pitchFamily="34" charset="0"/>
              </a:rPr>
              <a:t>L’existence d’un gap entre le dynamique régionale autour </a:t>
            </a:r>
            <a:r>
              <a:rPr lang="fr-FR" sz="2000" dirty="0" err="1" smtClean="0">
                <a:latin typeface="Arial Rounded MT Bold" pitchFamily="34" charset="0"/>
              </a:rPr>
              <a:t>ENR</a:t>
            </a:r>
            <a:r>
              <a:rPr lang="fr-FR" sz="2000" dirty="0" smtClean="0">
                <a:latin typeface="Arial Rounded MT Bold" pitchFamily="34" charset="0"/>
              </a:rPr>
              <a:t>/</a:t>
            </a:r>
            <a:r>
              <a:rPr lang="fr-FR" sz="2000" dirty="0" err="1" smtClean="0">
                <a:latin typeface="Arial Rounded MT Bold" pitchFamily="34" charset="0"/>
              </a:rPr>
              <a:t>EE</a:t>
            </a:r>
            <a:r>
              <a:rPr lang="fr-FR" sz="2000" dirty="0" smtClean="0">
                <a:latin typeface="Arial Rounded MT Bold" pitchFamily="34" charset="0"/>
              </a:rPr>
              <a:t>  et les actions concrètes  au niveau  pays. 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Arial Rounded MT Bold" pitchFamily="34" charset="0"/>
              </a:rPr>
              <a:t>Manque de sensibilisation de certains acteurs tel que les organisations  de la société civile.</a:t>
            </a:r>
            <a:endParaRPr lang="fr-FR" sz="2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da4">
  <a:themeElements>
    <a:clrScheme name="enda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da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300" b="0" i="1" u="none" strike="noStrike" cap="none" normalizeH="0" baseline="0" smtClean="0">
            <a:ln>
              <a:noFill/>
            </a:ln>
            <a:solidFill>
              <a:srgbClr val="D8E9D7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300" b="0" i="1" u="none" strike="noStrike" cap="none" normalizeH="0" baseline="0" smtClean="0">
            <a:ln>
              <a:noFill/>
            </a:ln>
            <a:solidFill>
              <a:srgbClr val="D8E9D7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nda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a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a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a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a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a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a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a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a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a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a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a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enda4</Template>
  <TotalTime>8915</TotalTime>
  <Words>789</Words>
  <Application>Microsoft Macintosh PowerPoint</Application>
  <PresentationFormat>Présentation à l'écran (4:3)</PresentationFormat>
  <Paragraphs>105</Paragraphs>
  <Slides>12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enda4</vt:lpstr>
      <vt:lpstr>Présentation PowerPoint</vt:lpstr>
      <vt:lpstr> Contenu </vt:lpstr>
      <vt:lpstr>La région ouest africaine</vt:lpstr>
      <vt:lpstr>LA RÉGION OUEST AFRICAINE</vt:lpstr>
      <vt:lpstr>UN FORT POTENTIEL  en ENR / EE</vt:lpstr>
      <vt:lpstr>Evolution du contexte régional </vt:lpstr>
      <vt:lpstr>Politiques régionales  de la CEDEAO: ER et  EE </vt:lpstr>
      <vt:lpstr>Politiques régionales  de la CEDEAO: ER et  EE</vt:lpstr>
      <vt:lpstr>Présentation PowerPoint</vt:lpstr>
      <vt:lpstr>Recommandations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Etienne</dc:creator>
  <cp:lastModifiedBy>RAC-F</cp:lastModifiedBy>
  <cp:revision>797</cp:revision>
  <dcterms:created xsi:type="dcterms:W3CDTF">2006-03-17T17:42:24Z</dcterms:created>
  <dcterms:modified xsi:type="dcterms:W3CDTF">2015-04-29T13:24:07Z</dcterms:modified>
</cp:coreProperties>
</file>