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12"/>
  </p:notesMasterIdLst>
  <p:handoutMasterIdLst>
    <p:handoutMasterId r:id="rId13"/>
  </p:handoutMasterIdLst>
  <p:sldIdLst>
    <p:sldId id="308" r:id="rId3"/>
    <p:sldId id="319" r:id="rId4"/>
    <p:sldId id="305" r:id="rId5"/>
    <p:sldId id="321" r:id="rId6"/>
    <p:sldId id="320" r:id="rId7"/>
    <p:sldId id="310" r:id="rId8"/>
    <p:sldId id="316" r:id="rId9"/>
    <p:sldId id="309" r:id="rId10"/>
    <p:sldId id="307" r:id="rId1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40"/>
    <a:srgbClr val="FACA00"/>
    <a:srgbClr val="990000"/>
    <a:srgbClr val="0082BE"/>
    <a:srgbClr val="F6C700"/>
    <a:srgbClr val="FFCC00"/>
    <a:srgbClr val="A01400"/>
    <a:srgbClr val="A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964" autoAdjust="0"/>
  </p:normalViewPr>
  <p:slideViewPr>
    <p:cSldViewPr>
      <p:cViewPr>
        <p:scale>
          <a:sx n="70" d="100"/>
          <a:sy n="70" d="100"/>
        </p:scale>
        <p:origin x="-4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738BF-09B9-431C-A9DF-BF345569BF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EDF1AAA2-F233-4B6D-AD24-3A18E0F5847B}">
      <dgm:prSet phldrT="[Texte]" custT="1"/>
      <dgm:spPr>
        <a:solidFill>
          <a:schemeClr val="accent6">
            <a:lumMod val="75000"/>
          </a:schemeClr>
        </a:solidFill>
      </dgm:spPr>
      <dgm:t>
        <a:bodyPr/>
        <a:lstStyle/>
        <a:p>
          <a:r>
            <a:rPr lang="fr-FR" sz="1800" b="0" i="0" u="none" strike="noStrike" baseline="0" noProof="0" dirty="0" smtClean="0">
              <a:solidFill>
                <a:schemeClr val="tx1"/>
              </a:solidFill>
              <a:latin typeface="+mn-lt"/>
              <a:ea typeface="+mn-ea"/>
              <a:cs typeface="+mn-cs"/>
            </a:rPr>
            <a:t>Etre un homme ou une femme constitue souvent </a:t>
          </a:r>
          <a:r>
            <a:rPr lang="fr-FR" sz="1800" b="1" i="0" u="none" strike="noStrike" baseline="0" noProof="0" dirty="0" smtClean="0">
              <a:solidFill>
                <a:schemeClr val="tx1"/>
              </a:solidFill>
              <a:latin typeface="+mn-lt"/>
              <a:ea typeface="+mn-ea"/>
              <a:cs typeface="+mn-cs"/>
            </a:rPr>
            <a:t>un facteur décisif pour déterminer le niveau de risques </a:t>
          </a:r>
          <a:r>
            <a:rPr lang="fr-FR" sz="1800" b="0" i="0" u="none" strike="noStrike" baseline="0" noProof="0" dirty="0" smtClean="0">
              <a:solidFill>
                <a:schemeClr val="tx1"/>
              </a:solidFill>
              <a:latin typeface="+mn-lt"/>
              <a:ea typeface="+mn-ea"/>
              <a:cs typeface="+mn-cs"/>
            </a:rPr>
            <a:t>face aux chocs climatiques mais aussi </a:t>
          </a:r>
          <a:r>
            <a:rPr lang="fr-FR" sz="1800" b="1" i="0" u="none" strike="noStrike" baseline="0" noProof="0" dirty="0" smtClean="0">
              <a:solidFill>
                <a:schemeClr val="tx1"/>
              </a:solidFill>
              <a:latin typeface="+mn-lt"/>
              <a:ea typeface="+mn-ea"/>
              <a:cs typeface="+mn-cs"/>
            </a:rPr>
            <a:t>les ressources et options </a:t>
          </a:r>
          <a:r>
            <a:rPr lang="fr-FR" sz="1800" b="0" i="0" u="none" strike="noStrike" baseline="0" noProof="0" dirty="0" smtClean="0">
              <a:solidFill>
                <a:schemeClr val="tx1"/>
              </a:solidFill>
              <a:latin typeface="+mn-lt"/>
              <a:ea typeface="+mn-ea"/>
              <a:cs typeface="+mn-cs"/>
            </a:rPr>
            <a:t>que les personnes ont pour anticiper ou réagir.</a:t>
          </a:r>
          <a:endParaRPr lang="fr-FR" sz="1800" noProof="0" dirty="0"/>
        </a:p>
      </dgm:t>
    </dgm:pt>
    <dgm:pt modelId="{59509B67-176D-45DB-AFCB-710D0B90A96A}" type="parTrans" cxnId="{E65742AD-37BF-4EDD-A5F7-06D75C7531FA}">
      <dgm:prSet/>
      <dgm:spPr/>
      <dgm:t>
        <a:bodyPr/>
        <a:lstStyle/>
        <a:p>
          <a:endParaRPr lang="fr-FR"/>
        </a:p>
      </dgm:t>
    </dgm:pt>
    <dgm:pt modelId="{209A55F4-84B7-410A-B46A-84AC14CB8091}" type="sibTrans" cxnId="{E65742AD-37BF-4EDD-A5F7-06D75C7531FA}">
      <dgm:prSet/>
      <dgm:spPr/>
      <dgm:t>
        <a:bodyPr/>
        <a:lstStyle/>
        <a:p>
          <a:endParaRPr lang="fr-FR"/>
        </a:p>
      </dgm:t>
    </dgm:pt>
    <dgm:pt modelId="{FFC1AB50-B42E-4777-B6D0-6514944BE425}">
      <dgm:prSet phldrT="[Texte]"/>
      <dgm:spPr>
        <a:solidFill>
          <a:schemeClr val="accent6">
            <a:lumMod val="60000"/>
            <a:lumOff val="40000"/>
          </a:schemeClr>
        </a:solidFill>
        <a:ln>
          <a:solidFill>
            <a:schemeClr val="accent6">
              <a:lumMod val="60000"/>
              <a:lumOff val="40000"/>
            </a:schemeClr>
          </a:solidFill>
        </a:ln>
      </dgm:spPr>
      <dgm:t>
        <a:bodyPr/>
        <a:lstStyle/>
        <a:p>
          <a:r>
            <a:rPr lang="fr-FR" b="1" noProof="0" dirty="0" smtClean="0">
              <a:solidFill>
                <a:schemeClr val="tx1"/>
              </a:solidFill>
            </a:rPr>
            <a:t>Changement climatique</a:t>
          </a:r>
        </a:p>
        <a:p>
          <a:r>
            <a:rPr lang="fr-FR" noProof="0" dirty="0" smtClean="0">
              <a:solidFill>
                <a:schemeClr val="tx1"/>
              </a:solidFill>
            </a:rPr>
            <a:t>Populations pauvres sont les plus touchées par les impacts du CC mais aussi les moins dotées en termes de ressources pour faire face aux phénomènes météorologiques extrêmes et aux variations du climat.</a:t>
          </a:r>
          <a:endParaRPr lang="fr-FR" noProof="0" dirty="0">
            <a:solidFill>
              <a:schemeClr val="tx1"/>
            </a:solidFill>
          </a:endParaRPr>
        </a:p>
      </dgm:t>
    </dgm:pt>
    <dgm:pt modelId="{1F22B196-633D-48F0-893F-45B8557F8223}" type="parTrans" cxnId="{8103567D-65F2-4F8C-987D-AA179CDCDEBE}">
      <dgm:prSet/>
      <dgm:spPr>
        <a:solidFill>
          <a:schemeClr val="accent6">
            <a:lumMod val="75000"/>
          </a:schemeClr>
        </a:solidFill>
      </dgm:spPr>
      <dgm:t>
        <a:bodyPr/>
        <a:lstStyle/>
        <a:p>
          <a:endParaRPr lang="fr-FR"/>
        </a:p>
      </dgm:t>
    </dgm:pt>
    <dgm:pt modelId="{1CE9165D-8B72-4371-A435-D8C3A2B7662E}" type="sibTrans" cxnId="{8103567D-65F2-4F8C-987D-AA179CDCDEBE}">
      <dgm:prSet/>
      <dgm:spPr/>
      <dgm:t>
        <a:bodyPr/>
        <a:lstStyle/>
        <a:p>
          <a:endParaRPr lang="fr-FR"/>
        </a:p>
      </dgm:t>
    </dgm:pt>
    <dgm:pt modelId="{8A02468D-2FB6-4C84-A9FF-8FB56D827BD7}">
      <dgm:prSet phldrT="[Texte]"/>
      <dgm:spPr>
        <a:solidFill>
          <a:schemeClr val="accent6">
            <a:lumMod val="60000"/>
            <a:lumOff val="40000"/>
          </a:schemeClr>
        </a:solidFill>
        <a:ln>
          <a:solidFill>
            <a:schemeClr val="accent6">
              <a:lumMod val="60000"/>
              <a:lumOff val="40000"/>
            </a:schemeClr>
          </a:solidFill>
        </a:ln>
      </dgm:spPr>
      <dgm:t>
        <a:bodyPr/>
        <a:lstStyle/>
        <a:p>
          <a:r>
            <a:rPr lang="fr-FR" b="1" dirty="0" smtClean="0">
              <a:solidFill>
                <a:schemeClr val="tx1"/>
              </a:solidFill>
            </a:rPr>
            <a:t>Inégalités de genre</a:t>
          </a:r>
        </a:p>
        <a:p>
          <a:r>
            <a:rPr lang="fr-FR" noProof="0" dirty="0" smtClean="0">
              <a:solidFill>
                <a:schemeClr val="tx1"/>
              </a:solidFill>
            </a:rPr>
            <a:t>Différences en termes d’opportunités, d’accès et de contrôle des ressources, d’accès aux droits continuent d’exister entre femmes et hommes, filles et garçons.</a:t>
          </a:r>
          <a:endParaRPr lang="fr-FR" noProof="0" dirty="0"/>
        </a:p>
      </dgm:t>
    </dgm:pt>
    <dgm:pt modelId="{6068EDDE-62AE-4D59-9689-9BCDAEF9803B}" type="parTrans" cxnId="{C11AB200-202B-45BB-B5B4-5109EEB52679}">
      <dgm:prSet/>
      <dgm:spPr>
        <a:solidFill>
          <a:schemeClr val="accent6">
            <a:lumMod val="75000"/>
          </a:schemeClr>
        </a:solidFill>
      </dgm:spPr>
      <dgm:t>
        <a:bodyPr/>
        <a:lstStyle/>
        <a:p>
          <a:endParaRPr lang="fr-FR"/>
        </a:p>
      </dgm:t>
    </dgm:pt>
    <dgm:pt modelId="{093F89D9-3053-412D-95A6-DBA00DB6CF26}" type="sibTrans" cxnId="{C11AB200-202B-45BB-B5B4-5109EEB52679}">
      <dgm:prSet/>
      <dgm:spPr/>
      <dgm:t>
        <a:bodyPr/>
        <a:lstStyle/>
        <a:p>
          <a:endParaRPr lang="fr-FR"/>
        </a:p>
      </dgm:t>
    </dgm:pt>
    <dgm:pt modelId="{AA19164E-56E7-4F8F-BAD8-AE8F3275EFFB}" type="pres">
      <dgm:prSet presAssocID="{156738BF-09B9-431C-A9DF-BF345569BF5A}" presName="cycle" presStyleCnt="0">
        <dgm:presLayoutVars>
          <dgm:chMax val="1"/>
          <dgm:dir/>
          <dgm:animLvl val="ctr"/>
          <dgm:resizeHandles val="exact"/>
        </dgm:presLayoutVars>
      </dgm:prSet>
      <dgm:spPr/>
      <dgm:t>
        <a:bodyPr/>
        <a:lstStyle/>
        <a:p>
          <a:endParaRPr lang="fr-FR"/>
        </a:p>
      </dgm:t>
    </dgm:pt>
    <dgm:pt modelId="{EF85EA4D-8E82-4745-B064-17BD016EB64C}" type="pres">
      <dgm:prSet presAssocID="{EDF1AAA2-F233-4B6D-AD24-3A18E0F5847B}" presName="centerShape" presStyleLbl="node0" presStyleIdx="0" presStyleCnt="1" custScaleX="129741" custScaleY="102718" custLinFactNeighborX="925" custLinFactNeighborY="4585"/>
      <dgm:spPr/>
      <dgm:t>
        <a:bodyPr/>
        <a:lstStyle/>
        <a:p>
          <a:endParaRPr lang="fr-FR"/>
        </a:p>
      </dgm:t>
    </dgm:pt>
    <dgm:pt modelId="{951DE3E6-02B0-4CC4-B0D7-D2D14501B260}" type="pres">
      <dgm:prSet presAssocID="{1F22B196-633D-48F0-893F-45B8557F8223}" presName="parTrans" presStyleLbl="bgSibTrans2D1" presStyleIdx="0" presStyleCnt="2"/>
      <dgm:spPr/>
      <dgm:t>
        <a:bodyPr/>
        <a:lstStyle/>
        <a:p>
          <a:endParaRPr lang="fr-FR"/>
        </a:p>
      </dgm:t>
    </dgm:pt>
    <dgm:pt modelId="{E90C90F6-FE17-4FB8-BA83-DE1CBF711990}" type="pres">
      <dgm:prSet presAssocID="{FFC1AB50-B42E-4777-B6D0-6514944BE425}" presName="node" presStyleLbl="node1" presStyleIdx="0" presStyleCnt="2" custScaleY="113132" custRadScaleRad="97864" custRadScaleInc="818">
        <dgm:presLayoutVars>
          <dgm:bulletEnabled val="1"/>
        </dgm:presLayoutVars>
      </dgm:prSet>
      <dgm:spPr/>
      <dgm:t>
        <a:bodyPr/>
        <a:lstStyle/>
        <a:p>
          <a:endParaRPr lang="fr-FR"/>
        </a:p>
      </dgm:t>
    </dgm:pt>
    <dgm:pt modelId="{8015874A-A92D-477F-9FDD-264491312C1C}" type="pres">
      <dgm:prSet presAssocID="{6068EDDE-62AE-4D59-9689-9BCDAEF9803B}" presName="parTrans" presStyleLbl="bgSibTrans2D1" presStyleIdx="1" presStyleCnt="2"/>
      <dgm:spPr/>
      <dgm:t>
        <a:bodyPr/>
        <a:lstStyle/>
        <a:p>
          <a:endParaRPr lang="fr-FR"/>
        </a:p>
      </dgm:t>
    </dgm:pt>
    <dgm:pt modelId="{B8A62D1C-88FE-4A0D-9541-93502C000B69}" type="pres">
      <dgm:prSet presAssocID="{8A02468D-2FB6-4C84-A9FF-8FB56D827BD7}" presName="node" presStyleLbl="node1" presStyleIdx="1" presStyleCnt="2" custScaleY="113131" custRadScaleRad="97978" custRadScaleInc="-765">
        <dgm:presLayoutVars>
          <dgm:bulletEnabled val="1"/>
        </dgm:presLayoutVars>
      </dgm:prSet>
      <dgm:spPr/>
      <dgm:t>
        <a:bodyPr/>
        <a:lstStyle/>
        <a:p>
          <a:endParaRPr lang="fr-FR"/>
        </a:p>
      </dgm:t>
    </dgm:pt>
  </dgm:ptLst>
  <dgm:cxnLst>
    <dgm:cxn modelId="{216972D6-ACC2-467D-9C93-657AD2494057}" type="presOf" srcId="{6068EDDE-62AE-4D59-9689-9BCDAEF9803B}" destId="{8015874A-A92D-477F-9FDD-264491312C1C}" srcOrd="0" destOrd="0" presId="urn:microsoft.com/office/officeart/2005/8/layout/radial4"/>
    <dgm:cxn modelId="{8103567D-65F2-4F8C-987D-AA179CDCDEBE}" srcId="{EDF1AAA2-F233-4B6D-AD24-3A18E0F5847B}" destId="{FFC1AB50-B42E-4777-B6D0-6514944BE425}" srcOrd="0" destOrd="0" parTransId="{1F22B196-633D-48F0-893F-45B8557F8223}" sibTransId="{1CE9165D-8B72-4371-A435-D8C3A2B7662E}"/>
    <dgm:cxn modelId="{E65742AD-37BF-4EDD-A5F7-06D75C7531FA}" srcId="{156738BF-09B9-431C-A9DF-BF345569BF5A}" destId="{EDF1AAA2-F233-4B6D-AD24-3A18E0F5847B}" srcOrd="0" destOrd="0" parTransId="{59509B67-176D-45DB-AFCB-710D0B90A96A}" sibTransId="{209A55F4-84B7-410A-B46A-84AC14CB8091}"/>
    <dgm:cxn modelId="{7CD5F836-E10D-488E-95E6-616BB8CC13CA}" type="presOf" srcId="{156738BF-09B9-431C-A9DF-BF345569BF5A}" destId="{AA19164E-56E7-4F8F-BAD8-AE8F3275EFFB}" srcOrd="0" destOrd="0" presId="urn:microsoft.com/office/officeart/2005/8/layout/radial4"/>
    <dgm:cxn modelId="{00387213-4C15-4459-8FD5-D7EBF9AF6364}" type="presOf" srcId="{FFC1AB50-B42E-4777-B6D0-6514944BE425}" destId="{E90C90F6-FE17-4FB8-BA83-DE1CBF711990}" srcOrd="0" destOrd="0" presId="urn:microsoft.com/office/officeart/2005/8/layout/radial4"/>
    <dgm:cxn modelId="{CE2F11FB-E96F-4589-9B9F-6013512A6A1B}" type="presOf" srcId="{1F22B196-633D-48F0-893F-45B8557F8223}" destId="{951DE3E6-02B0-4CC4-B0D7-D2D14501B260}" srcOrd="0" destOrd="0" presId="urn:microsoft.com/office/officeart/2005/8/layout/radial4"/>
    <dgm:cxn modelId="{D8C6191E-14B8-4643-BBCC-3662A6B17E02}" type="presOf" srcId="{EDF1AAA2-F233-4B6D-AD24-3A18E0F5847B}" destId="{EF85EA4D-8E82-4745-B064-17BD016EB64C}" srcOrd="0" destOrd="0" presId="urn:microsoft.com/office/officeart/2005/8/layout/radial4"/>
    <dgm:cxn modelId="{244E1727-F6D3-4E0D-8320-3EDCE2882D4B}" type="presOf" srcId="{8A02468D-2FB6-4C84-A9FF-8FB56D827BD7}" destId="{B8A62D1C-88FE-4A0D-9541-93502C000B69}" srcOrd="0" destOrd="0" presId="urn:microsoft.com/office/officeart/2005/8/layout/radial4"/>
    <dgm:cxn modelId="{C11AB200-202B-45BB-B5B4-5109EEB52679}" srcId="{EDF1AAA2-F233-4B6D-AD24-3A18E0F5847B}" destId="{8A02468D-2FB6-4C84-A9FF-8FB56D827BD7}" srcOrd="1" destOrd="0" parTransId="{6068EDDE-62AE-4D59-9689-9BCDAEF9803B}" sibTransId="{093F89D9-3053-412D-95A6-DBA00DB6CF26}"/>
    <dgm:cxn modelId="{9030C570-0CF0-485B-956B-6B40FBDEA9DF}" type="presParOf" srcId="{AA19164E-56E7-4F8F-BAD8-AE8F3275EFFB}" destId="{EF85EA4D-8E82-4745-B064-17BD016EB64C}" srcOrd="0" destOrd="0" presId="urn:microsoft.com/office/officeart/2005/8/layout/radial4"/>
    <dgm:cxn modelId="{1CFC1BD6-7F7F-4BCA-BB99-564ACD7F9CF4}" type="presParOf" srcId="{AA19164E-56E7-4F8F-BAD8-AE8F3275EFFB}" destId="{951DE3E6-02B0-4CC4-B0D7-D2D14501B260}" srcOrd="1" destOrd="0" presId="urn:microsoft.com/office/officeart/2005/8/layout/radial4"/>
    <dgm:cxn modelId="{D3EDA374-94BC-4FFE-9867-FDB385547D62}" type="presParOf" srcId="{AA19164E-56E7-4F8F-BAD8-AE8F3275EFFB}" destId="{E90C90F6-FE17-4FB8-BA83-DE1CBF711990}" srcOrd="2" destOrd="0" presId="urn:microsoft.com/office/officeart/2005/8/layout/radial4"/>
    <dgm:cxn modelId="{03C81C48-AED4-4BCB-AC1A-903C320E5047}" type="presParOf" srcId="{AA19164E-56E7-4F8F-BAD8-AE8F3275EFFB}" destId="{8015874A-A92D-477F-9FDD-264491312C1C}" srcOrd="3" destOrd="0" presId="urn:microsoft.com/office/officeart/2005/8/layout/radial4"/>
    <dgm:cxn modelId="{771C89C6-0464-4911-8461-233F5FDE1117}" type="presParOf" srcId="{AA19164E-56E7-4F8F-BAD8-AE8F3275EFFB}" destId="{B8A62D1C-88FE-4A0D-9541-93502C000B69}"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A16E1B7-0808-489E-B213-AA27A77F9D46}" type="datetimeFigureOut">
              <a:rPr lang="en-US" smtClean="0"/>
              <a:pPr/>
              <a:t>29/04/2015</a:t>
            </a:fld>
            <a:endParaRPr lang="en-US"/>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74FEB26-3B43-410E-8A39-B52F452DF894}" type="slidenum">
              <a:rPr lang="en-US" smtClean="0"/>
              <a:pPr/>
              <a:t>‹#›</a:t>
            </a:fld>
            <a:endParaRPr lang="en-US"/>
          </a:p>
        </p:txBody>
      </p:sp>
    </p:spTree>
    <p:extLst>
      <p:ext uri="{BB962C8B-B14F-4D97-AF65-F5344CB8AC3E}">
        <p14:creationId xmlns:p14="http://schemas.microsoft.com/office/powerpoint/2010/main" val="1040069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A247FE-8A35-4A55-8AB4-675228B3388D}" type="datetimeFigureOut">
              <a:rPr lang="fr-FR" smtClean="0"/>
              <a:pPr/>
              <a:t>29/04/2015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535C11-075F-4E5A-B5BD-BEC4A4BDCC2C}" type="slidenum">
              <a:rPr lang="fr-FR" smtClean="0"/>
              <a:pPr/>
              <a:t>‹#›</a:t>
            </a:fld>
            <a:endParaRPr lang="fr-FR"/>
          </a:p>
        </p:txBody>
      </p:sp>
    </p:spTree>
    <p:extLst>
      <p:ext uri="{BB962C8B-B14F-4D97-AF65-F5344CB8AC3E}">
        <p14:creationId xmlns:p14="http://schemas.microsoft.com/office/powerpoint/2010/main" val="42336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unfccc.int/documentation/documents/items/3595.php?id=3595&amp;searchterm=FCCC/SBI/2013/20+" TargetMode="External"/><Relationship Id="rId4" Type="http://schemas.openxmlformats.org/officeDocument/2006/relationships/hyperlink" Target="http://unfccc.int/documentation/documents/items/3595.php?id=3595&amp;searchterm=FCCC/CP/2013/4"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005450C-A449-4013-8934-681679ACC943}"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000" b="1" i="0" u="none" strike="noStrike" kern="1200" baseline="0" dirty="0" smtClean="0">
                <a:solidFill>
                  <a:schemeClr val="tx1"/>
                </a:solidFill>
                <a:latin typeface="+mn-lt"/>
                <a:ea typeface="+mn-ea"/>
                <a:cs typeface="+mn-cs"/>
              </a:rPr>
              <a:t>The injustice of climate change </a:t>
            </a:r>
            <a:r>
              <a:rPr lang="en-US" sz="1000" b="0" i="0" u="none" strike="noStrike" kern="1200" baseline="0" dirty="0" smtClean="0">
                <a:solidFill>
                  <a:schemeClr val="tx1"/>
                </a:solidFill>
                <a:latin typeface="+mn-lt"/>
                <a:ea typeface="+mn-ea"/>
                <a:cs typeface="+mn-cs"/>
              </a:rPr>
              <a:t>is clear. People living in poverty all over the world, who have done the least to contribute to greenhouse gas emissions that trigger global warming, are worst affected by climate change impacts.</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Gender inequality </a:t>
            </a:r>
            <a:r>
              <a:rPr lang="en-US" sz="1000" b="0" i="0" u="none" strike="noStrike" kern="1200" baseline="0" dirty="0" smtClean="0">
                <a:solidFill>
                  <a:schemeClr val="tx1"/>
                </a:solidFill>
                <a:latin typeface="+mn-lt"/>
                <a:ea typeface="+mn-ea"/>
                <a:cs typeface="+mn-cs"/>
              </a:rPr>
              <a:t>is a long-standing and pervasive social injustice. Gaps in gender in life chances, opportunities, resources and rewards between women, men, girls and boys continue to exist worldwide. In some countries these gaps are growing, while in others they are shrinking, but nowhere in the world have they yet been fully overcome. True, the global community has in recent years made great strides when it comes to signing agreements and conventions that promote gender equality. But real and tangible action lags far behind the rhetoric. For example, men continue to hold the vast majority of top positions in political and economic spheres. And violence against women and girls continues to be endemic worldwide.</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The double injustice </a:t>
            </a:r>
            <a:r>
              <a:rPr lang="en-US" sz="1000" b="0" i="0" u="none" strike="noStrike" kern="1200" baseline="0" dirty="0" smtClean="0">
                <a:solidFill>
                  <a:schemeClr val="tx1"/>
                </a:solidFill>
                <a:latin typeface="+mn-lt"/>
                <a:ea typeface="+mn-ea"/>
                <a:cs typeface="+mn-cs"/>
              </a:rPr>
              <a:t>is that gender inequalities – as far removed as they may seem from a problem that started with greenhouse gas emissions – are deeply related to the unequally distributed causes and impacts of climate change on </a:t>
            </a:r>
            <a:r>
              <a:rPr lang="fr-FR" sz="1000" b="0" i="0" u="none" strike="noStrike" kern="1200" baseline="0" dirty="0" smtClean="0">
                <a:solidFill>
                  <a:schemeClr val="tx1"/>
                </a:solidFill>
                <a:latin typeface="+mn-lt"/>
                <a:ea typeface="+mn-ea"/>
                <a:cs typeface="+mn-cs"/>
              </a:rPr>
              <a:t>people living in </a:t>
            </a:r>
            <a:r>
              <a:rPr lang="fr-FR" sz="1000" b="0" i="0" u="none" strike="noStrike" kern="1200" baseline="0" dirty="0" err="1" smtClean="0">
                <a:solidFill>
                  <a:schemeClr val="tx1"/>
                </a:solidFill>
                <a:latin typeface="+mn-lt"/>
                <a:ea typeface="+mn-ea"/>
                <a:cs typeface="+mn-cs"/>
              </a:rPr>
              <a:t>poverty</a:t>
            </a:r>
            <a:r>
              <a:rPr lang="fr-FR" sz="1000" b="0" i="0" u="none" strike="noStrike" kern="1200" baseline="0" dirty="0" smtClean="0">
                <a:solidFill>
                  <a:schemeClr val="tx1"/>
                </a:solidFill>
                <a:latin typeface="+mn-lt"/>
                <a:ea typeface="+mn-ea"/>
                <a:cs typeface="+mn-cs"/>
              </a:rPr>
              <a:t>.</a:t>
            </a:r>
          </a:p>
          <a:p>
            <a:endParaRPr lang="fr-FR" sz="1000" b="0" i="0" u="none" strike="noStrike" kern="1200" baseline="0" dirty="0" smtClean="0">
              <a:solidFill>
                <a:schemeClr val="tx1"/>
              </a:solidFill>
              <a:latin typeface="+mn-lt"/>
              <a:ea typeface="+mn-ea"/>
              <a:cs typeface="+mn-cs"/>
            </a:endParaRPr>
          </a:p>
          <a:p>
            <a:pPr>
              <a:buFont typeface="Wingdings" panose="05000000000000000000" pitchFamily="2" charset="2"/>
              <a:buChar char="q"/>
            </a:pPr>
            <a:r>
              <a:rPr lang="en-US" sz="1000" b="1" dirty="0" smtClean="0"/>
              <a:t>Women's livelihoods rely on natural resources </a:t>
            </a:r>
            <a:r>
              <a:rPr lang="en-US" sz="1000" dirty="0" smtClean="0"/>
              <a:t>(water, fish, agricultural land) highly dependent on natural hazards. </a:t>
            </a:r>
            <a:endParaRPr lang="fr-FR" sz="1000" dirty="0" smtClean="0"/>
          </a:p>
          <a:p>
            <a:pPr>
              <a:buFont typeface="Wingdings" panose="05000000000000000000" pitchFamily="2" charset="2"/>
              <a:buChar char="q"/>
            </a:pPr>
            <a:r>
              <a:rPr lang="en-US" sz="1000" dirty="0" smtClean="0"/>
              <a:t>Strong influence of cultural norms on </a:t>
            </a:r>
            <a:r>
              <a:rPr lang="en-US" sz="1000" b="1" dirty="0" smtClean="0"/>
              <a:t>unequal</a:t>
            </a:r>
            <a:r>
              <a:rPr lang="en-US" sz="1000" dirty="0" smtClean="0"/>
              <a:t> </a:t>
            </a:r>
            <a:r>
              <a:rPr lang="en-US" sz="1000" b="1" dirty="0" smtClean="0"/>
              <a:t>distribution and use of rights, resources and power </a:t>
            </a:r>
            <a:r>
              <a:rPr lang="en-US" sz="1000" dirty="0" smtClean="0"/>
              <a:t>which determine individuals’ livelihoods. </a:t>
            </a:r>
            <a:endParaRPr lang="fr-FR" sz="1000" dirty="0" smtClean="0"/>
          </a:p>
          <a:p>
            <a:pPr marL="723900" indent="0">
              <a:buNone/>
            </a:pPr>
            <a:r>
              <a:rPr lang="en-US" sz="1000" dirty="0" smtClean="0"/>
              <a:t>=&gt; Women account for some 60% to 80% of food production in developing countries but hold only 10 to 20% of land titles. </a:t>
            </a:r>
            <a:endParaRPr lang="fr-FR" sz="1000" dirty="0" smtClean="0"/>
          </a:p>
          <a:p>
            <a:pPr>
              <a:buFont typeface="Wingdings" panose="05000000000000000000" pitchFamily="2" charset="2"/>
              <a:buChar char="q"/>
            </a:pPr>
            <a:r>
              <a:rPr lang="en-US" sz="1000" dirty="0" smtClean="0"/>
              <a:t>Women and children are </a:t>
            </a:r>
            <a:r>
              <a:rPr lang="en-US" sz="1000" b="1" dirty="0" smtClean="0"/>
              <a:t>14 times more likely than men </a:t>
            </a:r>
            <a:r>
              <a:rPr lang="en-US" sz="1000" dirty="0" smtClean="0"/>
              <a:t>to die during a disaster</a:t>
            </a:r>
            <a:endParaRPr lang="fr-FR" sz="1000" dirty="0" smtClean="0"/>
          </a:p>
          <a:p>
            <a:pPr>
              <a:buFont typeface="Wingdings" panose="05000000000000000000" pitchFamily="2" charset="2"/>
              <a:buChar char="q"/>
            </a:pPr>
            <a:r>
              <a:rPr lang="en-US" sz="1000" dirty="0" smtClean="0"/>
              <a:t>Climate induced migration is a strategy mainly used by men.</a:t>
            </a:r>
            <a:endParaRPr lang="fr-FR" sz="1000" dirty="0" smtClean="0"/>
          </a:p>
          <a:p>
            <a:pPr marL="723900" indent="0">
              <a:buNone/>
            </a:pPr>
            <a:r>
              <a:rPr lang="en-US" sz="1000" dirty="0" smtClean="0"/>
              <a:t>=&gt; Women face significant </a:t>
            </a:r>
            <a:r>
              <a:rPr lang="en-US" sz="1000" b="1" dirty="0" smtClean="0"/>
              <a:t>additional workload </a:t>
            </a:r>
            <a:r>
              <a:rPr lang="en-US" sz="1000" dirty="0" smtClean="0"/>
              <a:t>and are </a:t>
            </a:r>
            <a:r>
              <a:rPr lang="en-US" sz="1000" b="1" dirty="0" smtClean="0"/>
              <a:t>more vulnerable </a:t>
            </a:r>
            <a:r>
              <a:rPr lang="en-US" sz="1000" dirty="0" smtClean="0"/>
              <a:t>to gender-based violence.</a:t>
            </a:r>
            <a:endParaRPr lang="fr-FR" sz="1000" dirty="0" smtClean="0"/>
          </a:p>
          <a:p>
            <a:pPr>
              <a:buFont typeface="Wingdings" panose="05000000000000000000" pitchFamily="2" charset="2"/>
              <a:buChar char="q"/>
            </a:pPr>
            <a:r>
              <a:rPr lang="en-US" sz="1000" dirty="0" smtClean="0"/>
              <a:t>In some situations, </a:t>
            </a:r>
            <a:r>
              <a:rPr lang="en-US" sz="1000" b="1" dirty="0" smtClean="0"/>
              <a:t>men are disproportionately vulnerable</a:t>
            </a:r>
            <a:r>
              <a:rPr lang="en-US" sz="1000" dirty="0" smtClean="0"/>
              <a:t>: more immediate deaths among men when hurricane Mitch struck Central America in1998</a:t>
            </a:r>
          </a:p>
          <a:p>
            <a:pPr marL="723900" indent="0">
              <a:buNone/>
            </a:pPr>
            <a:r>
              <a:rPr lang="en-US" sz="1000" dirty="0" smtClean="0"/>
              <a:t>=&gt; Men engaged in open-air activities, </a:t>
            </a:r>
            <a:r>
              <a:rPr lang="fr-FR" sz="1000" dirty="0" smtClean="0"/>
              <a:t>social expectation </a:t>
            </a:r>
            <a:r>
              <a:rPr lang="fr-FR" sz="1000" dirty="0" err="1" smtClean="0"/>
              <a:t>of“heroic</a:t>
            </a:r>
            <a:r>
              <a:rPr lang="fr-FR" sz="1000" dirty="0" smtClean="0"/>
              <a:t>” </a:t>
            </a:r>
            <a:r>
              <a:rPr lang="fr-FR" sz="1000" dirty="0" err="1" smtClean="0"/>
              <a:t>risk-taking</a:t>
            </a:r>
            <a:r>
              <a:rPr lang="fr-FR" sz="1000" dirty="0" smtClean="0"/>
              <a:t> </a:t>
            </a:r>
            <a:r>
              <a:rPr lang="fr-FR" sz="1000" dirty="0" err="1" smtClean="0"/>
              <a:t>behaviour</a:t>
            </a:r>
            <a:r>
              <a:rPr lang="fr-FR" sz="1000" dirty="0" smtClean="0"/>
              <a:t>.</a:t>
            </a:r>
            <a:endParaRPr lang="en-US" sz="1000" dirty="0" smtClean="0"/>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2</a:t>
            </a:fld>
            <a:endParaRPr lang="fr-FR"/>
          </a:p>
        </p:txBody>
      </p:sp>
    </p:spTree>
    <p:extLst>
      <p:ext uri="{BB962C8B-B14F-4D97-AF65-F5344CB8AC3E}">
        <p14:creationId xmlns:p14="http://schemas.microsoft.com/office/powerpoint/2010/main" val="413602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i="0" kern="1200" dirty="0" smtClean="0">
                <a:solidFill>
                  <a:schemeClr val="tx1"/>
                </a:solidFill>
                <a:effectLst/>
                <a:latin typeface="+mn-lt"/>
                <a:ea typeface="+mn-ea"/>
                <a:cs typeface="+mn-cs"/>
              </a:rPr>
              <a:t>COP7  en 2001</a:t>
            </a:r>
            <a:r>
              <a:rPr lang="fr-FR" sz="900" b="1" i="0" kern="1200" baseline="0" dirty="0" smtClean="0">
                <a:solidFill>
                  <a:schemeClr val="tx1"/>
                </a:solidFill>
                <a:effectLst/>
                <a:latin typeface="+mn-lt"/>
                <a:ea typeface="+mn-ea"/>
                <a:cs typeface="+mn-cs"/>
              </a:rPr>
              <a:t> </a:t>
            </a:r>
            <a:r>
              <a:rPr lang="fr-FR" sz="900" b="1" i="0" kern="1200" dirty="0" smtClean="0">
                <a:solidFill>
                  <a:schemeClr val="tx1"/>
                </a:solidFill>
                <a:effectLst/>
                <a:latin typeface="+mn-lt"/>
                <a:ea typeface="+mn-ea"/>
                <a:cs typeface="+mn-cs"/>
              </a:rPr>
              <a:t>à Marrakech, </a:t>
            </a:r>
            <a:r>
              <a:rPr lang="fr-FR" sz="900" b="0" i="0" kern="1200" dirty="0" smtClean="0">
                <a:solidFill>
                  <a:schemeClr val="tx1"/>
                </a:solidFill>
                <a:effectLst/>
                <a:latin typeface="+mn-lt"/>
                <a:ea typeface="+mn-ea"/>
                <a:cs typeface="+mn-cs"/>
              </a:rPr>
              <a:t>la thématique du genre émerge avec un focus sur l’absence quasi totale des femmes dans le processus. Les Parties s’accordent pour adopter la Décision 36/CP.7 qui reconnaissait l’importance de l’égalité des genres dans la prise de décision sur le climat, qui poussait les parties à nominer des femmes aux positions élues de la CCNUCC et qui demandait au Secrétariat de donner des informations sur la composition homme/femme des organisations de la CCNUCC comportant des postes élus.</a:t>
            </a:r>
            <a:endParaRPr lang="fr-FR" sz="900" kern="1200" dirty="0" smtClean="0">
              <a:solidFill>
                <a:schemeClr val="tx1"/>
              </a:solidFill>
              <a:effectLst/>
              <a:latin typeface="+mn-lt"/>
              <a:ea typeface="+mn-ea"/>
              <a:cs typeface="+mn-cs"/>
            </a:endParaRPr>
          </a:p>
          <a:p>
            <a:endParaRPr lang="fr-FR" sz="900" kern="1200" dirty="0" smtClean="0">
              <a:solidFill>
                <a:schemeClr val="tx1"/>
              </a:solidFill>
              <a:effectLst/>
              <a:latin typeface="+mn-lt"/>
              <a:ea typeface="+mn-ea"/>
              <a:cs typeface="+mn-cs"/>
            </a:endParaRPr>
          </a:p>
          <a:p>
            <a:r>
              <a:rPr lang="fr-FR" sz="900" b="1" kern="1200" dirty="0" smtClean="0">
                <a:solidFill>
                  <a:schemeClr val="tx1"/>
                </a:solidFill>
                <a:effectLst/>
                <a:latin typeface="+mn-lt"/>
                <a:ea typeface="+mn-ea"/>
                <a:cs typeface="+mn-cs"/>
              </a:rPr>
              <a:t>Hibernation jusqu’à la COP16 de Cancun en 2010 </a:t>
            </a:r>
            <a:r>
              <a:rPr lang="fr-FR" sz="900" kern="1200" dirty="0" smtClean="0">
                <a:solidFill>
                  <a:schemeClr val="tx1"/>
                </a:solidFill>
                <a:effectLst/>
                <a:latin typeface="+mn-lt"/>
                <a:ea typeface="+mn-ea"/>
                <a:cs typeface="+mn-cs"/>
              </a:rPr>
              <a:t>dont les accords faisaient une large place aux questions de genre. L'importance de l'égalité des sexes et la participation effective des femmes ont été reconnus dans divers décisions, y compris sur l'adaptation, l'atténuation, le transfert de technologie et le renforcement des capacités.</a:t>
            </a:r>
          </a:p>
          <a:p>
            <a:endParaRPr lang="fr-FR" sz="900" kern="1200" dirty="0" smtClean="0">
              <a:solidFill>
                <a:schemeClr val="tx1"/>
              </a:solidFill>
              <a:effectLst/>
              <a:latin typeface="+mn-lt"/>
              <a:ea typeface="+mn-ea"/>
              <a:cs typeface="+mn-cs"/>
            </a:endParaRPr>
          </a:p>
          <a:p>
            <a:r>
              <a:rPr lang="fr-FR" sz="900" b="1" kern="1200" dirty="0" smtClean="0">
                <a:solidFill>
                  <a:schemeClr val="tx1"/>
                </a:solidFill>
                <a:effectLst/>
                <a:latin typeface="+mn-lt"/>
                <a:ea typeface="+mn-ea"/>
                <a:cs typeface="+mn-cs"/>
              </a:rPr>
              <a:t>2012 à la COP 18 à Doha, au Qatar que l’intégration de l’égalité entre les sexes, comme point permanent de l'ordre du jour des négociations sur le climat, est officiellement entérinée</a:t>
            </a:r>
            <a:r>
              <a:rPr lang="fr-FR" sz="900" kern="1200" dirty="0" smtClean="0">
                <a:solidFill>
                  <a:schemeClr val="tx1"/>
                </a:solidFill>
                <a:effectLst/>
                <a:latin typeface="+mn-lt"/>
                <a:ea typeface="+mn-ea"/>
                <a:cs typeface="+mn-cs"/>
              </a:rPr>
              <a:t>. </a:t>
            </a:r>
            <a:r>
              <a:rPr lang="fr-FR" sz="900" dirty="0" err="1" smtClean="0"/>
              <a:t>Decision</a:t>
            </a:r>
            <a:r>
              <a:rPr lang="fr-FR" sz="900" dirty="0" smtClean="0"/>
              <a:t> 23/CP.18: </a:t>
            </a:r>
          </a:p>
          <a:p>
            <a:r>
              <a:rPr lang="fr-FR" sz="900" dirty="0" smtClean="0"/>
              <a:t>-a</a:t>
            </a:r>
            <a:r>
              <a:rPr lang="en-US" sz="900" dirty="0" err="1" smtClean="0"/>
              <a:t>dditional</a:t>
            </a:r>
            <a:r>
              <a:rPr lang="en-US" sz="900" dirty="0" smtClean="0"/>
              <a:t> efforts need to be made by all Parties to improve the participation of women in bodies established pursuant to the Convention and the Kyoto Protocol</a:t>
            </a:r>
          </a:p>
          <a:p>
            <a:r>
              <a:rPr lang="en-US" sz="900" dirty="0" smtClean="0"/>
              <a:t>-Decides to enhance decision 36/CP.7 by adopting a goal of gender balance in bodies established pursuant to the Convention and the Kyoto Protocol</a:t>
            </a:r>
          </a:p>
          <a:p>
            <a:r>
              <a:rPr lang="en-US" sz="900" dirty="0" smtClean="0"/>
              <a:t>-Also invites Parties to strive for gender balance in their delegations to sessions under the Convention and the Kyoto Protocol</a:t>
            </a:r>
            <a:endParaRPr lang="fr-FR" sz="900" kern="1200" dirty="0" smtClean="0">
              <a:solidFill>
                <a:schemeClr val="tx1"/>
              </a:solidFill>
              <a:effectLst/>
              <a:latin typeface="+mn-lt"/>
              <a:ea typeface="+mn-ea"/>
              <a:cs typeface="+mn-cs"/>
            </a:endParaRPr>
          </a:p>
          <a:p>
            <a:endParaRPr lang="fr-FR" sz="900" kern="1200" dirty="0" smtClean="0">
              <a:solidFill>
                <a:schemeClr val="tx1"/>
              </a:solidFill>
              <a:effectLst/>
              <a:latin typeface="+mn-lt"/>
              <a:ea typeface="+mn-ea"/>
              <a:cs typeface="+mn-cs"/>
            </a:endParaRPr>
          </a:p>
          <a:p>
            <a:r>
              <a:rPr lang="en-US" sz="900" b="1" i="0" kern="1200" dirty="0" smtClean="0">
                <a:solidFill>
                  <a:schemeClr val="tx1"/>
                </a:solidFill>
                <a:effectLst/>
                <a:latin typeface="+mn-lt"/>
                <a:ea typeface="+mn-ea"/>
                <a:cs typeface="+mn-cs"/>
              </a:rPr>
              <a:t>Warsaw United Nations Climate Change Conference, November 2013</a:t>
            </a:r>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In Warsaw, SBI 39 adopted conclusions contained in document </a:t>
            </a:r>
            <a:r>
              <a:rPr lang="en-US" sz="900" b="0" i="0" u="none" strike="noStrike" kern="1200" dirty="0" smtClean="0">
                <a:solidFill>
                  <a:schemeClr val="tx1"/>
                </a:solidFill>
                <a:effectLst/>
                <a:latin typeface="+mn-lt"/>
                <a:ea typeface="+mn-ea"/>
                <a:cs typeface="+mn-cs"/>
                <a:hlinkClick r:id="rId3"/>
              </a:rPr>
              <a:t>FCCC/SBI/2013/20</a:t>
            </a:r>
            <a:r>
              <a:rPr lang="en-US" sz="900" b="0" i="0" kern="1200" dirty="0" smtClean="0">
                <a:solidFill>
                  <a:schemeClr val="tx1"/>
                </a:solidFill>
                <a:effectLst/>
                <a:latin typeface="+mn-lt"/>
                <a:ea typeface="+mn-ea"/>
                <a:cs typeface="+mn-cs"/>
              </a:rPr>
              <a:t> noting with appreciation the submissions made by Parties and admitted observer organizations on options and ways to advance the gender balance goal and welcoming the information provided at the in-session workshop on “Gender, Climate Change and the UNFCCC”, held on 12 November 2013. The SBI also welcomed the report by the secretariat on gender composition contained in document </a:t>
            </a:r>
            <a:r>
              <a:rPr lang="en-US" sz="900" b="0" i="0" u="none" strike="noStrike" kern="1200" dirty="0" smtClean="0">
                <a:solidFill>
                  <a:schemeClr val="tx1"/>
                </a:solidFill>
                <a:effectLst/>
                <a:latin typeface="+mn-lt"/>
                <a:ea typeface="+mn-ea"/>
                <a:cs typeface="+mn-cs"/>
                <a:hlinkClick r:id="rId4"/>
              </a:rPr>
              <a:t>FCCC/CP/2013/4</a:t>
            </a:r>
            <a:r>
              <a:rPr lang="en-US" sz="900" b="0" i="0" kern="1200" dirty="0" smtClean="0">
                <a:solidFill>
                  <a:schemeClr val="tx1"/>
                </a:solidFill>
                <a:effectLst/>
                <a:latin typeface="+mn-lt"/>
                <a:ea typeface="+mn-ea"/>
                <a:cs typeface="+mn-cs"/>
              </a:rPr>
              <a:t> and noted with concern that the majority of bodies under the Convention and its Kyoto Protocol have memberships where less than 30 per cent are women, with lows of 11–13 per cent in some cases. The SBI agreed to continue to work under this item at SBI 41.</a:t>
            </a:r>
          </a:p>
          <a:p>
            <a:r>
              <a:rPr lang="fr-FR" sz="900" kern="1200" dirty="0" smtClean="0">
                <a:solidFill>
                  <a:schemeClr val="tx1"/>
                </a:solidFill>
                <a:effectLst/>
                <a:latin typeface="+mn-lt"/>
                <a:ea typeface="+mn-ea"/>
                <a:cs typeface="+mn-cs"/>
              </a:rPr>
              <a:t>En 2013, un atelier a été organisé sur le genre, les changements climatiques, et les négociations lors de la COP19 à Varsovie où les pays et les observateurs ont fait des propositions sur la manière de faire progresser l'objectif d'équilibre entre les sexes. C’est également  à Varsovie que le secrétariat des Nations Unies sur le climat a indiqué que moins de 30% des négociateurs représentant leurs pays étaient des femmes.</a:t>
            </a:r>
          </a:p>
          <a:p>
            <a:endParaRPr lang="fr-FR" sz="900" kern="1200" dirty="0" smtClean="0">
              <a:solidFill>
                <a:schemeClr val="tx1"/>
              </a:solidFill>
              <a:effectLst/>
              <a:latin typeface="+mn-lt"/>
              <a:ea typeface="+mn-ea"/>
              <a:cs typeface="+mn-cs"/>
            </a:endParaRPr>
          </a:p>
          <a:p>
            <a:r>
              <a:rPr lang="fr-FR" sz="900" b="1" kern="1200" dirty="0" smtClean="0">
                <a:solidFill>
                  <a:schemeClr val="tx1"/>
                </a:solidFill>
                <a:effectLst/>
                <a:latin typeface="+mn-lt"/>
                <a:ea typeface="+mn-ea"/>
                <a:cs typeface="+mn-cs"/>
              </a:rPr>
              <a:t>COP20 à Lima:</a:t>
            </a:r>
            <a:r>
              <a:rPr lang="fr-FR" sz="900" b="1" kern="1200" baseline="0" dirty="0" smtClean="0">
                <a:solidFill>
                  <a:schemeClr val="tx1"/>
                </a:solidFill>
                <a:effectLst/>
                <a:latin typeface="+mn-lt"/>
                <a:ea typeface="+mn-ea"/>
                <a:cs typeface="+mn-cs"/>
              </a:rPr>
              <a:t> </a:t>
            </a:r>
            <a:r>
              <a:rPr lang="fr-FR" sz="900" b="1" kern="1200" dirty="0" smtClean="0">
                <a:solidFill>
                  <a:schemeClr val="tx1"/>
                </a:solidFill>
                <a:effectLst/>
                <a:latin typeface="+mn-lt"/>
                <a:ea typeface="+mn-ea"/>
                <a:cs typeface="+mn-cs"/>
              </a:rPr>
              <a:t>Entérine le développement d’un programme de travail sur une période de deux ans </a:t>
            </a:r>
            <a:r>
              <a:rPr lang="fr-FR" sz="900" kern="1200" dirty="0" smtClean="0">
                <a:solidFill>
                  <a:schemeClr val="tx1"/>
                </a:solidFill>
                <a:effectLst/>
                <a:latin typeface="+mn-lt"/>
                <a:ea typeface="+mn-ea"/>
                <a:cs typeface="+mn-cs"/>
              </a:rPr>
              <a:t>afin de promouvoir l’équité entre les sexes et contribuer à la définition et mise en œuvre de politiques climatiques prenant en compte les besoins spécifiques à chaque sexe. Parmi les activités prévues : </a:t>
            </a:r>
          </a:p>
          <a:p>
            <a:pPr lvl="0"/>
            <a:r>
              <a:rPr lang="fr-FR" sz="900" kern="1200" dirty="0" smtClean="0">
                <a:solidFill>
                  <a:schemeClr val="tx1"/>
                </a:solidFill>
                <a:effectLst/>
                <a:latin typeface="+mn-lt"/>
                <a:ea typeface="+mn-ea"/>
                <a:cs typeface="+mn-cs"/>
              </a:rPr>
              <a:t>ateliers de sensibilisation et de formation pour les membres féminins et masculins des délégations sur les enjeux et interactions entre genre, atténuation, adaptation,</a:t>
            </a:r>
          </a:p>
          <a:p>
            <a:pPr lvl="0"/>
            <a:r>
              <a:rPr lang="fr-FR" sz="900" kern="1200" dirty="0" smtClean="0">
                <a:solidFill>
                  <a:schemeClr val="tx1"/>
                </a:solidFill>
                <a:effectLst/>
                <a:latin typeface="+mn-lt"/>
                <a:ea typeface="+mn-ea"/>
                <a:cs typeface="+mn-cs"/>
              </a:rPr>
              <a:t>un renforcement des capacités des femmes faisant partie des délégations , en particulier des pays les plus affectés par les impacts du changement climatique, pour participer activement aux négociations, désignation un point focal senior sur le genre, responsable de l’élaboration et de la mise en œuvre d’un plan d’action dans le cadre du Programme de Lima, sur la base des ressources existantes.</a:t>
            </a:r>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3</a:t>
            </a:fld>
            <a:endParaRPr lang="fr-FR"/>
          </a:p>
        </p:txBody>
      </p:sp>
    </p:spTree>
    <p:extLst>
      <p:ext uri="{BB962C8B-B14F-4D97-AF65-F5344CB8AC3E}">
        <p14:creationId xmlns:p14="http://schemas.microsoft.com/office/powerpoint/2010/main" val="426690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pPr marL="531813" indent="368300">
              <a:buFont typeface="Courier New" panose="02070309020205020404" pitchFamily="49" charset="0"/>
              <a:buChar char="o"/>
            </a:pPr>
            <a:r>
              <a:rPr lang="fr-FR" sz="1200" b="1" dirty="0" smtClean="0"/>
              <a:t>Adaptation: </a:t>
            </a:r>
            <a:r>
              <a:rPr lang="fr-FR" sz="1200" dirty="0" smtClean="0"/>
              <a:t>10 décisions. Cadre de la CCNUCC sur adaptation intègre l’approche genre dès le début (</a:t>
            </a:r>
            <a:r>
              <a:rPr lang="fr-FR" sz="1200" dirty="0" err="1" smtClean="0"/>
              <a:t>NAPs</a:t>
            </a:r>
            <a:r>
              <a:rPr lang="fr-FR" sz="1200" dirty="0" smtClean="0"/>
              <a:t>). Mise en avant des vulnérabilités des femmes aux impacts =&gt; Lien plus facile à faire</a:t>
            </a:r>
          </a:p>
          <a:p>
            <a:pPr marL="531813" indent="368300">
              <a:buFont typeface="Courier New" panose="02070309020205020404" pitchFamily="49" charset="0"/>
              <a:buChar char="o"/>
            </a:pPr>
            <a:r>
              <a:rPr lang="fr-FR" sz="1200" b="1" dirty="0" smtClean="0"/>
              <a:t>Mitigation: </a:t>
            </a:r>
            <a:r>
              <a:rPr lang="fr-FR" sz="1200" dirty="0" smtClean="0"/>
              <a:t>le moins de décision ayant une référence au genre (seulement REDD+)</a:t>
            </a:r>
          </a:p>
          <a:p>
            <a:pPr marL="531813" indent="368300">
              <a:buFont typeface="Courier New" panose="02070309020205020404" pitchFamily="49" charset="0"/>
              <a:buChar char="o"/>
            </a:pPr>
            <a:r>
              <a:rPr lang="fr-FR" sz="1200" b="1" dirty="0" smtClean="0"/>
              <a:t>Finance: </a:t>
            </a:r>
            <a:r>
              <a:rPr lang="fr-FR" sz="1200" dirty="0" smtClean="0"/>
              <a:t>à travers le Fonds Vert dont une approche sensible au genre, composition équilibrée du CA/ Secrétariat et mise en avant des contributions de multiples acteurs dont les femmes </a:t>
            </a:r>
          </a:p>
          <a:p>
            <a:pPr>
              <a:buFont typeface="Symbol"/>
              <a:buChar char="Þ"/>
            </a:pPr>
            <a:r>
              <a:rPr lang="fr-FR" sz="1200" dirty="0" smtClean="0"/>
              <a:t>Jusqu’à Doha, focus sur la participation des femmes et la parité  dans les instances de décision de la CCNUCC. </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 of 32 current decisions that reference gender, 5 explicitly refer only to gender balance and enhancing</a:t>
            </a:r>
          </a:p>
          <a:p>
            <a:r>
              <a:rPr lang="en-US" sz="1200" b="0" i="0" u="none" strike="noStrike" kern="1200" baseline="0" dirty="0" smtClean="0">
                <a:solidFill>
                  <a:schemeClr val="tx1"/>
                </a:solidFill>
                <a:latin typeface="+mn-lt"/>
                <a:ea typeface="+mn-ea"/>
                <a:cs typeface="+mn-cs"/>
              </a:rPr>
              <a:t>women’s participation on boards and bodies. A further 8 decisions recognize both the need for gender balance</a:t>
            </a:r>
          </a:p>
          <a:p>
            <a:r>
              <a:rPr lang="fr-FR" sz="1200" b="0" i="0" u="none" strike="noStrike" kern="1200" baseline="0" dirty="0" smtClean="0">
                <a:solidFill>
                  <a:schemeClr val="tx1"/>
                </a:solidFill>
                <a:latin typeface="+mn-lt"/>
                <a:ea typeface="+mn-ea"/>
                <a:cs typeface="+mn-cs"/>
              </a:rPr>
              <a:t>and a </a:t>
            </a:r>
            <a:r>
              <a:rPr lang="fr-FR" sz="1200" b="0" i="0" u="none" strike="noStrike" kern="1200" baseline="0" dirty="0" err="1" smtClean="0">
                <a:solidFill>
                  <a:schemeClr val="tx1"/>
                </a:solidFill>
                <a:latin typeface="+mn-lt"/>
                <a:ea typeface="+mn-ea"/>
                <a:cs typeface="+mn-cs"/>
              </a:rPr>
              <a:t>gender</a:t>
            </a:r>
            <a:r>
              <a:rPr lang="fr-FR" sz="1200" b="0" i="0" u="none" strike="noStrike" kern="1200" baseline="0" dirty="0" smtClean="0">
                <a:solidFill>
                  <a:schemeClr val="tx1"/>
                </a:solidFill>
                <a:latin typeface="+mn-lt"/>
                <a:ea typeface="+mn-ea"/>
                <a:cs typeface="+mn-cs"/>
              </a:rPr>
              <a:t>-sensitive </a:t>
            </a:r>
            <a:r>
              <a:rPr lang="fr-FR" sz="1200" b="0" i="0" u="none" strike="noStrike" kern="1200" baseline="0" dirty="0" err="1" smtClean="0">
                <a:solidFill>
                  <a:schemeClr val="tx1"/>
                </a:solidFill>
                <a:latin typeface="+mn-lt"/>
                <a:ea typeface="+mn-ea"/>
                <a:cs typeface="+mn-cs"/>
              </a:rPr>
              <a:t>approach</a:t>
            </a:r>
            <a:r>
              <a:rPr lang="fr-FR"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 Adaptation </a:t>
            </a:r>
            <a:r>
              <a:rPr lang="en-US" sz="1200" b="0" i="0" u="none" strike="noStrike" kern="1200" baseline="0" dirty="0" smtClean="0">
                <a:solidFill>
                  <a:schemeClr val="tx1"/>
                </a:solidFill>
                <a:latin typeface="+mn-lt"/>
                <a:ea typeface="+mn-ea"/>
                <a:cs typeface="+mn-cs"/>
              </a:rPr>
              <a:t>is so far the area in which the most robust gender-sensitive language has been integrated, with a total of 10 decisions integrating gender references. This could be due in part to the following: </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first decision, from COP7 in 2001, to integrate a gender-sensitive approach mandated that national</a:t>
            </a:r>
          </a:p>
          <a:p>
            <a:r>
              <a:rPr lang="en-US" sz="1200" b="0" i="0" u="none" strike="noStrike" kern="1200" baseline="0" dirty="0" smtClean="0">
                <a:solidFill>
                  <a:schemeClr val="tx1"/>
                </a:solidFill>
                <a:latin typeface="+mn-lt"/>
                <a:ea typeface="+mn-ea"/>
                <a:cs typeface="+mn-cs"/>
              </a:rPr>
              <a:t>adaptation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of action be guided by gender equality;</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the outset of the current UNFCCC adaptation framework, it was mandated that adaptation should follow</a:t>
            </a:r>
          </a:p>
          <a:p>
            <a:r>
              <a:rPr lang="fr-FR" sz="1200" b="0" i="0" u="none" strike="noStrike" kern="1200" baseline="0" dirty="0" smtClean="0">
                <a:solidFill>
                  <a:schemeClr val="tx1"/>
                </a:solidFill>
                <a:latin typeface="+mn-lt"/>
                <a:ea typeface="+mn-ea"/>
                <a:cs typeface="+mn-cs"/>
              </a:rPr>
              <a:t>a </a:t>
            </a:r>
            <a:r>
              <a:rPr lang="fr-FR" sz="1200" b="0" i="0" u="none" strike="noStrike" kern="1200" baseline="0" dirty="0" err="1" smtClean="0">
                <a:solidFill>
                  <a:schemeClr val="tx1"/>
                </a:solidFill>
                <a:latin typeface="+mn-lt"/>
                <a:ea typeface="+mn-ea"/>
                <a:cs typeface="+mn-cs"/>
              </a:rPr>
              <a:t>gender</a:t>
            </a:r>
            <a:r>
              <a:rPr lang="fr-FR" sz="1200" b="0" i="0" u="none" strike="noStrike" kern="1200" baseline="0" dirty="0" smtClean="0">
                <a:solidFill>
                  <a:schemeClr val="tx1"/>
                </a:solidFill>
                <a:latin typeface="+mn-lt"/>
                <a:ea typeface="+mn-ea"/>
                <a:cs typeface="+mn-cs"/>
              </a:rPr>
              <a:t>-sensitive </a:t>
            </a:r>
            <a:r>
              <a:rPr lang="fr-FR" sz="1200" b="0" i="0" u="none" strike="noStrike" kern="1200" baseline="0" dirty="0" err="1" smtClean="0">
                <a:solidFill>
                  <a:schemeClr val="tx1"/>
                </a:solidFill>
                <a:latin typeface="+mn-lt"/>
                <a:ea typeface="+mn-ea"/>
                <a:cs typeface="+mn-cs"/>
              </a:rPr>
              <a:t>approach</a:t>
            </a:r>
            <a:r>
              <a:rPr lang="fr-FR" sz="1200" b="0" i="0" u="none" strike="noStrike" kern="1200" baseline="0" dirty="0" smtClean="0">
                <a:solidFill>
                  <a:schemeClr val="tx1"/>
                </a:solidFill>
                <a:latin typeface="+mn-lt"/>
                <a:ea typeface="+mn-ea"/>
                <a:cs typeface="+mn-cs"/>
              </a:rPr>
              <a:t>; and</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Early research and awareness raising highlighting the linkages between gender and climate change framed</a:t>
            </a:r>
          </a:p>
          <a:p>
            <a:r>
              <a:rPr lang="en-US" sz="1200" b="0" i="0" u="none" strike="noStrike" kern="1200" baseline="0" dirty="0" smtClean="0">
                <a:solidFill>
                  <a:schemeClr val="tx1"/>
                </a:solidFill>
                <a:latin typeface="+mn-lt"/>
                <a:ea typeface="+mn-ea"/>
                <a:cs typeface="+mn-cs"/>
              </a:rPr>
              <a:t>women predominantly in terms of their vulnerability to climate impacts, making the link to adaptation more</a:t>
            </a:r>
          </a:p>
          <a:p>
            <a:r>
              <a:rPr lang="en-US" sz="1200" b="0" i="0" u="none" strike="noStrike" kern="1200" baseline="0" dirty="0" smtClean="0">
                <a:solidFill>
                  <a:schemeClr val="tx1"/>
                </a:solidFill>
                <a:latin typeface="+mn-lt"/>
                <a:ea typeface="+mn-ea"/>
                <a:cs typeface="+mn-cs"/>
              </a:rPr>
              <a:t>relevant to policy-makers than in other areas such as mitigation and technology.</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Out of the main areas of negotiations (adaptation, mitigation, finance, technology and capacity-building) </a:t>
            </a:r>
            <a:r>
              <a:rPr lang="en-US" sz="1200" b="1" i="0" u="none" strike="noStrike" kern="1200" baseline="0" dirty="0" smtClean="0">
                <a:solidFill>
                  <a:schemeClr val="tx1"/>
                </a:solidFill>
                <a:latin typeface="+mn-lt"/>
                <a:ea typeface="+mn-ea"/>
                <a:cs typeface="+mn-cs"/>
              </a:rPr>
              <a:t>mitigation </a:t>
            </a:r>
            <a:r>
              <a:rPr lang="en-US" sz="1200" b="0" i="0" u="none" strike="noStrike" kern="1200" baseline="0" dirty="0" smtClean="0">
                <a:solidFill>
                  <a:schemeClr val="tx1"/>
                </a:solidFill>
                <a:latin typeface="+mn-lt"/>
                <a:ea typeface="+mn-ea"/>
                <a:cs typeface="+mn-cs"/>
              </a:rPr>
              <a:t>has the lowest number of decisions that reference gender, with no guiding mandate for </a:t>
            </a:r>
            <a:r>
              <a:rPr lang="en-US" sz="1200" b="0" i="0" u="none" strike="noStrike" kern="1200" baseline="0" dirty="0" err="1" smtClean="0">
                <a:solidFill>
                  <a:schemeClr val="tx1"/>
                </a:solidFill>
                <a:latin typeface="+mn-lt"/>
                <a:ea typeface="+mn-ea"/>
                <a:cs typeface="+mn-cs"/>
              </a:rPr>
              <a:t>gendersensitive</a:t>
            </a:r>
            <a:r>
              <a:rPr lang="en-US" sz="1200" b="0" i="0" u="none" strike="noStrike" kern="1200" baseline="0" dirty="0" smtClean="0">
                <a:solidFill>
                  <a:schemeClr val="tx1"/>
                </a:solidFill>
                <a:latin typeface="+mn-lt"/>
                <a:ea typeface="+mn-ea"/>
                <a:cs typeface="+mn-cs"/>
              </a:rPr>
              <a:t> mitigation actions. Gender considerations are only included in relation to REDD+ and response </a:t>
            </a:r>
            <a:r>
              <a:rPr lang="en-US" sz="1200" b="0" i="0" u="none" strike="noStrike" kern="1200" baseline="0" dirty="0" err="1" smtClean="0">
                <a:solidFill>
                  <a:schemeClr val="tx1"/>
                </a:solidFill>
                <a:latin typeface="+mn-lt"/>
                <a:ea typeface="+mn-ea"/>
                <a:cs typeface="+mn-cs"/>
              </a:rPr>
              <a:t>measures,with</a:t>
            </a:r>
            <a:r>
              <a:rPr lang="en-US" sz="1200" b="0" i="0" u="none" strike="noStrike" kern="1200" baseline="0" dirty="0" smtClean="0">
                <a:solidFill>
                  <a:schemeClr val="tx1"/>
                </a:solidFill>
                <a:latin typeface="+mn-lt"/>
                <a:ea typeface="+mn-ea"/>
                <a:cs typeface="+mn-cs"/>
              </a:rPr>
              <a:t> the latter only referring to women as a “vulnerable group”.</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Under </a:t>
            </a:r>
            <a:r>
              <a:rPr lang="en-US" sz="1200" b="1" i="0" u="none" strike="noStrike" kern="1200" baseline="0" dirty="0" smtClean="0">
                <a:solidFill>
                  <a:schemeClr val="tx1"/>
                </a:solidFill>
                <a:latin typeface="+mn-lt"/>
                <a:ea typeface="+mn-ea"/>
                <a:cs typeface="+mn-cs"/>
              </a:rPr>
              <a:t>finance</a:t>
            </a:r>
            <a:r>
              <a:rPr lang="en-US" sz="1200" b="0" i="0" u="none" strike="noStrike" kern="1200" baseline="0" dirty="0" smtClean="0">
                <a:solidFill>
                  <a:schemeClr val="tx1"/>
                </a:solidFill>
                <a:latin typeface="+mn-lt"/>
                <a:ea typeface="+mn-ea"/>
                <a:cs typeface="+mn-cs"/>
              </a:rPr>
              <a:t>, the decision on the Green Climate Fund addresses gender in a more holistic manner- across</a:t>
            </a:r>
          </a:p>
          <a:p>
            <a:r>
              <a:rPr lang="en-US" sz="1200" b="0" i="0" u="none" strike="noStrike" kern="1200" baseline="0" dirty="0" smtClean="0">
                <a:solidFill>
                  <a:schemeClr val="tx1"/>
                </a:solidFill>
                <a:latin typeface="+mn-lt"/>
                <a:ea typeface="+mn-ea"/>
                <a:cs typeface="+mn-cs"/>
              </a:rPr>
              <a:t>several aspects of the Fund’s governing rules and procedures from the outset- mandating a gender-sensitive</a:t>
            </a:r>
          </a:p>
          <a:p>
            <a:r>
              <a:rPr lang="en-US" sz="1200" b="0" i="0" u="none" strike="noStrike" kern="1200" baseline="0" dirty="0" smtClean="0">
                <a:solidFill>
                  <a:schemeClr val="tx1"/>
                </a:solidFill>
                <a:latin typeface="+mn-lt"/>
                <a:ea typeface="+mn-ea"/>
                <a:cs typeface="+mn-cs"/>
              </a:rPr>
              <a:t>approach to the Fund’s actions, promoting gender-balance in the Board/ Secretariat composition, and promoting</a:t>
            </a:r>
          </a:p>
          <a:p>
            <a:r>
              <a:rPr lang="en-US" sz="1200" b="0" i="0" u="none" strike="noStrike" kern="1200" baseline="0" dirty="0" smtClean="0">
                <a:solidFill>
                  <a:schemeClr val="tx1"/>
                </a:solidFill>
                <a:latin typeface="+mn-lt"/>
                <a:ea typeface="+mn-ea"/>
                <a:cs typeface="+mn-cs"/>
              </a:rPr>
              <a:t>the input of stakeholders, particularly women (not specifically framed as vulnerable in this instance).</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decisions explicitly on </a:t>
            </a:r>
            <a:r>
              <a:rPr lang="en-US" sz="1200" b="1" i="0" u="none" strike="noStrike" kern="1200" baseline="0" dirty="0" smtClean="0">
                <a:solidFill>
                  <a:schemeClr val="tx1"/>
                </a:solidFill>
                <a:latin typeface="+mn-lt"/>
                <a:ea typeface="+mn-ea"/>
                <a:cs typeface="+mn-cs"/>
              </a:rPr>
              <a:t>gender</a:t>
            </a:r>
            <a:r>
              <a:rPr lang="en-US" sz="1200" b="0" i="0" u="none" strike="noStrike" kern="1200" baseline="0" dirty="0" smtClean="0">
                <a:solidFill>
                  <a:schemeClr val="tx1"/>
                </a:solidFill>
                <a:latin typeface="+mn-lt"/>
                <a:ea typeface="+mn-ea"/>
                <a:cs typeface="+mn-cs"/>
              </a:rPr>
              <a:t>, the original decisions (36. CP.7 and 23/CP.18) are framed solely around enhancing women’s participation and gender balance in UNFCCC decision making. However, decision 23/CP.18 called for a workshop at COP19 to address gender-sensitive climate policy, as well as mandated a standing</a:t>
            </a:r>
          </a:p>
          <a:p>
            <a:r>
              <a:rPr lang="en-US" sz="1200" b="0" i="0" u="none" strike="noStrike" kern="1200" baseline="0" dirty="0" smtClean="0">
                <a:solidFill>
                  <a:schemeClr val="tx1"/>
                </a:solidFill>
                <a:latin typeface="+mn-lt"/>
                <a:ea typeface="+mn-ea"/>
                <a:cs typeface="+mn-cs"/>
              </a:rPr>
              <a:t>agenda item on gender at the COP. The current conclusions under this agenda item (FCCC/SBI/2013/L.16) include proposals for workshops to further clarify the intersection of gender in all areas of the negotiations, as well as to monitor the implementation of gender-sensitive climate policies and actions. A further decision on </a:t>
            </a:r>
            <a:r>
              <a:rPr lang="en-US" sz="1200" b="0" i="0" u="none" strike="noStrike" kern="1200" baseline="0" dirty="0" err="1" smtClean="0">
                <a:solidFill>
                  <a:schemeClr val="tx1"/>
                </a:solidFill>
                <a:latin typeface="+mn-lt"/>
                <a:ea typeface="+mn-ea"/>
                <a:cs typeface="+mn-cs"/>
              </a:rPr>
              <a:t>gendersensitive</a:t>
            </a:r>
            <a:r>
              <a:rPr lang="en-US" sz="1200" b="0" i="0" u="none" strike="noStrike" kern="1200" baseline="0" dirty="0" smtClean="0">
                <a:solidFill>
                  <a:schemeClr val="tx1"/>
                </a:solidFill>
                <a:latin typeface="+mn-lt"/>
                <a:ea typeface="+mn-ea"/>
                <a:cs typeface="+mn-cs"/>
              </a:rPr>
              <a:t> climate policy under this agenda could support a holistic approach to monitoring and implementation of all other decisions on gender under the UNFCCC (as compiled here), which could work to support more effective </a:t>
            </a:r>
            <a:r>
              <a:rPr lang="fr-FR" sz="1200" b="0" i="0" u="none" strike="noStrike" kern="1200" baseline="0" dirty="0" err="1" smtClean="0">
                <a:solidFill>
                  <a:schemeClr val="tx1"/>
                </a:solidFill>
                <a:latin typeface="+mn-lt"/>
                <a:ea typeface="+mn-ea"/>
                <a:cs typeface="+mn-cs"/>
              </a:rPr>
              <a:t>implementation</a:t>
            </a:r>
            <a:r>
              <a:rPr lang="fr-FR" sz="1200" b="0" i="0" u="none" strike="noStrike" kern="1200" baseline="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4</a:t>
            </a:fld>
            <a:endParaRPr lang="fr-FR"/>
          </a:p>
        </p:txBody>
      </p:sp>
    </p:spTree>
    <p:extLst>
      <p:ext uri="{BB962C8B-B14F-4D97-AF65-F5344CB8AC3E}">
        <p14:creationId xmlns:p14="http://schemas.microsoft.com/office/powerpoint/2010/main" val="127336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Décision n’encourage que de manière limitée les Etats à adopter une approche plus proactive pour promouvoir l'égalité des sexes dans toute action climatique,  à accroitre le nombre de femmes au sein de leurs équipes de négociations et à fournir des informations sur les avancées réalisées dans ce domaine.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fr-FR" dirty="0" smtClean="0"/>
              <a:t>Pression exercée par un nombre très limité de gouvernements, le terme « égalité des sexes » qui aurait dû être présent tout au long du texte a été remplacé par « équité entre les sexes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Apparaissant toutefois au 3</a:t>
            </a:r>
            <a:r>
              <a:rPr lang="fr-FR" baseline="30000" dirty="0" smtClean="0"/>
              <a:t>ème</a:t>
            </a:r>
            <a:r>
              <a:rPr lang="fr-FR" dirty="0" smtClean="0"/>
              <a:t> paragraphe du Programme de travail de Lima concernant les progrès observés jusqu’alors, le terme « égalité des sexes » voit sa portée limitée par les conditions et circonstances spécifiques à chaque Etat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Acknowledging the progress made in advancing gender balance and gender equality within the context of climate change policies and in line with the individual country circumstances and gender-responsive climate policy through the decisions referred to above, and the need for gender mainstreaming through all relevant targets and goals in activities under the Convention as an important contribution to increase their effectiveness,”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5</a:t>
            </a:fld>
            <a:endParaRPr lang="fr-FR"/>
          </a:p>
        </p:txBody>
      </p:sp>
    </p:spTree>
    <p:extLst>
      <p:ext uri="{BB962C8B-B14F-4D97-AF65-F5344CB8AC3E}">
        <p14:creationId xmlns:p14="http://schemas.microsoft.com/office/powerpoint/2010/main" val="316344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4/ Lutter pour que les femmes soient au cœur du déploiement des énergies renouvelables et de l’efficacité énergétique</a:t>
            </a:r>
          </a:p>
          <a:p>
            <a:r>
              <a:rPr lang="fr-FR" sz="1200" b="0" i="0" u="none" strike="noStrike" kern="1200" baseline="0" dirty="0" smtClean="0">
                <a:solidFill>
                  <a:schemeClr val="tx1"/>
                </a:solidFill>
                <a:latin typeface="+mn-lt"/>
                <a:ea typeface="+mn-ea"/>
                <a:cs typeface="+mn-cs"/>
              </a:rPr>
              <a:t>Les femmes sont plus vulnérables face à la pauvreté énergétique – notamment pour les besoins énergétiques domestiques mais également productifs. Elles jouent un rôle de pivot dans la vie économique des communautés, particulièrement en l’absence d’infrastructures et de services.</a:t>
            </a:r>
          </a:p>
          <a:p>
            <a:r>
              <a:rPr lang="fr-FR" sz="1200" b="0" i="0" u="none" strike="noStrike" kern="1200" baseline="0" dirty="0" smtClean="0">
                <a:solidFill>
                  <a:schemeClr val="tx1"/>
                </a:solidFill>
                <a:latin typeface="+mn-lt"/>
                <a:ea typeface="+mn-ea"/>
                <a:cs typeface="+mn-cs"/>
              </a:rPr>
              <a:t>Plus impactées et vulnérables, les femmes, dont ce rôle est tenu en compte, deviennent des agents de changement positif vers l’accès aux énergies renouvelables pour tous. À condition que les politiques énergétiques…</a:t>
            </a:r>
          </a:p>
          <a:p>
            <a:r>
              <a:rPr lang="fr-FR" sz="1200" b="0" i="0" u="none" strike="noStrike" kern="1200" baseline="0" dirty="0" smtClean="0">
                <a:solidFill>
                  <a:schemeClr val="tx1"/>
                </a:solidFill>
                <a:latin typeface="+mn-lt"/>
                <a:ea typeface="+mn-ea"/>
                <a:cs typeface="+mn-cs"/>
              </a:rPr>
              <a:t>☛☛tiennent compte de cette vulnérabilité et du rôle spécifique des femmes dans la promotion des énergies renouvelables et plus performantes,</a:t>
            </a:r>
          </a:p>
          <a:p>
            <a:r>
              <a:rPr lang="fr-FR" sz="1200" b="0" i="0" u="none" strike="noStrike" kern="1200" baseline="0" dirty="0" smtClean="0">
                <a:solidFill>
                  <a:schemeClr val="tx1"/>
                </a:solidFill>
                <a:latin typeface="+mn-lt"/>
                <a:ea typeface="+mn-ea"/>
                <a:cs typeface="+mn-cs"/>
              </a:rPr>
              <a:t>☛☛impliquent activement les femmes dans l’élaboration et la mise en </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des politiques de déploiement et gestion des énergies renouvelables et économes, dont elles sont de fait les premières utilisatrices et gardiennes.</a:t>
            </a:r>
            <a:endParaRPr lang="fr-FR" dirty="0"/>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6</a:t>
            </a:fld>
            <a:endParaRPr lang="fr-FR"/>
          </a:p>
        </p:txBody>
      </p:sp>
    </p:spTree>
    <p:extLst>
      <p:ext uri="{BB962C8B-B14F-4D97-AF65-F5344CB8AC3E}">
        <p14:creationId xmlns:p14="http://schemas.microsoft.com/office/powerpoint/2010/main" val="277185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 effet, par exemple, la mention des droits humains et l’égalité homme-femme est une ligne rouge pour certains états qui pourraient se dissocier de l’accord. C’est pourquoi il est nécessaire de continuer le plaidoyer auprès de nos alliés pour leur rappeler que droits humains et égalité des genres sont au centre de la solution climatique.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Des courants essaient de camoufler l’égalité de genre dans le langage sur les droits humains.  C’est pourquoi il est urgent de mobiliser les associations travaillant principalement sur droits humains pour une action conjointe et coordonnée.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Travail du WRC</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7</a:t>
            </a:fld>
            <a:endParaRPr lang="fr-FR"/>
          </a:p>
        </p:txBody>
      </p:sp>
    </p:spTree>
    <p:extLst>
      <p:ext uri="{BB962C8B-B14F-4D97-AF65-F5344CB8AC3E}">
        <p14:creationId xmlns:p14="http://schemas.microsoft.com/office/powerpoint/2010/main" val="81114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535C11-075F-4E5A-B5BD-BEC4A4BDCC2C}" type="slidenum">
              <a:rPr lang="fr-FR" smtClean="0"/>
              <a:pPr/>
              <a:t>8</a:t>
            </a:fld>
            <a:endParaRPr lang="fr-FR"/>
          </a:p>
        </p:txBody>
      </p:sp>
    </p:spTree>
    <p:extLst>
      <p:ext uri="{BB962C8B-B14F-4D97-AF65-F5344CB8AC3E}">
        <p14:creationId xmlns:p14="http://schemas.microsoft.com/office/powerpoint/2010/main" val="725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9FC62CA5-351D-4F61-9691-48907EF0D8EB}" type="datetime4">
              <a:rPr lang="en-US" smtClean="0"/>
              <a:pPr/>
              <a:t>avril 29, 2015</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587804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2162005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2124286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84159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410076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340063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67754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23232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11333" y="0"/>
            <a:ext cx="9144000" cy="1529408"/>
          </a:xfrm>
          <a:prstGeom prst="rect">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1090836"/>
            <a:ext cx="9144000" cy="4320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3" descr="C:\Documents and Settings\CARE_FIXE7\Bureau\Prez\Eléments visuels\CARE_Supergraphic_Fuzzblok_icons_illustrations 2011\supergraphic-entier-Orange.png"/>
          <p:cNvPicPr>
            <a:picLocks noChangeAspect="1" noChangeArrowheads="1"/>
          </p:cNvPicPr>
          <p:nvPr userDrawn="1"/>
        </p:nvPicPr>
        <p:blipFill>
          <a:blip r:embed="rId2" cstate="screen">
            <a:lum bright="10000"/>
            <a:extLst>
              <a:ext uri="{28A0092B-C50C-407E-A947-70E740481C1C}">
                <a14:useLocalDpi xmlns:a14="http://schemas.microsoft.com/office/drawing/2010/main"/>
              </a:ext>
            </a:extLst>
          </a:blip>
          <a:srcRect/>
          <a:stretch>
            <a:fillRect/>
          </a:stretch>
        </p:blipFill>
        <p:spPr bwMode="auto">
          <a:xfrm>
            <a:off x="0" y="3000"/>
            <a:ext cx="1388274" cy="1222630"/>
          </a:xfrm>
          <a:prstGeom prst="rect">
            <a:avLst/>
          </a:prstGeom>
          <a:noFill/>
        </p:spPr>
      </p:pic>
      <p:sp>
        <p:nvSpPr>
          <p:cNvPr id="2" name="Titre 1"/>
          <p:cNvSpPr>
            <a:spLocks noGrp="1"/>
          </p:cNvSpPr>
          <p:nvPr>
            <p:ph type="title"/>
          </p:nvPr>
        </p:nvSpPr>
        <p:spPr>
          <a:xfrm>
            <a:off x="1619672" y="274638"/>
            <a:ext cx="7067128" cy="816198"/>
          </a:xfrm>
        </p:spPr>
        <p:txBody>
          <a:bodyPr/>
          <a:lstStyle>
            <a:lvl1pPr>
              <a:defRPr>
                <a:solidFill>
                  <a:schemeClr val="bg1"/>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1019238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845003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1847723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00A433-04FC-4FCF-8F7D-847ECC2481F2}" type="slidenum">
              <a:rPr lang="fr-FR" smtClean="0"/>
              <a:pPr/>
              <a:t>‹#›</a:t>
            </a:fld>
            <a:endParaRPr lang="fr-FR"/>
          </a:p>
        </p:txBody>
      </p:sp>
    </p:spTree>
    <p:extLst>
      <p:ext uri="{BB962C8B-B14F-4D97-AF65-F5344CB8AC3E}">
        <p14:creationId xmlns:p14="http://schemas.microsoft.com/office/powerpoint/2010/main" val="204387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D3B589-1043-4D7E-A8B9-B4C9A7469620}" type="datetimeFigureOut">
              <a:rPr lang="fr-FR" smtClean="0"/>
              <a:pPr/>
              <a:t>29/04/2015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847A89-95FD-407B-B63F-0553B7CA920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3B589-1043-4D7E-A8B9-B4C9A7469620}" type="datetimeFigureOut">
              <a:rPr lang="fr-FR" smtClean="0"/>
              <a:pPr/>
              <a:t>29/04/2015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47A89-95FD-407B-B63F-0553B7CA920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5E480-1F1E-4067-9916-102DE5C87F30}" type="datetimeFigureOut">
              <a:rPr lang="fr-FR" smtClean="0"/>
              <a:pPr/>
              <a:t>29/04/2015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0A433-04FC-4FCF-8F7D-847ECC2481F2}" type="slidenum">
              <a:rPr lang="fr-FR" smtClean="0"/>
              <a:pPr/>
              <a:t>‹#›</a:t>
            </a:fld>
            <a:endParaRPr lang="fr-FR"/>
          </a:p>
        </p:txBody>
      </p:sp>
    </p:spTree>
    <p:extLst>
      <p:ext uri="{BB962C8B-B14F-4D97-AF65-F5344CB8AC3E}">
        <p14:creationId xmlns:p14="http://schemas.microsoft.com/office/powerpoint/2010/main" val="41354759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97152"/>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3" descr="C:\Documents and Settings\CARE_FIXE7\Bureau\Prez\Eléments visuels\CARE_Supergraphic_Fuzzblok_icons_illustrations 2011\supergraphic-entier-Orange.png"/>
          <p:cNvPicPr>
            <a:picLocks noChangeAspect="1" noChangeArrowheads="1"/>
          </p:cNvPicPr>
          <p:nvPr/>
        </p:nvPicPr>
        <p:blipFill>
          <a:blip r:embed="rId3" cstate="screen"/>
          <a:srcRect/>
          <a:stretch>
            <a:fillRect/>
          </a:stretch>
        </p:blipFill>
        <p:spPr bwMode="auto">
          <a:xfrm>
            <a:off x="0" y="0"/>
            <a:ext cx="4653533" cy="4437389"/>
          </a:xfrm>
          <a:prstGeom prst="rect">
            <a:avLst/>
          </a:prstGeom>
          <a:noFill/>
        </p:spPr>
      </p:pic>
      <p:sp>
        <p:nvSpPr>
          <p:cNvPr id="18" name="Rectangle 17"/>
          <p:cNvSpPr/>
          <p:nvPr/>
        </p:nvSpPr>
        <p:spPr>
          <a:xfrm>
            <a:off x="0" y="0"/>
            <a:ext cx="9144000" cy="5085184"/>
          </a:xfrm>
          <a:prstGeom prst="rect">
            <a:avLst/>
          </a:prstGeom>
          <a:solidFill>
            <a:schemeClr val="accent6">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07504" y="6525924"/>
            <a:ext cx="8928992" cy="200055"/>
          </a:xfrm>
          <a:prstGeom prst="rect">
            <a:avLst/>
          </a:prstGeom>
        </p:spPr>
        <p:txBody>
          <a:bodyPr wrap="square">
            <a:spAutoFit/>
          </a:bodyPr>
          <a:lstStyle/>
          <a:p>
            <a:r>
              <a:rPr lang="en-US" sz="700" dirty="0" smtClean="0">
                <a:solidFill>
                  <a:schemeClr val="bg1">
                    <a:lumMod val="65000"/>
                  </a:schemeClr>
                </a:solidFill>
              </a:rPr>
              <a:t>Copyright © 2012 Cooperative for Assistance and Relief Everywhere, Inc. (CARE)</a:t>
            </a:r>
            <a:r>
              <a:rPr lang="en-US" sz="700" dirty="0" smtClean="0"/>
              <a:t> </a:t>
            </a:r>
            <a:endParaRPr lang="fr-FR" sz="700" dirty="0"/>
          </a:p>
        </p:txBody>
      </p:sp>
      <p:sp>
        <p:nvSpPr>
          <p:cNvPr id="9" name="Title 3"/>
          <p:cNvSpPr>
            <a:spLocks noGrp="1"/>
          </p:cNvSpPr>
          <p:nvPr>
            <p:ph type="ctrTitle"/>
          </p:nvPr>
        </p:nvSpPr>
        <p:spPr>
          <a:xfrm>
            <a:off x="0" y="908720"/>
            <a:ext cx="9144000" cy="3930650"/>
          </a:xfrm>
        </p:spPr>
        <p:txBody>
          <a:bodyPr>
            <a:normAutofit/>
          </a:bodyPr>
          <a:lstStyle/>
          <a:p>
            <a:pPr algn="ctr" eaLnBrk="1" hangingPunct="1"/>
            <a:r>
              <a:rPr lang="fr-FR" dirty="0" smtClean="0">
                <a:solidFill>
                  <a:schemeClr val="bg1"/>
                </a:solidFill>
                <a:latin typeface="Arial" pitchFamily="34" charset="0"/>
                <a:cs typeface="Arial" pitchFamily="34" charset="0"/>
              </a:rPr>
              <a:t/>
            </a:r>
            <a:br>
              <a:rPr lang="fr-FR" dirty="0" smtClean="0">
                <a:solidFill>
                  <a:schemeClr val="bg1"/>
                </a:solidFill>
                <a:latin typeface="Arial" pitchFamily="34" charset="0"/>
                <a:cs typeface="Arial" pitchFamily="34" charset="0"/>
              </a:rPr>
            </a:br>
            <a:endParaRPr lang="fr-FR" dirty="0" smtClean="0">
              <a:solidFill>
                <a:schemeClr val="bg1"/>
              </a:solidFill>
              <a:latin typeface="Arial" pitchFamily="34" charset="0"/>
              <a:cs typeface="Arial" pitchFamily="34" charset="0"/>
            </a:endParaRPr>
          </a:p>
        </p:txBody>
      </p:sp>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4572000"/>
          </a:xfrm>
          <a:prstGeom prst="rect">
            <a:avLst/>
          </a:prstGeom>
        </p:spPr>
      </p:pic>
      <p:sp>
        <p:nvSpPr>
          <p:cNvPr id="8" name="Titre 1"/>
          <p:cNvSpPr txBox="1">
            <a:spLocks/>
          </p:cNvSpPr>
          <p:nvPr/>
        </p:nvSpPr>
        <p:spPr>
          <a:xfrm>
            <a:off x="144016" y="5184576"/>
            <a:ext cx="7452320" cy="1556792"/>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accent6">
                    <a:lumMod val="75000"/>
                  </a:schemeClr>
                </a:solidFill>
                <a:latin typeface="+mj-lt"/>
                <a:ea typeface="+mj-ea"/>
                <a:cs typeface="+mj-cs"/>
              </a:rPr>
              <a:t>COMMENT EST TRAITEE LA QUESTION DU GENRE DANS LES </a:t>
            </a:r>
            <a:r>
              <a:rPr lang="en-US" sz="4000" b="1" noProof="0" dirty="0" smtClean="0">
                <a:solidFill>
                  <a:schemeClr val="accent6">
                    <a:lumMod val="75000"/>
                  </a:schemeClr>
                </a:solidFill>
                <a:latin typeface="+mj-lt"/>
                <a:ea typeface="+mj-ea"/>
                <a:cs typeface="+mj-cs"/>
              </a:rPr>
              <a:t>NEGOCIATIONS CLIMAT?</a:t>
            </a:r>
          </a:p>
        </p:txBody>
      </p:sp>
      <p:sp>
        <p:nvSpPr>
          <p:cNvPr id="2" name="ZoneTexte 1"/>
          <p:cNvSpPr txBox="1"/>
          <p:nvPr/>
        </p:nvSpPr>
        <p:spPr>
          <a:xfrm>
            <a:off x="2483768" y="3933056"/>
            <a:ext cx="6552728" cy="400110"/>
          </a:xfrm>
          <a:prstGeom prst="rect">
            <a:avLst/>
          </a:prstGeom>
          <a:noFill/>
        </p:spPr>
        <p:txBody>
          <a:bodyPr wrap="square" rtlCol="0">
            <a:spAutoFit/>
          </a:bodyPr>
          <a:lstStyle/>
          <a:p>
            <a:pPr algn="r"/>
            <a:r>
              <a:rPr lang="fr-FR" sz="2000" b="1" dirty="0" smtClean="0"/>
              <a:t>Atelier du Réseau Climat Développement – 14/04/2015</a:t>
            </a:r>
            <a:endParaRPr lang="fr-FR" sz="2000" b="1" dirty="0"/>
          </a:p>
        </p:txBody>
      </p:sp>
      <p:pic>
        <p:nvPicPr>
          <p:cNvPr id="11" name="Picture 7" descr="CARE_VERT_2c.png"/>
          <p:cNvPicPr>
            <a:picLocks noChangeAspect="1"/>
          </p:cNvPicPr>
          <p:nvPr/>
        </p:nvPicPr>
        <p:blipFill>
          <a:blip r:embed="rId5" cstate="screen"/>
          <a:stretch>
            <a:fillRect/>
          </a:stretch>
        </p:blipFill>
        <p:spPr>
          <a:xfrm>
            <a:off x="7776314" y="5469662"/>
            <a:ext cx="900142" cy="1127690"/>
          </a:xfrm>
          <a:prstGeom prst="rect">
            <a:avLst/>
          </a:prstGeom>
        </p:spPr>
      </p:pic>
    </p:spTree>
    <p:extLst>
      <p:ext uri="{BB962C8B-B14F-4D97-AF65-F5344CB8AC3E}">
        <p14:creationId xmlns:p14="http://schemas.microsoft.com/office/powerpoint/2010/main" val="2543228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31640" y="188640"/>
            <a:ext cx="7560840" cy="816198"/>
          </a:xfrm>
        </p:spPr>
        <p:txBody>
          <a:bodyPr>
            <a:noAutofit/>
          </a:bodyPr>
          <a:lstStyle/>
          <a:p>
            <a:r>
              <a:rPr lang="fr-FR" sz="3200" b="1" dirty="0">
                <a:latin typeface="+mn-lt"/>
                <a:ea typeface="+mn-ea"/>
                <a:cs typeface="+mn-cs"/>
              </a:rPr>
              <a:t>Une double injustice</a:t>
            </a:r>
          </a:p>
        </p:txBody>
      </p:sp>
      <p:sp>
        <p:nvSpPr>
          <p:cNvPr id="5" name="Espace réservé du contenu 4"/>
          <p:cNvSpPr>
            <a:spLocks noGrp="1"/>
          </p:cNvSpPr>
          <p:nvPr>
            <p:ph idx="1"/>
          </p:nvPr>
        </p:nvSpPr>
        <p:spPr>
          <a:xfrm>
            <a:off x="457200" y="1600200"/>
            <a:ext cx="8229600" cy="4997152"/>
          </a:xfrm>
        </p:spPr>
        <p:txBody>
          <a:bodyPr>
            <a:normAutofit/>
          </a:bodyPr>
          <a:lstStyle/>
          <a:p>
            <a:pPr marL="0" lvl="0" indent="0" algn="just">
              <a:buNone/>
            </a:pPr>
            <a:r>
              <a:rPr lang="fr-FR" dirty="0" smtClean="0"/>
              <a:t>.</a:t>
            </a:r>
          </a:p>
          <a:p>
            <a:pPr marL="0" indent="0">
              <a:buNone/>
            </a:pPr>
            <a:endParaRPr lang="fr-FR" dirty="0" smtClean="0"/>
          </a:p>
        </p:txBody>
      </p:sp>
      <p:graphicFrame>
        <p:nvGraphicFramePr>
          <p:cNvPr id="2" name="Diagramme 1"/>
          <p:cNvGraphicFramePr/>
          <p:nvPr>
            <p:extLst>
              <p:ext uri="{D42A27DB-BD31-4B8C-83A1-F6EECF244321}">
                <p14:modId xmlns:p14="http://schemas.microsoft.com/office/powerpoint/2010/main" val="1078530209"/>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0862" y="1628800"/>
            <a:ext cx="296227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23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333" y="0"/>
            <a:ext cx="9144000" cy="1529408"/>
          </a:xfrm>
          <a:prstGeom prst="rect">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1090836"/>
            <a:ext cx="9144000" cy="4320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3" descr="C:\Documents and Settings\CARE_FIXE7\Bureau\Prez\Eléments visuels\CARE_Supergraphic_Fuzzblok_icons_illustrations 2011\supergraphic-entier-Orange.pn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3000"/>
            <a:ext cx="1388274" cy="1222630"/>
          </a:xfrm>
          <a:prstGeom prst="rect">
            <a:avLst/>
          </a:prstGeom>
          <a:noFill/>
        </p:spPr>
      </p:pic>
      <p:sp>
        <p:nvSpPr>
          <p:cNvPr id="28" name="Espace réservé du contenu 2"/>
          <p:cNvSpPr txBox="1">
            <a:spLocks/>
          </p:cNvSpPr>
          <p:nvPr/>
        </p:nvSpPr>
        <p:spPr>
          <a:xfrm>
            <a:off x="179512" y="1700808"/>
            <a:ext cx="5294362" cy="489654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
            </a:pPr>
            <a:r>
              <a:rPr lang="fr-FR" sz="2000" b="1" dirty="0" smtClean="0">
                <a:solidFill>
                  <a:schemeClr val="tx1"/>
                </a:solidFill>
              </a:rPr>
              <a:t> En 2001, à Marrakech</a:t>
            </a:r>
            <a:r>
              <a:rPr lang="fr-FR" sz="2000" dirty="0">
                <a:solidFill>
                  <a:schemeClr val="tx1"/>
                </a:solidFill>
              </a:rPr>
              <a:t>,</a:t>
            </a:r>
            <a:r>
              <a:rPr lang="fr-FR" sz="2000" dirty="0" smtClean="0">
                <a:solidFill>
                  <a:schemeClr val="tx1"/>
                </a:solidFill>
              </a:rPr>
              <a:t> la COP commence à s’intéresser à l’égalité des genres </a:t>
            </a:r>
          </a:p>
          <a:p>
            <a:pPr algn="l">
              <a:buFont typeface="Wingdings" pitchFamily="2" charset="2"/>
              <a:buChar char="§"/>
            </a:pPr>
            <a:r>
              <a:rPr lang="fr-FR" sz="2000" dirty="0">
                <a:solidFill>
                  <a:schemeClr val="tx1"/>
                </a:solidFill>
              </a:rPr>
              <a:t> </a:t>
            </a:r>
            <a:r>
              <a:rPr lang="fr-FR" sz="2000" dirty="0" smtClean="0">
                <a:solidFill>
                  <a:schemeClr val="tx1"/>
                </a:solidFill>
              </a:rPr>
              <a:t>Puis s’ensuit une longue série de « je t’aime, moi non plus… »</a:t>
            </a:r>
          </a:p>
          <a:p>
            <a:pPr algn="l">
              <a:buFont typeface="Wingdings" pitchFamily="2" charset="2"/>
              <a:buChar char="§"/>
            </a:pPr>
            <a:r>
              <a:rPr lang="fr-FR" sz="2000" b="1" dirty="0" smtClean="0">
                <a:solidFill>
                  <a:schemeClr val="tx1"/>
                </a:solidFill>
              </a:rPr>
              <a:t> </a:t>
            </a:r>
            <a:r>
              <a:rPr lang="fr-FR" sz="2000" dirty="0" smtClean="0">
                <a:solidFill>
                  <a:schemeClr val="tx1"/>
                </a:solidFill>
              </a:rPr>
              <a:t>…jusqu’en 2010 et les </a:t>
            </a:r>
            <a:r>
              <a:rPr lang="fr-FR" sz="2000" b="1" dirty="0" smtClean="0">
                <a:solidFill>
                  <a:schemeClr val="tx1"/>
                </a:solidFill>
              </a:rPr>
              <a:t>retrouvailles</a:t>
            </a:r>
            <a:r>
              <a:rPr lang="fr-FR" sz="2000" dirty="0" smtClean="0">
                <a:solidFill>
                  <a:schemeClr val="tx1"/>
                </a:solidFill>
              </a:rPr>
              <a:t>, marquées par les accords de Cancun</a:t>
            </a:r>
          </a:p>
          <a:p>
            <a:pPr algn="l">
              <a:buFont typeface="Wingdings" pitchFamily="2" charset="2"/>
              <a:buChar char="§"/>
            </a:pPr>
            <a:r>
              <a:rPr lang="fr-FR" sz="2000" b="1" dirty="0">
                <a:solidFill>
                  <a:schemeClr val="tx1"/>
                </a:solidFill>
              </a:rPr>
              <a:t> </a:t>
            </a:r>
            <a:r>
              <a:rPr lang="fr-FR" sz="2000" b="1" dirty="0" smtClean="0">
                <a:solidFill>
                  <a:schemeClr val="tx1"/>
                </a:solidFill>
              </a:rPr>
              <a:t>… et en 2012 la COP18 propose un engagement pour de bon </a:t>
            </a:r>
            <a:r>
              <a:rPr lang="fr-FR" sz="2000" dirty="0" smtClean="0">
                <a:solidFill>
                  <a:schemeClr val="tx1"/>
                </a:solidFill>
              </a:rPr>
              <a:t>en faisant de l’égalité des genres un </a:t>
            </a:r>
            <a:r>
              <a:rPr lang="fr-FR" sz="2000" dirty="0">
                <a:solidFill>
                  <a:schemeClr val="tx1"/>
                </a:solidFill>
              </a:rPr>
              <a:t>point permanent de l'ordre du jour des négociations </a:t>
            </a:r>
            <a:endParaRPr lang="fr-FR" sz="2000" dirty="0" smtClean="0">
              <a:solidFill>
                <a:schemeClr val="tx1"/>
              </a:solidFill>
            </a:endParaRPr>
          </a:p>
          <a:p>
            <a:pPr algn="l">
              <a:buFont typeface="Wingdings" pitchFamily="2" charset="2"/>
              <a:buChar char="§"/>
            </a:pPr>
            <a:r>
              <a:rPr lang="fr-FR" sz="2000" dirty="0" smtClean="0">
                <a:solidFill>
                  <a:schemeClr val="tx1"/>
                </a:solidFill>
              </a:rPr>
              <a:t>En </a:t>
            </a:r>
            <a:r>
              <a:rPr lang="fr-FR" sz="2000" b="1" dirty="0" smtClean="0">
                <a:solidFill>
                  <a:schemeClr val="tx1"/>
                </a:solidFill>
              </a:rPr>
              <a:t>2013</a:t>
            </a:r>
            <a:r>
              <a:rPr lang="fr-FR" sz="2000" dirty="0" smtClean="0">
                <a:solidFill>
                  <a:schemeClr val="tx1"/>
                </a:solidFill>
              </a:rPr>
              <a:t>, l’engagement se concrétise à la COP19 grâce à un </a:t>
            </a:r>
            <a:r>
              <a:rPr lang="fr-FR" sz="2000" b="1" dirty="0" smtClean="0">
                <a:solidFill>
                  <a:schemeClr val="tx1"/>
                </a:solidFill>
              </a:rPr>
              <a:t>atelier </a:t>
            </a:r>
            <a:r>
              <a:rPr lang="fr-FR" sz="2000" dirty="0" smtClean="0">
                <a:solidFill>
                  <a:schemeClr val="tx1"/>
                </a:solidFill>
              </a:rPr>
              <a:t>du SBI </a:t>
            </a:r>
            <a:r>
              <a:rPr lang="fr-FR" sz="2000" dirty="0">
                <a:solidFill>
                  <a:schemeClr val="tx1"/>
                </a:solidFill>
              </a:rPr>
              <a:t>sur </a:t>
            </a:r>
            <a:r>
              <a:rPr lang="fr-FR" sz="2000" dirty="0" smtClean="0">
                <a:solidFill>
                  <a:schemeClr val="tx1"/>
                </a:solidFill>
              </a:rPr>
              <a:t>l’égalité des genres, </a:t>
            </a:r>
            <a:r>
              <a:rPr lang="fr-FR" sz="2000" dirty="0">
                <a:solidFill>
                  <a:schemeClr val="tx1"/>
                </a:solidFill>
              </a:rPr>
              <a:t>les changements </a:t>
            </a:r>
            <a:r>
              <a:rPr lang="fr-FR" sz="2000" dirty="0" smtClean="0">
                <a:solidFill>
                  <a:schemeClr val="tx1"/>
                </a:solidFill>
              </a:rPr>
              <a:t>climatiques </a:t>
            </a:r>
            <a:r>
              <a:rPr lang="fr-FR" sz="2000" dirty="0">
                <a:solidFill>
                  <a:schemeClr val="tx1"/>
                </a:solidFill>
              </a:rPr>
              <a:t>et les négociations </a:t>
            </a:r>
            <a:endParaRPr lang="fr-FR" sz="2000" dirty="0" smtClean="0">
              <a:solidFill>
                <a:schemeClr val="tx1"/>
              </a:solidFill>
            </a:endParaRPr>
          </a:p>
          <a:p>
            <a:pPr algn="l">
              <a:buFont typeface="Wingdings" pitchFamily="2" charset="2"/>
              <a:buChar char="§"/>
            </a:pPr>
            <a:r>
              <a:rPr lang="fr-FR" sz="2000" dirty="0" smtClean="0">
                <a:solidFill>
                  <a:schemeClr val="tx1"/>
                </a:solidFill>
              </a:rPr>
              <a:t>Et en 2014, à Lima, c’est l’adoption d’un </a:t>
            </a:r>
            <a:r>
              <a:rPr lang="fr-FR" sz="2000" b="1" dirty="0">
                <a:solidFill>
                  <a:schemeClr val="tx1"/>
                </a:solidFill>
              </a:rPr>
              <a:t>programme de </a:t>
            </a:r>
            <a:r>
              <a:rPr lang="fr-FR" sz="2000" b="1" dirty="0" smtClean="0">
                <a:solidFill>
                  <a:schemeClr val="tx1"/>
                </a:solidFill>
              </a:rPr>
              <a:t>travail de </a:t>
            </a:r>
            <a:r>
              <a:rPr lang="fr-FR" sz="2000" b="1" dirty="0">
                <a:solidFill>
                  <a:schemeClr val="tx1"/>
                </a:solidFill>
              </a:rPr>
              <a:t>deux ans sur le </a:t>
            </a:r>
            <a:r>
              <a:rPr lang="fr-FR" sz="2000" b="1" dirty="0" smtClean="0">
                <a:solidFill>
                  <a:schemeClr val="tx1"/>
                </a:solidFill>
              </a:rPr>
              <a:t>genre</a:t>
            </a:r>
            <a:r>
              <a:rPr lang="fr-FR" sz="2000" dirty="0" smtClean="0">
                <a:solidFill>
                  <a:schemeClr val="tx1"/>
                </a:solidFill>
              </a:rPr>
              <a:t>. </a:t>
            </a:r>
            <a:endParaRPr lang="fr-FR" sz="1800" b="1" dirty="0" smtClean="0">
              <a:solidFill>
                <a:schemeClr val="tx1"/>
              </a:solidFill>
            </a:endParaRPr>
          </a:p>
          <a:p>
            <a:pPr algn="l"/>
            <a:endParaRPr lang="fr-FR" sz="1800" b="1" dirty="0" smtClean="0">
              <a:solidFill>
                <a:schemeClr val="tx1"/>
              </a:solidFill>
            </a:endParaRPr>
          </a:p>
          <a:p>
            <a:pPr marL="817563" lvl="2" indent="-285750" algn="l">
              <a:buFont typeface="Wingdings" panose="05000000000000000000" pitchFamily="2" charset="2"/>
              <a:buChar char="§"/>
            </a:pPr>
            <a:endParaRPr lang="fr-FR" sz="1800" dirty="0" smtClean="0"/>
          </a:p>
          <a:p>
            <a:pPr marL="0" lvl="2" algn="l"/>
            <a:endParaRPr lang="fr-FR" sz="1800" dirty="0" smtClean="0"/>
          </a:p>
          <a:p>
            <a:pPr algn="l">
              <a:buFont typeface="Wingdings" pitchFamily="2" charset="2"/>
              <a:buChar char="Ø"/>
            </a:pPr>
            <a:endParaRPr lang="fr-FR" sz="1800" dirty="0" smtClean="0"/>
          </a:p>
        </p:txBody>
      </p:sp>
      <p:sp>
        <p:nvSpPr>
          <p:cNvPr id="10" name="ZoneTexte 9"/>
          <p:cNvSpPr txBox="1"/>
          <p:nvPr/>
        </p:nvSpPr>
        <p:spPr>
          <a:xfrm>
            <a:off x="1707543" y="0"/>
            <a:ext cx="7128792" cy="1077218"/>
          </a:xfrm>
          <a:prstGeom prst="rect">
            <a:avLst/>
          </a:prstGeom>
          <a:noFill/>
        </p:spPr>
        <p:txBody>
          <a:bodyPr wrap="square" rtlCol="0">
            <a:spAutoFit/>
          </a:bodyPr>
          <a:lstStyle/>
          <a:p>
            <a:r>
              <a:rPr lang="fr-FR" sz="3200" b="1" dirty="0" smtClean="0">
                <a:solidFill>
                  <a:schemeClr val="bg1"/>
                </a:solidFill>
              </a:rPr>
              <a:t>L’égalité des genres dans la COP, un couple qui met du temps à se former </a:t>
            </a:r>
            <a:endParaRPr lang="fr-FR" sz="3200" b="1" dirty="0">
              <a:solidFill>
                <a:schemeClr val="bg1"/>
              </a:solidFill>
            </a:endParaRPr>
          </a:p>
        </p:txBody>
      </p:sp>
      <p:sp>
        <p:nvSpPr>
          <p:cNvPr id="13" name="AutoShape 2" descr="Résultat de recherche d'images pour &quot;difficult love relation carto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780928"/>
            <a:ext cx="3340140" cy="238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529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0"/>
            <a:ext cx="7524328" cy="1090836"/>
          </a:xfrm>
        </p:spPr>
        <p:txBody>
          <a:bodyPr>
            <a:normAutofit/>
          </a:bodyPr>
          <a:lstStyle/>
          <a:p>
            <a:r>
              <a:rPr lang="fr-FR" sz="3200" b="1" dirty="0" smtClean="0"/>
              <a:t>Concrètement, le genre est où dans la CCNUCC?</a:t>
            </a:r>
            <a:endParaRPr lang="fr-FR" sz="3200" b="1" dirty="0"/>
          </a:p>
        </p:txBody>
      </p:sp>
      <p:sp>
        <p:nvSpPr>
          <p:cNvPr id="3" name="Espace réservé du contenu 2"/>
          <p:cNvSpPr>
            <a:spLocks noGrp="1"/>
          </p:cNvSpPr>
          <p:nvPr>
            <p:ph idx="1"/>
          </p:nvPr>
        </p:nvSpPr>
        <p:spPr>
          <a:xfrm>
            <a:off x="457200" y="1600200"/>
            <a:ext cx="8003232" cy="4525963"/>
          </a:xfrm>
        </p:spPr>
        <p:txBody>
          <a:bodyPr>
            <a:normAutofit/>
          </a:bodyPr>
          <a:lstStyle/>
          <a:p>
            <a:pPr algn="just">
              <a:buFont typeface="Wingdings" panose="05000000000000000000" pitchFamily="2" charset="2"/>
              <a:buChar char="§"/>
            </a:pPr>
            <a:r>
              <a:rPr lang="fr-FR" sz="2000" b="1" dirty="0" smtClean="0"/>
              <a:t>32 décisions de la CCNUCC dotées d’une référence à l’égalité des genres </a:t>
            </a:r>
            <a:r>
              <a:rPr lang="fr-FR" sz="2000" dirty="0" smtClean="0"/>
              <a:t>(dont 5 uniquement sur la participation des femmes aux entités de la CCNUCC)</a:t>
            </a:r>
          </a:p>
          <a:p>
            <a:pPr>
              <a:buFont typeface="Wingdings" panose="05000000000000000000" pitchFamily="2" charset="2"/>
              <a:buChar char="§"/>
            </a:pPr>
            <a:r>
              <a:rPr lang="fr-FR" sz="2000" dirty="0" smtClean="0"/>
              <a:t>Prise en compte </a:t>
            </a:r>
            <a:r>
              <a:rPr lang="fr-FR" sz="2000" dirty="0"/>
              <a:t>inégale </a:t>
            </a:r>
            <a:r>
              <a:rPr lang="fr-FR" sz="2000" dirty="0" smtClean="0"/>
              <a:t>du genre selon les thématiques:</a:t>
            </a:r>
          </a:p>
          <a:p>
            <a:pPr marL="0" indent="0">
              <a:buNone/>
            </a:pPr>
            <a:endParaRPr lang="fr-FR"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140968"/>
            <a:ext cx="723340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77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latin typeface="+mn-lt"/>
                <a:ea typeface="+mn-ea"/>
                <a:cs typeface="+mn-cs"/>
              </a:rPr>
              <a:t>Mais </a:t>
            </a:r>
            <a:r>
              <a:rPr lang="fr-FR" sz="3200" b="1" dirty="0" smtClean="0">
                <a:latin typeface="+mn-lt"/>
                <a:ea typeface="+mn-ea"/>
                <a:cs typeface="+mn-cs"/>
              </a:rPr>
              <a:t>un essai qui reste </a:t>
            </a:r>
            <a:r>
              <a:rPr lang="fr-FR" sz="3200" b="1" dirty="0">
                <a:latin typeface="+mn-lt"/>
                <a:ea typeface="+mn-ea"/>
                <a:cs typeface="+mn-cs"/>
              </a:rPr>
              <a:t>à </a:t>
            </a:r>
            <a:r>
              <a:rPr lang="fr-FR" sz="3200" b="1" dirty="0" smtClean="0">
                <a:latin typeface="+mn-lt"/>
                <a:ea typeface="+mn-ea"/>
                <a:cs typeface="+mn-cs"/>
              </a:rPr>
              <a:t>transformer…</a:t>
            </a:r>
            <a:endParaRPr lang="fr-FR" sz="3200" b="1" dirty="0">
              <a:latin typeface="+mn-lt"/>
              <a:ea typeface="+mn-ea"/>
              <a:cs typeface="+mn-cs"/>
            </a:endParaRPr>
          </a:p>
        </p:txBody>
      </p:sp>
      <p:sp>
        <p:nvSpPr>
          <p:cNvPr id="3" name="Espace réservé du contenu 2"/>
          <p:cNvSpPr>
            <a:spLocks noGrp="1"/>
          </p:cNvSpPr>
          <p:nvPr>
            <p:ph idx="1"/>
          </p:nvPr>
        </p:nvSpPr>
        <p:spPr>
          <a:xfrm>
            <a:off x="457200" y="1600200"/>
            <a:ext cx="5266928" cy="4925144"/>
          </a:xfrm>
        </p:spPr>
        <p:txBody>
          <a:bodyPr>
            <a:normAutofit fontScale="85000" lnSpcReduction="20000"/>
          </a:bodyPr>
          <a:lstStyle/>
          <a:p>
            <a:pPr lvl="0">
              <a:buFont typeface="Wingdings" panose="05000000000000000000" pitchFamily="2" charset="2"/>
              <a:buChar char="§"/>
            </a:pPr>
            <a:r>
              <a:rPr lang="fr-FR" dirty="0" smtClean="0"/>
              <a:t>Lima: Initiative </a:t>
            </a:r>
            <a:r>
              <a:rPr lang="fr-FR" dirty="0"/>
              <a:t>cruciale </a:t>
            </a:r>
            <a:r>
              <a:rPr lang="fr-FR" dirty="0" smtClean="0"/>
              <a:t>sur la genre s’est heurtée à </a:t>
            </a:r>
            <a:r>
              <a:rPr lang="fr-FR" dirty="0"/>
              <a:t>plusieurs défis et a résulté en un langage peu ambitieux. </a:t>
            </a:r>
            <a:endParaRPr lang="fr-FR" dirty="0" smtClean="0"/>
          </a:p>
          <a:p>
            <a:pPr lvl="0">
              <a:buFont typeface="Wingdings" panose="05000000000000000000" pitchFamily="2" charset="2"/>
              <a:buChar char="§"/>
            </a:pPr>
            <a:endParaRPr lang="fr-FR" dirty="0"/>
          </a:p>
          <a:p>
            <a:pPr lvl="0">
              <a:buFont typeface="Wingdings" panose="05000000000000000000" pitchFamily="2" charset="2"/>
              <a:buChar char="§"/>
            </a:pPr>
            <a:r>
              <a:rPr lang="fr-FR" dirty="0"/>
              <a:t>Pression exercée par un nombre très limité de </a:t>
            </a:r>
            <a:r>
              <a:rPr lang="fr-FR" dirty="0" smtClean="0"/>
              <a:t>gouvernements remplacer  </a:t>
            </a:r>
            <a:r>
              <a:rPr lang="fr-FR" dirty="0"/>
              <a:t>le terme </a:t>
            </a:r>
            <a:r>
              <a:rPr lang="fr-FR" dirty="0" smtClean="0"/>
              <a:t>«égalité» par «équité»</a:t>
            </a:r>
          </a:p>
          <a:p>
            <a:pPr lvl="0">
              <a:buFont typeface="Wingdings" panose="05000000000000000000" pitchFamily="2" charset="2"/>
              <a:buChar char="§"/>
            </a:pPr>
            <a:endParaRPr lang="fr-FR" dirty="0" smtClean="0"/>
          </a:p>
          <a:p>
            <a:pPr lvl="0">
              <a:buFont typeface="Wingdings" panose="05000000000000000000" pitchFamily="2" charset="2"/>
              <a:buChar char="§"/>
            </a:pPr>
            <a:r>
              <a:rPr lang="fr-FR" dirty="0" smtClean="0"/>
              <a:t>Egalité </a:t>
            </a:r>
            <a:r>
              <a:rPr lang="fr-FR" dirty="0"/>
              <a:t>voit sa portée limitée par les conditions et circonstances </a:t>
            </a:r>
            <a:r>
              <a:rPr lang="fr-FR" dirty="0" smtClean="0"/>
              <a:t>spécifiques à </a:t>
            </a:r>
            <a:r>
              <a:rPr lang="fr-FR" dirty="0"/>
              <a:t>chaque </a:t>
            </a:r>
            <a:r>
              <a:rPr lang="fr-FR" dirty="0" smtClean="0"/>
              <a:t>Etat</a:t>
            </a:r>
            <a:endParaRPr lang="fr-FR" dirty="0"/>
          </a:p>
          <a:p>
            <a:endParaRPr lang="fr-FR" dirty="0"/>
          </a:p>
        </p:txBody>
      </p:sp>
      <p:sp>
        <p:nvSpPr>
          <p:cNvPr id="4" name="ZoneTexte 3"/>
          <p:cNvSpPr txBox="1"/>
          <p:nvPr/>
        </p:nvSpPr>
        <p:spPr>
          <a:xfrm>
            <a:off x="6156176" y="1837272"/>
            <a:ext cx="2304256" cy="1015663"/>
          </a:xfrm>
          <a:prstGeom prst="rect">
            <a:avLst/>
          </a:prstGeom>
          <a:noFill/>
        </p:spPr>
        <p:txBody>
          <a:bodyPr wrap="square" rtlCol="0">
            <a:spAutoFit/>
          </a:bodyPr>
          <a:lstStyle/>
          <a:p>
            <a:r>
              <a:rPr lang="fr-FR" sz="6000" dirty="0" smtClean="0">
                <a:solidFill>
                  <a:srgbClr val="FF0000"/>
                </a:solidFill>
              </a:rPr>
              <a:t>&lt; 30%</a:t>
            </a:r>
          </a:p>
        </p:txBody>
      </p:sp>
      <p:sp>
        <p:nvSpPr>
          <p:cNvPr id="5" name="ZoneTexte 4"/>
          <p:cNvSpPr txBox="1"/>
          <p:nvPr/>
        </p:nvSpPr>
        <p:spPr>
          <a:xfrm>
            <a:off x="6156176" y="3068960"/>
            <a:ext cx="2376264" cy="2031325"/>
          </a:xfrm>
          <a:prstGeom prst="rect">
            <a:avLst/>
          </a:prstGeom>
          <a:noFill/>
        </p:spPr>
        <p:txBody>
          <a:bodyPr wrap="square" rtlCol="0">
            <a:spAutoFit/>
          </a:bodyPr>
          <a:lstStyle/>
          <a:p>
            <a:pPr algn="ctr"/>
            <a:r>
              <a:rPr lang="fr-FR" dirty="0" smtClean="0">
                <a:solidFill>
                  <a:srgbClr val="FF0000"/>
                </a:solidFill>
              </a:rPr>
              <a:t>Des membres des différentes entités de la CCNUCC sont des femmes, voire seulement 11 à 13 % dans certains cas (2013).</a:t>
            </a:r>
            <a:endParaRPr lang="fr-FR" dirty="0">
              <a:solidFill>
                <a:srgbClr val="FF0000"/>
              </a:solidFill>
            </a:endParaRPr>
          </a:p>
        </p:txBody>
      </p:sp>
    </p:spTree>
    <p:extLst>
      <p:ext uri="{BB962C8B-B14F-4D97-AF65-F5344CB8AC3E}">
        <p14:creationId xmlns:p14="http://schemas.microsoft.com/office/powerpoint/2010/main" val="594668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188640"/>
            <a:ext cx="7067128" cy="816198"/>
          </a:xfrm>
        </p:spPr>
        <p:txBody>
          <a:bodyPr>
            <a:noAutofit/>
          </a:bodyPr>
          <a:lstStyle/>
          <a:p>
            <a:pPr algn="l"/>
            <a:r>
              <a:rPr lang="fr-FR" sz="3200" b="1" dirty="0">
                <a:latin typeface="+mn-lt"/>
                <a:ea typeface="+mn-ea"/>
                <a:cs typeface="+mn-cs"/>
              </a:rPr>
              <a:t>Pourquoi c’est important pour le RCD de travailler sur le genre</a:t>
            </a:r>
          </a:p>
        </p:txBody>
      </p:sp>
      <p:sp>
        <p:nvSpPr>
          <p:cNvPr id="3" name="Espace réservé du contenu 2"/>
          <p:cNvSpPr>
            <a:spLocks noGrp="1"/>
          </p:cNvSpPr>
          <p:nvPr>
            <p:ph idx="1"/>
          </p:nvPr>
        </p:nvSpPr>
        <p:spPr>
          <a:xfrm>
            <a:off x="179512" y="1556792"/>
            <a:ext cx="6192688" cy="504056"/>
          </a:xfrm>
        </p:spPr>
        <p:txBody>
          <a:bodyPr>
            <a:normAutofit/>
          </a:bodyPr>
          <a:lstStyle/>
          <a:p>
            <a:pPr>
              <a:buFont typeface="Wingdings" panose="05000000000000000000" pitchFamily="2" charset="2"/>
              <a:buChar char="§"/>
            </a:pPr>
            <a:r>
              <a:rPr lang="fr-FR" sz="2200" dirty="0" smtClean="0"/>
              <a:t>Avoir </a:t>
            </a:r>
            <a:r>
              <a:rPr lang="fr-FR" sz="2200" dirty="0"/>
              <a:t>une compréhension </a:t>
            </a:r>
            <a:r>
              <a:rPr lang="fr-FR" sz="2200" dirty="0" smtClean="0"/>
              <a:t>commune des concepts </a:t>
            </a:r>
          </a:p>
          <a:p>
            <a:pPr indent="0">
              <a:buNone/>
            </a:pPr>
            <a:endParaRPr lang="fr-FR" sz="2000" dirty="0"/>
          </a:p>
        </p:txBody>
      </p:sp>
      <p:sp>
        <p:nvSpPr>
          <p:cNvPr id="7" name="Espace réservé du contenu 2"/>
          <p:cNvSpPr txBox="1">
            <a:spLocks/>
          </p:cNvSpPr>
          <p:nvPr/>
        </p:nvSpPr>
        <p:spPr>
          <a:xfrm>
            <a:off x="6660232" y="1556792"/>
            <a:ext cx="201622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b="1" dirty="0" smtClean="0">
                <a:solidFill>
                  <a:srgbClr val="FF0000"/>
                </a:solidFill>
              </a:rPr>
              <a:t>Genre ≠ Femmes</a:t>
            </a:r>
          </a:p>
          <a:p>
            <a:pPr indent="0">
              <a:buFont typeface="Arial" pitchFamily="34" charset="0"/>
              <a:buNone/>
            </a:pPr>
            <a:endParaRPr lang="fr-FR" sz="2000" dirty="0"/>
          </a:p>
        </p:txBody>
      </p:sp>
      <p:sp>
        <p:nvSpPr>
          <p:cNvPr id="8" name="Espace réservé du contenu 2"/>
          <p:cNvSpPr txBox="1">
            <a:spLocks/>
          </p:cNvSpPr>
          <p:nvPr/>
        </p:nvSpPr>
        <p:spPr>
          <a:xfrm>
            <a:off x="179512" y="2681259"/>
            <a:ext cx="5904656" cy="67078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fr-FR" sz="2600" dirty="0" smtClean="0"/>
              <a:t>Décliner </a:t>
            </a:r>
            <a:r>
              <a:rPr lang="fr-FR" sz="2600" dirty="0"/>
              <a:t>le consensus en un positionnement fort et précis au sein de chaque </a:t>
            </a:r>
            <a:r>
              <a:rPr lang="fr-FR" sz="2600" dirty="0" smtClean="0"/>
              <a:t>thématique</a:t>
            </a:r>
            <a:endParaRPr lang="fr-FR" sz="2600" dirty="0"/>
          </a:p>
          <a:p>
            <a:pPr indent="0">
              <a:buFont typeface="Arial" pitchFamily="34" charset="0"/>
              <a:buNone/>
            </a:pPr>
            <a:endParaRPr lang="fr-FR" sz="2000" dirty="0"/>
          </a:p>
        </p:txBody>
      </p:sp>
      <p:sp>
        <p:nvSpPr>
          <p:cNvPr id="9" name="Espace réservé du contenu 2"/>
          <p:cNvSpPr txBox="1">
            <a:spLocks/>
          </p:cNvSpPr>
          <p:nvPr/>
        </p:nvSpPr>
        <p:spPr>
          <a:xfrm>
            <a:off x="6732240" y="2060848"/>
            <a:ext cx="2241235" cy="175090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b="1" dirty="0" smtClean="0">
                <a:solidFill>
                  <a:srgbClr val="00B050"/>
                </a:solidFill>
              </a:rPr>
              <a:t>Energie</a:t>
            </a:r>
          </a:p>
          <a:p>
            <a:pPr marL="0" indent="0">
              <a:buNone/>
            </a:pPr>
            <a:r>
              <a:rPr lang="fr-FR" sz="2000" b="1" dirty="0" smtClean="0">
                <a:solidFill>
                  <a:srgbClr val="FF0000"/>
                </a:solidFill>
              </a:rPr>
              <a:t>Adaptation</a:t>
            </a:r>
          </a:p>
          <a:p>
            <a:pPr marL="0" indent="0">
              <a:buNone/>
            </a:pPr>
            <a:r>
              <a:rPr lang="fr-FR" sz="2000" b="1" dirty="0" smtClean="0">
                <a:solidFill>
                  <a:srgbClr val="FF0000"/>
                </a:solidFill>
              </a:rPr>
              <a:t>Finances</a:t>
            </a:r>
          </a:p>
          <a:p>
            <a:pPr marL="0" indent="0">
              <a:buNone/>
            </a:pPr>
            <a:r>
              <a:rPr lang="fr-FR" sz="2000" b="1" dirty="0" smtClean="0">
                <a:solidFill>
                  <a:srgbClr val="FF0000"/>
                </a:solidFill>
              </a:rPr>
              <a:t>Sécurité alimentaire et agriculture</a:t>
            </a:r>
          </a:p>
          <a:p>
            <a:pPr indent="0">
              <a:buFont typeface="Arial" pitchFamily="34" charset="0"/>
              <a:buNone/>
            </a:pPr>
            <a:endParaRPr lang="fr-FR" sz="2000" dirty="0"/>
          </a:p>
        </p:txBody>
      </p:sp>
      <p:sp>
        <p:nvSpPr>
          <p:cNvPr id="10" name="Espace réservé du contenu 2"/>
          <p:cNvSpPr txBox="1">
            <a:spLocks/>
          </p:cNvSpPr>
          <p:nvPr/>
        </p:nvSpPr>
        <p:spPr>
          <a:xfrm>
            <a:off x="179512" y="3813689"/>
            <a:ext cx="6192688" cy="67078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fr-FR" sz="2600" dirty="0" smtClean="0"/>
              <a:t>Mettre en évidence les vulnérabilités spécifiques</a:t>
            </a:r>
            <a:endParaRPr lang="fr-FR" sz="2600" dirty="0"/>
          </a:p>
          <a:p>
            <a:pPr indent="0">
              <a:buFont typeface="Arial" pitchFamily="34" charset="0"/>
              <a:buNone/>
            </a:pPr>
            <a:endParaRPr lang="fr-FR" sz="2000" dirty="0"/>
          </a:p>
        </p:txBody>
      </p:sp>
      <p:sp>
        <p:nvSpPr>
          <p:cNvPr id="11" name="Espace réservé du contenu 2"/>
          <p:cNvSpPr txBox="1">
            <a:spLocks/>
          </p:cNvSpPr>
          <p:nvPr/>
        </p:nvSpPr>
        <p:spPr>
          <a:xfrm>
            <a:off x="179512" y="4465414"/>
            <a:ext cx="6192688" cy="19159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defRPr/>
            </a:pPr>
            <a:r>
              <a:rPr lang="fr-FR" sz="2400" dirty="0" smtClean="0"/>
              <a:t>S’assurer que les femmes au même titre que les hommes, mais aussi les populations les plus vulnérables, soient associées à l’élaboration, la mise en œuvre, le suivi et l’évaluation des politiques de lutte contre le changement climatique</a:t>
            </a:r>
            <a:endParaRPr lang="fr-FR" sz="2400" dirty="0"/>
          </a:p>
          <a:p>
            <a:pPr indent="0">
              <a:buFont typeface="Arial" pitchFamily="34" charset="0"/>
              <a:buNone/>
            </a:pPr>
            <a:endParaRPr lang="fr-FR" sz="2000" dirty="0"/>
          </a:p>
        </p:txBody>
      </p:sp>
      <p:sp>
        <p:nvSpPr>
          <p:cNvPr id="12" name="Espace réservé du contenu 2"/>
          <p:cNvSpPr txBox="1">
            <a:spLocks/>
          </p:cNvSpPr>
          <p:nvPr/>
        </p:nvSpPr>
        <p:spPr>
          <a:xfrm>
            <a:off x="6448678" y="4454077"/>
            <a:ext cx="2083762" cy="17509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pitchFamily="34" charset="0"/>
              <a:buNone/>
            </a:pPr>
            <a:r>
              <a:rPr lang="fr-FR" sz="2000" b="1" dirty="0" smtClean="0">
                <a:solidFill>
                  <a:srgbClr val="00B050"/>
                </a:solidFill>
              </a:rPr>
              <a:t>Fragiles mais acteurs et actrices du changement!</a:t>
            </a:r>
            <a:endParaRPr lang="fr-FR" sz="2000" b="1" dirty="0">
              <a:solidFill>
                <a:srgbClr val="00B050"/>
              </a:solidFill>
            </a:endParaRPr>
          </a:p>
        </p:txBody>
      </p:sp>
    </p:spTree>
    <p:extLst>
      <p:ext uri="{BB962C8B-B14F-4D97-AF65-F5344CB8AC3E}">
        <p14:creationId xmlns:p14="http://schemas.microsoft.com/office/powerpoint/2010/main" val="4121934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a:latin typeface="+mn-lt"/>
                <a:ea typeface="+mn-ea"/>
                <a:cs typeface="+mn-cs"/>
              </a:rPr>
              <a:t>Enjeux liés au genre pour la COP21</a:t>
            </a:r>
          </a:p>
        </p:txBody>
      </p:sp>
      <p:sp>
        <p:nvSpPr>
          <p:cNvPr id="3" name="ZoneTexte 2"/>
          <p:cNvSpPr txBox="1"/>
          <p:nvPr/>
        </p:nvSpPr>
        <p:spPr>
          <a:xfrm>
            <a:off x="827584" y="2204864"/>
            <a:ext cx="3456384" cy="369332"/>
          </a:xfrm>
          <a:prstGeom prst="rect">
            <a:avLst/>
          </a:prstGeom>
          <a:noFill/>
        </p:spPr>
        <p:txBody>
          <a:bodyPr wrap="square" rtlCol="0">
            <a:spAutoFit/>
          </a:bodyPr>
          <a:lstStyle/>
          <a:p>
            <a:endParaRPr lang="fr-FR" dirty="0"/>
          </a:p>
        </p:txBody>
      </p:sp>
      <p:sp>
        <p:nvSpPr>
          <p:cNvPr id="4" name="ZoneTexte 3"/>
          <p:cNvSpPr txBox="1"/>
          <p:nvPr/>
        </p:nvSpPr>
        <p:spPr>
          <a:xfrm>
            <a:off x="179512" y="1556792"/>
            <a:ext cx="5134023" cy="1323439"/>
          </a:xfrm>
          <a:prstGeom prst="rect">
            <a:avLst/>
          </a:prstGeom>
          <a:noFill/>
        </p:spPr>
        <p:txBody>
          <a:bodyPr wrap="square" rtlCol="0">
            <a:spAutoFit/>
          </a:bodyPr>
          <a:lstStyle/>
          <a:p>
            <a:pPr marL="342900" indent="-342900">
              <a:buFont typeface="Wingdings" panose="05000000000000000000" pitchFamily="2" charset="2"/>
              <a:buChar char="§"/>
            </a:pPr>
            <a:r>
              <a:rPr lang="fr-FR" sz="2000" dirty="0" smtClean="0"/>
              <a:t>Importance de la reconnaissance des impacts différenciés et de l’égalité des genres comme un principe directeur de la lutte contre le CC</a:t>
            </a:r>
          </a:p>
        </p:txBody>
      </p:sp>
      <p:sp>
        <p:nvSpPr>
          <p:cNvPr id="7" name="ZoneTexte 6"/>
          <p:cNvSpPr txBox="1"/>
          <p:nvPr/>
        </p:nvSpPr>
        <p:spPr>
          <a:xfrm>
            <a:off x="179512" y="3329697"/>
            <a:ext cx="5134023" cy="1323439"/>
          </a:xfrm>
          <a:prstGeom prst="rect">
            <a:avLst/>
          </a:prstGeom>
          <a:noFill/>
        </p:spPr>
        <p:txBody>
          <a:bodyPr wrap="square" rtlCol="0">
            <a:spAutoFit/>
          </a:bodyPr>
          <a:lstStyle/>
          <a:p>
            <a:pPr marL="342900" indent="-342900">
              <a:buFont typeface="Wingdings" panose="05000000000000000000" pitchFamily="2" charset="2"/>
              <a:buChar char="§"/>
            </a:pPr>
            <a:r>
              <a:rPr lang="fr-FR" sz="2000" dirty="0" smtClean="0"/>
              <a:t>En faire une réalité: Inscription </a:t>
            </a:r>
            <a:r>
              <a:rPr lang="fr-FR" sz="2000" dirty="0"/>
              <a:t>de l’égalité des genres dans le chapeau opérationnel et </a:t>
            </a:r>
            <a:r>
              <a:rPr lang="fr-FR" sz="2000" dirty="0" smtClean="0"/>
              <a:t>déclinaison </a:t>
            </a:r>
            <a:r>
              <a:rPr lang="fr-FR" sz="2000" dirty="0"/>
              <a:t>par thématique (atténuation, adaptation, finances..)</a:t>
            </a:r>
          </a:p>
        </p:txBody>
      </p:sp>
      <p:sp>
        <p:nvSpPr>
          <p:cNvPr id="8" name="ZoneTexte 7"/>
          <p:cNvSpPr txBox="1"/>
          <p:nvPr/>
        </p:nvSpPr>
        <p:spPr>
          <a:xfrm>
            <a:off x="179512" y="4678942"/>
            <a:ext cx="5134023" cy="707886"/>
          </a:xfrm>
          <a:prstGeom prst="rect">
            <a:avLst/>
          </a:prstGeom>
          <a:noFill/>
        </p:spPr>
        <p:txBody>
          <a:bodyPr wrap="square" rtlCol="0">
            <a:spAutoFit/>
          </a:bodyPr>
          <a:lstStyle/>
          <a:p>
            <a:pPr marL="342900" indent="-342900">
              <a:buFont typeface="Wingdings" panose="05000000000000000000" pitchFamily="2" charset="2"/>
              <a:buChar char="§"/>
            </a:pPr>
            <a:r>
              <a:rPr lang="fr-FR" sz="2000" dirty="0"/>
              <a:t>Mention des droits humains et de l’égalité des genres  peut être une ligne rouge </a:t>
            </a:r>
          </a:p>
        </p:txBody>
      </p:sp>
      <p:sp>
        <p:nvSpPr>
          <p:cNvPr id="9" name="ZoneTexte 8"/>
          <p:cNvSpPr txBox="1"/>
          <p:nvPr/>
        </p:nvSpPr>
        <p:spPr>
          <a:xfrm>
            <a:off x="179512" y="5583143"/>
            <a:ext cx="5134023" cy="707886"/>
          </a:xfrm>
          <a:prstGeom prst="rect">
            <a:avLst/>
          </a:prstGeom>
          <a:noFill/>
        </p:spPr>
        <p:txBody>
          <a:bodyPr wrap="square" rtlCol="0">
            <a:spAutoFit/>
          </a:bodyPr>
          <a:lstStyle/>
          <a:p>
            <a:pPr marL="342900" indent="-342900">
              <a:buFont typeface="Wingdings" panose="05000000000000000000" pitchFamily="2" charset="2"/>
              <a:buChar char="§"/>
            </a:pPr>
            <a:r>
              <a:rPr lang="fr-FR" sz="2000" dirty="0"/>
              <a:t>Synergie ou potentielle compétition entre droits humains et égalité des </a:t>
            </a:r>
            <a:r>
              <a:rPr lang="fr-FR" sz="2000" dirty="0" smtClean="0"/>
              <a:t>genres?</a:t>
            </a:r>
            <a:endParaRPr lang="fr-FR"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297443"/>
            <a:ext cx="2033698" cy="144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Résultat de recherche d'images pour &quot;ATTENTION DANG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432" y="4170784"/>
            <a:ext cx="2667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16223"/>
          <a:stretch/>
        </p:blipFill>
        <p:spPr bwMode="auto">
          <a:xfrm>
            <a:off x="6242791" y="1566313"/>
            <a:ext cx="1768281" cy="23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75225" y="2842879"/>
            <a:ext cx="5134023" cy="400110"/>
          </a:xfrm>
          <a:prstGeom prst="rect">
            <a:avLst/>
          </a:prstGeom>
          <a:noFill/>
        </p:spPr>
        <p:txBody>
          <a:bodyPr wrap="square" rtlCol="0">
            <a:spAutoFit/>
          </a:bodyPr>
          <a:lstStyle/>
          <a:p>
            <a:pPr marL="342900" indent="-342900">
              <a:buFont typeface="Wingdings" panose="05000000000000000000" pitchFamily="2" charset="2"/>
              <a:buChar char="§"/>
            </a:pPr>
            <a:r>
              <a:rPr lang="fr-FR" sz="2000" dirty="0" err="1" smtClean="0"/>
              <a:t>Gender</a:t>
            </a:r>
            <a:r>
              <a:rPr lang="fr-FR" sz="2000" dirty="0" smtClean="0"/>
              <a:t>-sensitive VS </a:t>
            </a:r>
            <a:r>
              <a:rPr lang="fr-FR" sz="2000" dirty="0" err="1" smtClean="0"/>
              <a:t>gender</a:t>
            </a:r>
            <a:r>
              <a:rPr lang="fr-FR" sz="2000" dirty="0" smtClean="0"/>
              <a:t>-responsive</a:t>
            </a:r>
            <a:endParaRPr lang="fr-FR" sz="2000" dirty="0"/>
          </a:p>
        </p:txBody>
      </p:sp>
    </p:spTree>
    <p:extLst>
      <p:ext uri="{BB962C8B-B14F-4D97-AF65-F5344CB8AC3E}">
        <p14:creationId xmlns:p14="http://schemas.microsoft.com/office/powerpoint/2010/main" val="3007773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HelveticaNeueLT Std Lt" pitchFamily="34" charset="0"/>
                <a:ea typeface="+mn-ea"/>
                <a:cs typeface="+mn-cs"/>
              </a:rPr>
              <a:t>Qui sont nos potentiels alliés?</a:t>
            </a:r>
            <a:endParaRPr lang="fr-FR" sz="2800" b="1" dirty="0">
              <a:latin typeface="HelveticaNeueLT Std Lt" pitchFamily="34" charset="0"/>
              <a:ea typeface="+mn-ea"/>
              <a:cs typeface="+mn-cs"/>
            </a:endParaRPr>
          </a:p>
        </p:txBody>
      </p:sp>
      <p:sp>
        <p:nvSpPr>
          <p:cNvPr id="5" name="ZoneTexte 4"/>
          <p:cNvSpPr txBox="1"/>
          <p:nvPr/>
        </p:nvSpPr>
        <p:spPr>
          <a:xfrm>
            <a:off x="611560" y="1556792"/>
            <a:ext cx="3600400" cy="1754326"/>
          </a:xfrm>
          <a:prstGeom prst="rect">
            <a:avLst/>
          </a:prstGeom>
          <a:noFill/>
        </p:spPr>
        <p:txBody>
          <a:bodyPr wrap="square" rtlCol="0">
            <a:spAutoFit/>
          </a:bodyPr>
          <a:lstStyle/>
          <a:p>
            <a:r>
              <a:rPr lang="fr-FR" b="1" dirty="0" smtClean="0"/>
              <a:t>Gouvernements</a:t>
            </a:r>
          </a:p>
          <a:p>
            <a:pPr marL="285750" indent="-285750">
              <a:buFont typeface="Wingdings" panose="05000000000000000000" pitchFamily="2" charset="2"/>
              <a:buChar char="§"/>
            </a:pPr>
            <a:r>
              <a:rPr lang="fr-FR" dirty="0" smtClean="0"/>
              <a:t>L’Union Européenne</a:t>
            </a:r>
          </a:p>
          <a:p>
            <a:pPr marL="285750" indent="-285750">
              <a:buFont typeface="Wingdings" panose="05000000000000000000" pitchFamily="2" charset="2"/>
              <a:buChar char="§"/>
            </a:pPr>
            <a:r>
              <a:rPr lang="fr-FR" dirty="0" smtClean="0"/>
              <a:t>La France</a:t>
            </a:r>
          </a:p>
          <a:p>
            <a:pPr marL="285750" indent="-285750">
              <a:buFont typeface="Wingdings" panose="05000000000000000000" pitchFamily="2" charset="2"/>
              <a:buChar char="§"/>
            </a:pPr>
            <a:r>
              <a:rPr lang="fr-FR" dirty="0" smtClean="0"/>
              <a:t>La Norvège</a:t>
            </a:r>
          </a:p>
          <a:p>
            <a:pPr marL="285750" indent="-285750">
              <a:buFont typeface="Wingdings" panose="05000000000000000000" pitchFamily="2" charset="2"/>
              <a:buChar char="§"/>
            </a:pPr>
            <a:r>
              <a:rPr lang="fr-FR" dirty="0" smtClean="0"/>
              <a:t>Le Malawi</a:t>
            </a:r>
          </a:p>
          <a:p>
            <a:pPr marL="285750" indent="-285750">
              <a:buFont typeface="Wingdings" panose="05000000000000000000" pitchFamily="2" charset="2"/>
              <a:buChar char="§"/>
            </a:pPr>
            <a:r>
              <a:rPr lang="fr-FR" dirty="0" smtClean="0"/>
              <a:t>Le Maroc</a:t>
            </a:r>
            <a:endParaRPr lang="fr-FR" dirty="0"/>
          </a:p>
        </p:txBody>
      </p:sp>
      <p:sp>
        <p:nvSpPr>
          <p:cNvPr id="7" name="ZoneTexte 6"/>
          <p:cNvSpPr txBox="1"/>
          <p:nvPr/>
        </p:nvSpPr>
        <p:spPr>
          <a:xfrm>
            <a:off x="3491880" y="1556792"/>
            <a:ext cx="5616624" cy="2308324"/>
          </a:xfrm>
          <a:prstGeom prst="rect">
            <a:avLst/>
          </a:prstGeom>
          <a:noFill/>
        </p:spPr>
        <p:txBody>
          <a:bodyPr wrap="square" rtlCol="0">
            <a:spAutoFit/>
          </a:bodyPr>
          <a:lstStyle/>
          <a:p>
            <a:r>
              <a:rPr lang="fr-FR" b="1" dirty="0" smtClean="0"/>
              <a:t>Société civile</a:t>
            </a:r>
          </a:p>
          <a:p>
            <a:pPr marL="285750" indent="-285750">
              <a:buFont typeface="Wingdings" panose="05000000000000000000" pitchFamily="2" charset="2"/>
              <a:buChar char="§"/>
            </a:pPr>
            <a:r>
              <a:rPr lang="fr-FR" dirty="0" smtClean="0"/>
              <a:t>Caucus Femmes et Genre (WGC)</a:t>
            </a:r>
          </a:p>
          <a:p>
            <a:pPr marL="285750" indent="-285750">
              <a:buFont typeface="Wingdings" panose="05000000000000000000" pitchFamily="2" charset="2"/>
              <a:buChar char="§"/>
            </a:pPr>
            <a:r>
              <a:rPr lang="fr-FR" dirty="0" smtClean="0"/>
              <a:t>Alliance Mondiale pour le Genre et le Climat (GGCA)</a:t>
            </a:r>
          </a:p>
          <a:p>
            <a:pPr marL="285750" indent="-285750">
              <a:buFont typeface="Wingdings" panose="05000000000000000000" pitchFamily="2" charset="2"/>
              <a:buChar char="§"/>
            </a:pPr>
            <a:r>
              <a:rPr lang="fr-FR" dirty="0" smtClean="0"/>
              <a:t>Afrique: </a:t>
            </a:r>
            <a:r>
              <a:rPr lang="fr-FR" dirty="0" err="1" smtClean="0"/>
              <a:t>Women</a:t>
            </a:r>
            <a:r>
              <a:rPr lang="fr-FR" dirty="0" smtClean="0"/>
              <a:t> </a:t>
            </a:r>
            <a:r>
              <a:rPr lang="fr-FR" dirty="0" err="1" smtClean="0"/>
              <a:t>Environmental</a:t>
            </a:r>
            <a:r>
              <a:rPr lang="fr-FR" dirty="0" smtClean="0"/>
              <a:t> Programme (WEP)</a:t>
            </a:r>
          </a:p>
          <a:p>
            <a:pPr marL="285750" indent="-285750">
              <a:buFont typeface="Wingdings" panose="05000000000000000000" pitchFamily="2" charset="2"/>
              <a:buChar char="§"/>
            </a:pPr>
            <a:r>
              <a:rPr lang="fr-FR" dirty="0" smtClean="0"/>
              <a:t>France: GT «Genre et Climat » de la Plateforme Genre et Développement du MAE; Groupe « Genre et Développement Soutenable »</a:t>
            </a:r>
          </a:p>
          <a:p>
            <a:pPr marL="285750" indent="-285750">
              <a:buFont typeface="Wingdings" panose="05000000000000000000" pitchFamily="2" charset="2"/>
              <a:buChar char="§"/>
            </a:pPr>
            <a:endParaRPr lang="fr-FR" dirty="0"/>
          </a:p>
        </p:txBody>
      </p:sp>
      <p:pic>
        <p:nvPicPr>
          <p:cNvPr id="1026" name="Picture 2" descr="DSC_0571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865116"/>
            <a:ext cx="3312368" cy="24355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fichage de image.png en cou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Affichage de image.png en cou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Affichage de image.png en cou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81674"/>
            <a:ext cx="4031233" cy="249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0097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pic>
        <p:nvPicPr>
          <p:cNvPr id="1026" name="Picture 2" descr="Z:\Partage d'info\Eléments visuels et COM CARE\Graphisme\outils powerpoint et supergraphic\Présentation Powerpoint\PPT Photos\MOZ-2010-AP-136_pp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844824"/>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1259632" y="6029444"/>
            <a:ext cx="7067128" cy="816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fr-FR" dirty="0"/>
          </a:p>
        </p:txBody>
      </p:sp>
      <p:sp>
        <p:nvSpPr>
          <p:cNvPr id="7" name="Titre 1"/>
          <p:cNvSpPr txBox="1">
            <a:spLocks/>
          </p:cNvSpPr>
          <p:nvPr/>
        </p:nvSpPr>
        <p:spPr>
          <a:xfrm>
            <a:off x="1403648" y="5558106"/>
            <a:ext cx="7067128" cy="816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fr-FR" dirty="0">
              <a:solidFill>
                <a:schemeClr val="tx1"/>
              </a:solidFill>
            </a:endParaRPr>
          </a:p>
        </p:txBody>
      </p:sp>
      <p:sp>
        <p:nvSpPr>
          <p:cNvPr id="3" name="ZoneTexte 2"/>
          <p:cNvSpPr txBox="1"/>
          <p:nvPr/>
        </p:nvSpPr>
        <p:spPr>
          <a:xfrm>
            <a:off x="179512" y="5517232"/>
            <a:ext cx="8784976" cy="830997"/>
          </a:xfrm>
          <a:prstGeom prst="rect">
            <a:avLst/>
          </a:prstGeom>
          <a:noFill/>
        </p:spPr>
        <p:txBody>
          <a:bodyPr wrap="square" rtlCol="0">
            <a:spAutoFit/>
          </a:bodyPr>
          <a:lstStyle/>
          <a:p>
            <a:pPr algn="ctr"/>
            <a:r>
              <a:rPr lang="fr-FR" sz="4800" b="1" dirty="0" smtClean="0"/>
              <a:t>Alors, on peut compter sur vous?</a:t>
            </a:r>
            <a:endParaRPr lang="fr-FR" sz="4800" b="1" dirty="0"/>
          </a:p>
        </p:txBody>
      </p:sp>
    </p:spTree>
    <p:extLst>
      <p:ext uri="{BB962C8B-B14F-4D97-AF65-F5344CB8AC3E}">
        <p14:creationId xmlns:p14="http://schemas.microsoft.com/office/powerpoint/2010/main" val="16721078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2235</TotalTime>
  <Words>1896</Words>
  <Application>Microsoft Macintosh PowerPoint</Application>
  <PresentationFormat>Présentation à l'écran (4:3)</PresentationFormat>
  <Paragraphs>142</Paragraphs>
  <Slides>9</Slides>
  <Notes>8</Notes>
  <HiddenSlides>0</HiddenSlides>
  <MMClips>0</MMClips>
  <ScaleCrop>false</ScaleCrop>
  <HeadingPairs>
    <vt:vector size="4" baseType="variant">
      <vt:variant>
        <vt:lpstr>Thème</vt:lpstr>
      </vt:variant>
      <vt:variant>
        <vt:i4>2</vt:i4>
      </vt:variant>
      <vt:variant>
        <vt:lpstr>Titres des diapositives</vt:lpstr>
      </vt:variant>
      <vt:variant>
        <vt:i4>9</vt:i4>
      </vt:variant>
    </vt:vector>
  </HeadingPairs>
  <TitlesOfParts>
    <vt:vector size="11" baseType="lpstr">
      <vt:lpstr>Thème Office</vt:lpstr>
      <vt:lpstr>Conception personnalisée</vt:lpstr>
      <vt:lpstr> </vt:lpstr>
      <vt:lpstr>Une double injustice</vt:lpstr>
      <vt:lpstr>Présentation PowerPoint</vt:lpstr>
      <vt:lpstr>Concrètement, le genre est où dans la CCNUCC?</vt:lpstr>
      <vt:lpstr>Mais un essai qui reste à transformer…</vt:lpstr>
      <vt:lpstr>Pourquoi c’est important pour le RCD de travailler sur le genre</vt:lpstr>
      <vt:lpstr>Enjeux liés au genre pour la COP21</vt:lpstr>
      <vt:lpstr>Qui sont nos potentiels alliés?</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CARE_FIXE7</dc:creator>
  <cp:lastModifiedBy>RAC-F</cp:lastModifiedBy>
  <cp:revision>251</cp:revision>
  <dcterms:created xsi:type="dcterms:W3CDTF">2011-11-02T11:44:36Z</dcterms:created>
  <dcterms:modified xsi:type="dcterms:W3CDTF">2015-04-29T17:13:02Z</dcterms:modified>
</cp:coreProperties>
</file>