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283" r:id="rId3"/>
    <p:sldId id="284" r:id="rId4"/>
    <p:sldId id="286" r:id="rId5"/>
    <p:sldId id="287" r:id="rId6"/>
    <p:sldId id="285" r:id="rId7"/>
    <p:sldId id="260" r:id="rId8"/>
    <p:sldId id="291" r:id="rId9"/>
    <p:sldId id="299" r:id="rId10"/>
    <p:sldId id="288" r:id="rId11"/>
    <p:sldId id="289" r:id="rId12"/>
    <p:sldId id="290" r:id="rId13"/>
    <p:sldId id="292" r:id="rId14"/>
    <p:sldId id="298" r:id="rId15"/>
    <p:sldId id="293" r:id="rId16"/>
    <p:sldId id="294" r:id="rId17"/>
    <p:sldId id="296" r:id="rId18"/>
    <p:sldId id="297" r:id="rId19"/>
    <p:sldId id="295" r:id="rId20"/>
    <p:sldId id="30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658"/>
    <a:srgbClr val="B9C6C8"/>
    <a:srgbClr val="659C3F"/>
    <a:srgbClr val="DCC239"/>
    <a:srgbClr val="DC4B38"/>
    <a:srgbClr val="4ADB38"/>
    <a:srgbClr val="6DA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0" autoAdjust="0"/>
    <p:restoredTop sz="94660"/>
  </p:normalViewPr>
  <p:slideViewPr>
    <p:cSldViewPr snapToGrid="0">
      <p:cViewPr varScale="1">
        <p:scale>
          <a:sx n="50" d="100"/>
          <a:sy n="50" d="100"/>
        </p:scale>
        <p:origin x="-896" y="-10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3" d="100"/>
          <a:sy n="93" d="100"/>
        </p:scale>
        <p:origin x="-30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88BF5-95BF-440B-9F1A-2FE867D451C1}" type="datetimeFigureOut">
              <a:rPr lang="fr-FR" smtClean="0"/>
              <a:t>29/04/2015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E5C8F-0328-484C-8D01-BB9D9263C00C}" type="slidenum">
              <a:rPr lang="fr-FR" smtClean="0"/>
              <a:t>‹#›</a:t>
            </a:fld>
            <a:endParaRPr lang="fr-FR"/>
          </a:p>
        </p:txBody>
      </p:sp>
    </p:spTree>
    <p:extLst>
      <p:ext uri="{BB962C8B-B14F-4D97-AF65-F5344CB8AC3E}">
        <p14:creationId xmlns:p14="http://schemas.microsoft.com/office/powerpoint/2010/main" val="208468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7</a:t>
            </a:fld>
            <a:endParaRPr lang="fr-FR"/>
          </a:p>
        </p:txBody>
      </p:sp>
    </p:spTree>
    <p:extLst>
      <p:ext uri="{BB962C8B-B14F-4D97-AF65-F5344CB8AC3E}">
        <p14:creationId xmlns:p14="http://schemas.microsoft.com/office/powerpoint/2010/main" val="244388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17</a:t>
            </a:fld>
            <a:endParaRPr lang="fr-FR"/>
          </a:p>
        </p:txBody>
      </p:sp>
    </p:spTree>
    <p:extLst>
      <p:ext uri="{BB962C8B-B14F-4D97-AF65-F5344CB8AC3E}">
        <p14:creationId xmlns:p14="http://schemas.microsoft.com/office/powerpoint/2010/main" val="198319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18</a:t>
            </a:fld>
            <a:endParaRPr lang="fr-FR"/>
          </a:p>
        </p:txBody>
      </p:sp>
    </p:spTree>
    <p:extLst>
      <p:ext uri="{BB962C8B-B14F-4D97-AF65-F5344CB8AC3E}">
        <p14:creationId xmlns:p14="http://schemas.microsoft.com/office/powerpoint/2010/main" val="198415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19</a:t>
            </a:fld>
            <a:endParaRPr lang="fr-FR"/>
          </a:p>
        </p:txBody>
      </p:sp>
    </p:spTree>
    <p:extLst>
      <p:ext uri="{BB962C8B-B14F-4D97-AF65-F5344CB8AC3E}">
        <p14:creationId xmlns:p14="http://schemas.microsoft.com/office/powerpoint/2010/main" val="361240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20</a:t>
            </a:fld>
            <a:endParaRPr lang="fr-FR"/>
          </a:p>
        </p:txBody>
      </p:sp>
    </p:spTree>
    <p:extLst>
      <p:ext uri="{BB962C8B-B14F-4D97-AF65-F5344CB8AC3E}">
        <p14:creationId xmlns:p14="http://schemas.microsoft.com/office/powerpoint/2010/main" val="25564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8</a:t>
            </a:fld>
            <a:endParaRPr lang="fr-FR"/>
          </a:p>
        </p:txBody>
      </p:sp>
    </p:spTree>
    <p:extLst>
      <p:ext uri="{BB962C8B-B14F-4D97-AF65-F5344CB8AC3E}">
        <p14:creationId xmlns:p14="http://schemas.microsoft.com/office/powerpoint/2010/main" val="308515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9</a:t>
            </a:fld>
            <a:endParaRPr lang="fr-FR"/>
          </a:p>
        </p:txBody>
      </p:sp>
    </p:spTree>
    <p:extLst>
      <p:ext uri="{BB962C8B-B14F-4D97-AF65-F5344CB8AC3E}">
        <p14:creationId xmlns:p14="http://schemas.microsoft.com/office/powerpoint/2010/main" val="367355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10</a:t>
            </a:fld>
            <a:endParaRPr lang="fr-FR"/>
          </a:p>
        </p:txBody>
      </p:sp>
    </p:spTree>
    <p:extLst>
      <p:ext uri="{BB962C8B-B14F-4D97-AF65-F5344CB8AC3E}">
        <p14:creationId xmlns:p14="http://schemas.microsoft.com/office/powerpoint/2010/main" val="32465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11</a:t>
            </a:fld>
            <a:endParaRPr lang="fr-FR"/>
          </a:p>
        </p:txBody>
      </p:sp>
    </p:spTree>
    <p:extLst>
      <p:ext uri="{BB962C8B-B14F-4D97-AF65-F5344CB8AC3E}">
        <p14:creationId xmlns:p14="http://schemas.microsoft.com/office/powerpoint/2010/main" val="7854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12</a:t>
            </a:fld>
            <a:endParaRPr lang="fr-FR"/>
          </a:p>
        </p:txBody>
      </p:sp>
    </p:spTree>
    <p:extLst>
      <p:ext uri="{BB962C8B-B14F-4D97-AF65-F5344CB8AC3E}">
        <p14:creationId xmlns:p14="http://schemas.microsoft.com/office/powerpoint/2010/main" val="32570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13</a:t>
            </a:fld>
            <a:endParaRPr lang="fr-FR"/>
          </a:p>
        </p:txBody>
      </p:sp>
    </p:spTree>
    <p:extLst>
      <p:ext uri="{BB962C8B-B14F-4D97-AF65-F5344CB8AC3E}">
        <p14:creationId xmlns:p14="http://schemas.microsoft.com/office/powerpoint/2010/main" val="16750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15</a:t>
            </a:fld>
            <a:endParaRPr lang="fr-FR"/>
          </a:p>
        </p:txBody>
      </p:sp>
    </p:spTree>
    <p:extLst>
      <p:ext uri="{BB962C8B-B14F-4D97-AF65-F5344CB8AC3E}">
        <p14:creationId xmlns:p14="http://schemas.microsoft.com/office/powerpoint/2010/main" val="9532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
            </a:r>
            <a:r>
              <a:rPr lang="en-US" dirty="0" err="1"/>
              <a:t>exercice</a:t>
            </a:r>
            <a:r>
              <a:rPr lang="en-US" dirty="0"/>
              <a:t> a </a:t>
            </a:r>
            <a:r>
              <a:rPr lang="en-US" dirty="0" err="1"/>
              <a:t>été</a:t>
            </a:r>
            <a:r>
              <a:rPr lang="en-US" dirty="0"/>
              <a:t> </a:t>
            </a:r>
            <a:r>
              <a:rPr lang="en-US" dirty="0" err="1"/>
              <a:t>conçu</a:t>
            </a:r>
            <a:r>
              <a:rPr lang="en-US" dirty="0"/>
              <a:t> pour </a:t>
            </a:r>
            <a:r>
              <a:rPr lang="en-US" dirty="0" err="1"/>
              <a:t>impliquer</a:t>
            </a:r>
            <a:r>
              <a:rPr lang="en-US" dirty="0"/>
              <a:t> </a:t>
            </a:r>
            <a:r>
              <a:rPr lang="en-US" dirty="0" err="1"/>
              <a:t>toutes</a:t>
            </a:r>
            <a:r>
              <a:rPr lang="en-US" dirty="0"/>
              <a:t> les parties </a:t>
            </a:r>
            <a:r>
              <a:rPr lang="en-US" dirty="0" err="1"/>
              <a:t>prenantes</a:t>
            </a:r>
            <a:r>
              <a:rPr lang="en-US" dirty="0"/>
              <a:t> </a:t>
            </a:r>
            <a:r>
              <a:rPr lang="en-US" dirty="0" err="1"/>
              <a:t>à</a:t>
            </a:r>
            <a:r>
              <a:rPr lang="en-US" dirty="0"/>
              <a:t> </a:t>
            </a:r>
            <a:r>
              <a:rPr lang="en-US" dirty="0" err="1"/>
              <a:t>l’élaboration</a:t>
            </a:r>
            <a:r>
              <a:rPr lang="en-US" dirty="0"/>
              <a:t> d’un PNA qui </a:t>
            </a:r>
            <a:r>
              <a:rPr lang="en-US" dirty="0" err="1"/>
              <a:t>doit</a:t>
            </a:r>
            <a:r>
              <a:rPr lang="en-US" dirty="0"/>
              <a:t> </a:t>
            </a:r>
            <a:r>
              <a:rPr lang="en-US" dirty="0" err="1"/>
              <a:t>reposer</a:t>
            </a:r>
            <a:r>
              <a:rPr lang="en-US" dirty="0"/>
              <a:t> </a:t>
            </a:r>
            <a:r>
              <a:rPr lang="en-US" dirty="0" err="1"/>
              <a:t>sur</a:t>
            </a:r>
            <a:r>
              <a:rPr lang="en-US" dirty="0"/>
              <a:t> les plans et </a:t>
            </a:r>
            <a:r>
              <a:rPr lang="en-US" dirty="0" err="1"/>
              <a:t>stratégies</a:t>
            </a:r>
            <a:r>
              <a:rPr lang="en-US" dirty="0"/>
              <a:t> </a:t>
            </a:r>
            <a:r>
              <a:rPr lang="en-US" dirty="0" err="1"/>
              <a:t>sectoriels</a:t>
            </a:r>
            <a:r>
              <a:rPr lang="en-US" dirty="0"/>
              <a:t>, </a:t>
            </a:r>
            <a:r>
              <a:rPr lang="en-US" dirty="0" err="1"/>
              <a:t>infranationaux</a:t>
            </a:r>
            <a:r>
              <a:rPr lang="en-US" dirty="0"/>
              <a:t> et </a:t>
            </a:r>
            <a:r>
              <a:rPr lang="en-US" dirty="0" err="1"/>
              <a:t>nationaux</a:t>
            </a:r>
            <a:r>
              <a:rPr lang="en-US" dirty="0"/>
              <a:t> et </a:t>
            </a:r>
            <a:r>
              <a:rPr lang="en-US" dirty="0" err="1"/>
              <a:t>peut</a:t>
            </a:r>
            <a:r>
              <a:rPr lang="en-US" dirty="0"/>
              <a:t> y </a:t>
            </a:r>
            <a:r>
              <a:rPr lang="en-US" dirty="0" err="1"/>
              <a:t>être</a:t>
            </a:r>
            <a:r>
              <a:rPr lang="en-US" dirty="0"/>
              <a:t> </a:t>
            </a:r>
            <a:r>
              <a:rPr lang="en-US" dirty="0" err="1"/>
              <a:t>intégré</a:t>
            </a:r>
            <a:r>
              <a:rPr lang="en-US" dirty="0"/>
              <a:t>. Pendant </a:t>
            </a:r>
            <a:r>
              <a:rPr lang="en-US" dirty="0" err="1"/>
              <a:t>ce</a:t>
            </a:r>
            <a:r>
              <a:rPr lang="en-US" dirty="0"/>
              <a:t> </a:t>
            </a:r>
            <a:r>
              <a:rPr lang="en-US" dirty="0" err="1"/>
              <a:t>processus</a:t>
            </a:r>
            <a:r>
              <a:rPr lang="en-US" dirty="0"/>
              <a:t>, les </a:t>
            </a:r>
            <a:r>
              <a:rPr lang="en-US" dirty="0" err="1"/>
              <a:t>capacités</a:t>
            </a:r>
            <a:r>
              <a:rPr lang="en-US" dirty="0"/>
              <a:t> </a:t>
            </a:r>
            <a:r>
              <a:rPr lang="en-US" dirty="0" err="1"/>
              <a:t>d’intégration</a:t>
            </a:r>
            <a:r>
              <a:rPr lang="en-US" dirty="0"/>
              <a:t> de </a:t>
            </a:r>
            <a:r>
              <a:rPr lang="en-US" dirty="0" err="1"/>
              <a:t>l’adaptation</a:t>
            </a:r>
            <a:r>
              <a:rPr lang="en-US" dirty="0"/>
              <a:t> aux </a:t>
            </a:r>
            <a:r>
              <a:rPr lang="en-US" dirty="0" err="1"/>
              <a:t>changements</a:t>
            </a:r>
            <a:r>
              <a:rPr lang="en-US" dirty="0"/>
              <a:t> </a:t>
            </a:r>
            <a:r>
              <a:rPr lang="en-US" dirty="0" err="1"/>
              <a:t>climatiques</a:t>
            </a:r>
            <a:r>
              <a:rPr lang="en-US" dirty="0"/>
              <a:t> </a:t>
            </a:r>
            <a:r>
              <a:rPr lang="en-US" dirty="0" err="1"/>
              <a:t>à</a:t>
            </a:r>
            <a:r>
              <a:rPr lang="en-US" dirty="0"/>
              <a:t> la </a:t>
            </a:r>
            <a:r>
              <a:rPr lang="en-US" dirty="0" err="1"/>
              <a:t>planification</a:t>
            </a:r>
            <a:r>
              <a:rPr lang="en-US" dirty="0"/>
              <a:t> </a:t>
            </a:r>
            <a:r>
              <a:rPr lang="en-US" dirty="0" err="1"/>
              <a:t>nationale</a:t>
            </a:r>
            <a:r>
              <a:rPr lang="en-US" dirty="0"/>
              <a:t> et </a:t>
            </a:r>
            <a:r>
              <a:rPr lang="en-US" dirty="0" err="1"/>
              <a:t>sectorielle</a:t>
            </a:r>
            <a:r>
              <a:rPr lang="en-US" dirty="0"/>
              <a:t> (</a:t>
            </a:r>
            <a:r>
              <a:rPr lang="en-US" dirty="0" err="1"/>
              <a:t>ainsi</a:t>
            </a:r>
            <a:r>
              <a:rPr lang="en-US" dirty="0"/>
              <a:t> </a:t>
            </a:r>
            <a:r>
              <a:rPr lang="en-US" dirty="0" err="1"/>
              <a:t>qu’à</a:t>
            </a:r>
            <a:r>
              <a:rPr lang="en-US" dirty="0"/>
              <a:t> </a:t>
            </a:r>
            <a:r>
              <a:rPr lang="en-US" dirty="0" err="1"/>
              <a:t>d’autres</a:t>
            </a:r>
            <a:r>
              <a:rPr lang="en-US" dirty="0"/>
              <a:t> </a:t>
            </a:r>
            <a:r>
              <a:rPr lang="en-US" dirty="0" err="1"/>
              <a:t>niveaux</a:t>
            </a:r>
            <a:r>
              <a:rPr lang="en-US" dirty="0"/>
              <a:t>) </a:t>
            </a:r>
            <a:r>
              <a:rPr lang="en-US" dirty="0" err="1"/>
              <a:t>continuent</a:t>
            </a:r>
            <a:r>
              <a:rPr lang="en-US" dirty="0"/>
              <a:t> d’être </a:t>
            </a:r>
            <a:r>
              <a:rPr lang="en-US" dirty="0" err="1"/>
              <a:t>développées</a:t>
            </a:r>
            <a:r>
              <a:rPr lang="en-US" dirty="0"/>
              <a:t> et </a:t>
            </a:r>
            <a:r>
              <a:rPr lang="en-US" dirty="0" err="1"/>
              <a:t>renforcées</a:t>
            </a:r>
            <a:r>
              <a:rPr lang="en-US" dirty="0"/>
              <a:t>. </a:t>
            </a:r>
          </a:p>
          <a:p>
            <a:endParaRPr lang="en-US" dirty="0"/>
          </a:p>
        </p:txBody>
      </p:sp>
      <p:sp>
        <p:nvSpPr>
          <p:cNvPr id="4" name="Slide Number Placeholder 3"/>
          <p:cNvSpPr>
            <a:spLocks noGrp="1"/>
          </p:cNvSpPr>
          <p:nvPr>
            <p:ph type="sldNum" sz="quarter" idx="10"/>
          </p:nvPr>
        </p:nvSpPr>
        <p:spPr/>
        <p:txBody>
          <a:bodyPr/>
          <a:lstStyle/>
          <a:p>
            <a:fld id="{018E5C8F-0328-484C-8D01-BB9D9263C00C}" type="slidenum">
              <a:rPr lang="fr-FR" smtClean="0"/>
              <a:t>16</a:t>
            </a:fld>
            <a:endParaRPr lang="fr-FR"/>
          </a:p>
        </p:txBody>
      </p:sp>
    </p:spTree>
    <p:extLst>
      <p:ext uri="{BB962C8B-B14F-4D97-AF65-F5344CB8AC3E}">
        <p14:creationId xmlns:p14="http://schemas.microsoft.com/office/powerpoint/2010/main" val="199916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726658"/>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10343" y="603476"/>
            <a:ext cx="6858000" cy="3460524"/>
          </a:xfrm>
          <a:ln w="19050">
            <a:solidFill>
              <a:srgbClr val="6DA246"/>
            </a:solidFill>
          </a:ln>
        </p:spPr>
        <p:txBody>
          <a:bodyPr anchor="ctr" anchorCtr="0"/>
          <a:lstStyle>
            <a:lvl1pPr algn="ctr">
              <a:defRPr sz="4500">
                <a:solidFill>
                  <a:srgbClr val="6DA24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981199" y="4760686"/>
            <a:ext cx="6858000" cy="1795008"/>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dirty="0"/>
          </a:p>
        </p:txBody>
      </p:sp>
    </p:spTree>
    <p:extLst>
      <p:ext uri="{BB962C8B-B14F-4D97-AF65-F5344CB8AC3E}">
        <p14:creationId xmlns:p14="http://schemas.microsoft.com/office/powerpoint/2010/main" val="279343899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B0AE5FCD-EB3E-4216-83E1-D1766D1B172C}" type="datetime1">
              <a:rPr lang="fr-FR" smtClean="0"/>
              <a:t>29/04/2015</a:t>
            </a:fld>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3D7A76B-9288-4EAE-86D6-905C6ECBB176}" type="slidenum">
              <a:rPr lang="fr-FR" smtClean="0"/>
              <a:t>‹#›</a:t>
            </a:fld>
            <a:endParaRPr lang="fr-FR"/>
          </a:p>
        </p:txBody>
      </p:sp>
      <p:sp>
        <p:nvSpPr>
          <p:cNvPr id="7" name="Rectangle 6"/>
          <p:cNvSpPr/>
          <p:nvPr/>
        </p:nvSpPr>
        <p:spPr>
          <a:xfrm rot="5400000">
            <a:off x="4169225" y="1883231"/>
            <a:ext cx="805550" cy="9144002"/>
          </a:xfrm>
          <a:prstGeom prst="rect">
            <a:avLst/>
          </a:prstGeom>
          <a:solidFill>
            <a:srgbClr val="726658"/>
          </a:solidFill>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828000" rtlCol="0" anchor="ctr"/>
          <a:lstStyle/>
          <a:p>
            <a:pPr algn="ctr">
              <a:spcBef>
                <a:spcPts val="0"/>
              </a:spcBef>
            </a:pPr>
            <a:r>
              <a:rPr lang="en-US" sz="1200" b="1" dirty="0" smtClean="0">
                <a:solidFill>
                  <a:schemeClr val="bg1"/>
                </a:solidFill>
              </a:rPr>
              <a:t>“Renewable Energy and Sustainable Development in Rural Areas of the ESCWA Region” </a:t>
            </a:r>
            <a:r>
              <a:rPr lang="en-US" sz="1200" dirty="0" smtClean="0">
                <a:solidFill>
                  <a:schemeClr val="bg1"/>
                </a:solidFill>
              </a:rPr>
              <a:t>26 - 28 November 2013, Rabat, Morocco</a:t>
            </a:r>
          </a:p>
          <a:p>
            <a:pPr algn="ctr">
              <a:spcBef>
                <a:spcPts val="0"/>
              </a:spcBef>
            </a:pPr>
            <a:r>
              <a:rPr lang="en-US" sz="1200" dirty="0" err="1" smtClean="0">
                <a:solidFill>
                  <a:schemeClr val="bg1"/>
                </a:solidFill>
              </a:rPr>
              <a:t>Stéphane</a:t>
            </a:r>
            <a:r>
              <a:rPr lang="en-US" sz="1200" dirty="0" smtClean="0">
                <a:solidFill>
                  <a:schemeClr val="bg1"/>
                </a:solidFill>
              </a:rPr>
              <a:t> POUFFARY – stephane.pouffary@energies2050.org</a:t>
            </a:r>
          </a:p>
          <a:p>
            <a:pPr algn="ctr">
              <a:spcBef>
                <a:spcPts val="0"/>
              </a:spcBef>
            </a:pPr>
            <a:r>
              <a:rPr lang="en-US" sz="1200" dirty="0" smtClean="0">
                <a:solidFill>
                  <a:schemeClr val="bg1"/>
                </a:solidFill>
              </a:rPr>
              <a:t>www.energies2050.org</a:t>
            </a:r>
            <a:endParaRPr lang="fr-FR" sz="1200" dirty="0">
              <a:solidFill>
                <a:schemeClr val="bg1"/>
              </a:solidFill>
            </a:endParaRPr>
          </a:p>
        </p:txBody>
      </p:sp>
      <p:pic>
        <p:nvPicPr>
          <p:cNvPr id="8" name="Image 7"/>
          <p:cNvPicPr>
            <a:picLocks noChangeAspect="1"/>
          </p:cNvPicPr>
          <p:nvPr/>
        </p:nvPicPr>
        <p:blipFill>
          <a:blip r:embed="rId2"/>
          <a:stretch>
            <a:fillRect/>
          </a:stretch>
        </p:blipFill>
        <p:spPr>
          <a:xfrm>
            <a:off x="59584" y="6109629"/>
            <a:ext cx="653688" cy="701319"/>
          </a:xfrm>
          <a:prstGeom prst="rect">
            <a:avLst/>
          </a:prstGeom>
        </p:spPr>
      </p:pic>
      <p:sp>
        <p:nvSpPr>
          <p:cNvPr id="9"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0" name="Rectangle 9"/>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3" name="Image 12"/>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313988919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p:cNvSpPr/>
          <p:nvPr/>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sp>
        <p:nvSpPr>
          <p:cNvPr id="2" name="Titre 1"/>
          <p:cNvSpPr>
            <a:spLocks noGrp="1"/>
          </p:cNvSpPr>
          <p:nvPr>
            <p:ph type="title"/>
          </p:nvPr>
        </p:nvSpPr>
        <p:spPr>
          <a:xfrm>
            <a:off x="198783" y="261268"/>
            <a:ext cx="8716617" cy="525686"/>
          </a:xfrm>
        </p:spPr>
        <p:txBody>
          <a:bodyPr/>
          <a:lstStyle>
            <a:lvl1pPr>
              <a:defRPr b="1">
                <a:solidFill>
                  <a:srgbClr val="6DA246"/>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198783" y="1086678"/>
            <a:ext cx="8716617" cy="4885395"/>
          </a:xfrm>
        </p:spPr>
        <p:txBody>
          <a:bodyPr lIns="288000" anchor="t" anchorCtr="0"/>
          <a:lstStyle>
            <a:lvl1pPr marL="171450" indent="-171450">
              <a:buFontTx/>
              <a:buBlip>
                <a:blip r:embed="rId2"/>
              </a:buBlip>
              <a:defRPr>
                <a:solidFill>
                  <a:srgbClr val="726658"/>
                </a:solidFill>
              </a:defRPr>
            </a:lvl1pPr>
            <a:lvl2pPr>
              <a:spcAft>
                <a:spcPts val="450"/>
              </a:spcAft>
              <a:defRPr>
                <a:solidFill>
                  <a:srgbClr val="726658"/>
                </a:solidFill>
              </a:defRPr>
            </a:lvl2pPr>
            <a:lvl3pPr marL="857250" indent="-171450">
              <a:spcAft>
                <a:spcPts val="450"/>
              </a:spcAft>
              <a:buFont typeface="Calibri" panose="020F0502020204030204" pitchFamily="34" charset="0"/>
              <a:buChar char="–"/>
              <a:defRPr>
                <a:solidFill>
                  <a:srgbClr val="726658"/>
                </a:solidFill>
              </a:defRPr>
            </a:lvl3pPr>
            <a:lvl4pPr marL="1200150" indent="-171450">
              <a:spcAft>
                <a:spcPts val="450"/>
              </a:spcAft>
              <a:buFont typeface="Calibri" panose="020F0502020204030204" pitchFamily="34" charset="0"/>
              <a:buChar char="–"/>
              <a:defRPr>
                <a:solidFill>
                  <a:srgbClr val="726658"/>
                </a:solidFill>
              </a:defRPr>
            </a:lvl4pPr>
            <a:lvl5pPr marL="1543050" indent="-171450">
              <a:spcAft>
                <a:spcPts val="450"/>
              </a:spcAft>
              <a:buFont typeface="Calibri" panose="020F0502020204030204" pitchFamily="34" charset="0"/>
              <a:buChar char="‒"/>
              <a:defRPr>
                <a:solidFill>
                  <a:srgbClr val="72665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7" name="Image 6"/>
          <p:cNvPicPr>
            <a:picLocks noChangeAspect="1"/>
          </p:cNvPicPr>
          <p:nvPr/>
        </p:nvPicPr>
        <p:blipFill>
          <a:blip r:embed="rId3"/>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3394107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00086" y="1709739"/>
            <a:ext cx="7886700" cy="2852737"/>
          </a:xfrm>
        </p:spPr>
        <p:txBody>
          <a:bodyPr anchor="b"/>
          <a:lstStyle>
            <a:lvl1pPr>
              <a:defRPr sz="4500" b="1">
                <a:solidFill>
                  <a:srgbClr val="6DA246"/>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00086"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11"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8" name="Rectangle 7"/>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4" name="Image 13"/>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9512181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2" name="Rectangle 11"/>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5" name="Image 14"/>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38833719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5" name="Rectangle 14"/>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8" name="Image 17"/>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82119418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10"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1" name="Rectangle 10"/>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4" name="Image 13"/>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147399134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a:xfrm>
            <a:off x="628650" y="6356351"/>
            <a:ext cx="2057400" cy="365125"/>
          </a:xfrm>
          <a:prstGeom prst="rect">
            <a:avLst/>
          </a:prstGeom>
        </p:spPr>
        <p:txBody>
          <a:bodyPr/>
          <a:lstStyle/>
          <a:p>
            <a:fld id="{2FBBB4C6-6EE5-4300-AD73-3386C308ABCC}" type="datetime1">
              <a:rPr lang="fr-FR" smtClean="0"/>
              <a:t>29/04/2015</a:t>
            </a:fld>
            <a:endParaRPr lang="fr-F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63D7A76B-9288-4EAE-86D6-905C6ECBB176}" type="slidenum">
              <a:rPr lang="fr-FR" smtClean="0"/>
              <a:t>‹#›</a:t>
            </a:fld>
            <a:endParaRPr lang="fr-FR"/>
          </a:p>
        </p:txBody>
      </p:sp>
      <p:sp>
        <p:nvSpPr>
          <p:cNvPr id="8" name="Rectangle 7"/>
          <p:cNvSpPr/>
          <p:nvPr/>
        </p:nvSpPr>
        <p:spPr>
          <a:xfrm rot="5400000">
            <a:off x="4169225" y="1883231"/>
            <a:ext cx="805550" cy="9144002"/>
          </a:xfrm>
          <a:prstGeom prst="rect">
            <a:avLst/>
          </a:prstGeom>
          <a:solidFill>
            <a:srgbClr val="726658"/>
          </a:solidFill>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828000" rtlCol="0" anchor="ctr"/>
          <a:lstStyle/>
          <a:p>
            <a:pPr algn="ctr">
              <a:spcBef>
                <a:spcPts val="0"/>
              </a:spcBef>
            </a:pPr>
            <a:r>
              <a:rPr lang="en-US" sz="1200" b="1" dirty="0" smtClean="0">
                <a:solidFill>
                  <a:schemeClr val="bg1"/>
                </a:solidFill>
              </a:rPr>
              <a:t>“Renewable Energy and Sustainable Development in Rural Areas of the ESCWA Region” </a:t>
            </a:r>
            <a:r>
              <a:rPr lang="en-US" sz="1200" dirty="0" smtClean="0">
                <a:solidFill>
                  <a:schemeClr val="bg1"/>
                </a:solidFill>
              </a:rPr>
              <a:t>26 - 28 November 2013, Rabat, Morocco</a:t>
            </a:r>
          </a:p>
          <a:p>
            <a:pPr algn="ctr">
              <a:spcBef>
                <a:spcPts val="0"/>
              </a:spcBef>
            </a:pPr>
            <a:r>
              <a:rPr lang="en-US" sz="1200" dirty="0" err="1" smtClean="0">
                <a:solidFill>
                  <a:schemeClr val="bg1"/>
                </a:solidFill>
              </a:rPr>
              <a:t>Stéphane</a:t>
            </a:r>
            <a:r>
              <a:rPr lang="en-US" sz="1200" dirty="0" smtClean="0">
                <a:solidFill>
                  <a:schemeClr val="bg1"/>
                </a:solidFill>
              </a:rPr>
              <a:t> POUFFARY – stephane.pouffary@energies2050.org</a:t>
            </a:r>
          </a:p>
          <a:p>
            <a:pPr algn="ctr">
              <a:spcBef>
                <a:spcPts val="0"/>
              </a:spcBef>
            </a:pPr>
            <a:r>
              <a:rPr lang="en-US" sz="1200" dirty="0" smtClean="0">
                <a:solidFill>
                  <a:schemeClr val="bg1"/>
                </a:solidFill>
              </a:rPr>
              <a:t>www.energies2050.org</a:t>
            </a:r>
            <a:endParaRPr lang="fr-FR" sz="1200" dirty="0">
              <a:solidFill>
                <a:schemeClr val="bg1"/>
              </a:solidFill>
            </a:endParaRPr>
          </a:p>
        </p:txBody>
      </p:sp>
      <p:pic>
        <p:nvPicPr>
          <p:cNvPr id="9" name="Image 8"/>
          <p:cNvPicPr>
            <a:picLocks noChangeAspect="1"/>
          </p:cNvPicPr>
          <p:nvPr/>
        </p:nvPicPr>
        <p:blipFill>
          <a:blip r:embed="rId2"/>
          <a:stretch>
            <a:fillRect/>
          </a:stretch>
        </p:blipFill>
        <p:spPr>
          <a:xfrm>
            <a:off x="59584" y="6109629"/>
            <a:ext cx="653688" cy="701319"/>
          </a:xfrm>
          <a:prstGeom prst="rect">
            <a:avLst/>
          </a:prstGeom>
        </p:spPr>
      </p:pic>
      <p:sp>
        <p:nvSpPr>
          <p:cNvPr id="10"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1" name="Rectangle 10"/>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4" name="Image 13"/>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35239110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a:xfrm>
            <a:off x="628650" y="6356351"/>
            <a:ext cx="2057400" cy="365125"/>
          </a:xfrm>
          <a:prstGeom prst="rect">
            <a:avLst/>
          </a:prstGeom>
        </p:spPr>
        <p:txBody>
          <a:bodyPr/>
          <a:lstStyle/>
          <a:p>
            <a:fld id="{067253C9-D564-4137-9C68-1397F6D1D915}" type="datetime1">
              <a:rPr lang="fr-FR" smtClean="0"/>
              <a:t>29/04/2015</a:t>
            </a:fld>
            <a:endParaRPr lang="fr-F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63D7A76B-9288-4EAE-86D6-905C6ECBB176}" type="slidenum">
              <a:rPr lang="fr-FR" smtClean="0"/>
              <a:t>‹#›</a:t>
            </a:fld>
            <a:endParaRPr lang="fr-FR"/>
          </a:p>
        </p:txBody>
      </p:sp>
      <p:sp>
        <p:nvSpPr>
          <p:cNvPr id="8" name="Rectangle 7"/>
          <p:cNvSpPr/>
          <p:nvPr/>
        </p:nvSpPr>
        <p:spPr>
          <a:xfrm rot="5400000">
            <a:off x="4169225" y="1883231"/>
            <a:ext cx="805550" cy="9144002"/>
          </a:xfrm>
          <a:prstGeom prst="rect">
            <a:avLst/>
          </a:prstGeom>
          <a:solidFill>
            <a:srgbClr val="726658"/>
          </a:solidFill>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828000" rtlCol="0" anchor="ctr"/>
          <a:lstStyle/>
          <a:p>
            <a:pPr algn="ctr">
              <a:spcBef>
                <a:spcPts val="0"/>
              </a:spcBef>
            </a:pPr>
            <a:r>
              <a:rPr lang="en-US" sz="1200" b="1" dirty="0" smtClean="0">
                <a:solidFill>
                  <a:schemeClr val="bg1"/>
                </a:solidFill>
              </a:rPr>
              <a:t>“Renewable Energy and Sustainable Development in Rural Areas of the ESCWA Region” </a:t>
            </a:r>
            <a:r>
              <a:rPr lang="en-US" sz="1200" dirty="0" smtClean="0">
                <a:solidFill>
                  <a:schemeClr val="bg1"/>
                </a:solidFill>
              </a:rPr>
              <a:t>26 - 28 November 2013, Rabat, Morocco</a:t>
            </a:r>
          </a:p>
          <a:p>
            <a:pPr algn="ctr">
              <a:spcBef>
                <a:spcPts val="0"/>
              </a:spcBef>
            </a:pPr>
            <a:r>
              <a:rPr lang="en-US" sz="1200" dirty="0" err="1" smtClean="0">
                <a:solidFill>
                  <a:schemeClr val="bg1"/>
                </a:solidFill>
              </a:rPr>
              <a:t>Stéphane</a:t>
            </a:r>
            <a:r>
              <a:rPr lang="en-US" sz="1200" dirty="0" smtClean="0">
                <a:solidFill>
                  <a:schemeClr val="bg1"/>
                </a:solidFill>
              </a:rPr>
              <a:t> POUFFARY – stephane.pouffary@energies2050.org</a:t>
            </a:r>
          </a:p>
          <a:p>
            <a:pPr algn="ctr">
              <a:spcBef>
                <a:spcPts val="0"/>
              </a:spcBef>
            </a:pPr>
            <a:r>
              <a:rPr lang="en-US" sz="1200" dirty="0" smtClean="0">
                <a:solidFill>
                  <a:schemeClr val="bg1"/>
                </a:solidFill>
              </a:rPr>
              <a:t>www.energies2050.org</a:t>
            </a:r>
            <a:endParaRPr lang="fr-FR" sz="1200" dirty="0">
              <a:solidFill>
                <a:schemeClr val="bg1"/>
              </a:solidFill>
            </a:endParaRPr>
          </a:p>
        </p:txBody>
      </p:sp>
      <p:pic>
        <p:nvPicPr>
          <p:cNvPr id="9" name="Image 8"/>
          <p:cNvPicPr>
            <a:picLocks noChangeAspect="1"/>
          </p:cNvPicPr>
          <p:nvPr/>
        </p:nvPicPr>
        <p:blipFill>
          <a:blip r:embed="rId2"/>
          <a:stretch>
            <a:fillRect/>
          </a:stretch>
        </p:blipFill>
        <p:spPr>
          <a:xfrm>
            <a:off x="59584" y="6109629"/>
            <a:ext cx="653688" cy="701319"/>
          </a:xfrm>
          <a:prstGeom prst="rect">
            <a:avLst/>
          </a:prstGeom>
        </p:spPr>
      </p:pic>
      <p:sp>
        <p:nvSpPr>
          <p:cNvPr id="10"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1" name="Rectangle 10"/>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4" name="Image 13"/>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244170898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7C801463-38C0-4E9F-BED4-DBB2A1482611}" type="datetime1">
              <a:rPr lang="fr-FR" smtClean="0"/>
              <a:t>29/04/2015</a:t>
            </a:fld>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3D7A76B-9288-4EAE-86D6-905C6ECBB176}" type="slidenum">
              <a:rPr lang="fr-FR" smtClean="0"/>
              <a:t>‹#›</a:t>
            </a:fld>
            <a:endParaRPr lang="fr-FR"/>
          </a:p>
        </p:txBody>
      </p:sp>
      <p:sp>
        <p:nvSpPr>
          <p:cNvPr id="7" name="Rectangle 6"/>
          <p:cNvSpPr/>
          <p:nvPr/>
        </p:nvSpPr>
        <p:spPr>
          <a:xfrm rot="5400000">
            <a:off x="4169225" y="1883231"/>
            <a:ext cx="805550" cy="9144002"/>
          </a:xfrm>
          <a:prstGeom prst="rect">
            <a:avLst/>
          </a:prstGeom>
          <a:solidFill>
            <a:srgbClr val="726658"/>
          </a:solidFill>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828000" rtlCol="0" anchor="ctr"/>
          <a:lstStyle/>
          <a:p>
            <a:pPr algn="ctr">
              <a:spcBef>
                <a:spcPts val="0"/>
              </a:spcBef>
            </a:pPr>
            <a:r>
              <a:rPr lang="en-US" sz="1200" b="1" dirty="0" smtClean="0">
                <a:solidFill>
                  <a:schemeClr val="bg1"/>
                </a:solidFill>
              </a:rPr>
              <a:t>“Renewable Energy and Sustainable Development in Rural Areas of the ESCWA Region” </a:t>
            </a:r>
            <a:r>
              <a:rPr lang="en-US" sz="1200" dirty="0" smtClean="0">
                <a:solidFill>
                  <a:schemeClr val="bg1"/>
                </a:solidFill>
              </a:rPr>
              <a:t>26 - 28 November 2013, Rabat, Morocco</a:t>
            </a:r>
          </a:p>
          <a:p>
            <a:pPr algn="ctr">
              <a:spcBef>
                <a:spcPts val="0"/>
              </a:spcBef>
            </a:pPr>
            <a:r>
              <a:rPr lang="en-US" sz="1200" dirty="0" err="1" smtClean="0">
                <a:solidFill>
                  <a:schemeClr val="bg1"/>
                </a:solidFill>
              </a:rPr>
              <a:t>Stéphane</a:t>
            </a:r>
            <a:r>
              <a:rPr lang="en-US" sz="1200" dirty="0" smtClean="0">
                <a:solidFill>
                  <a:schemeClr val="bg1"/>
                </a:solidFill>
              </a:rPr>
              <a:t> POUFFARY – stephane.pouffary@energies2050.org</a:t>
            </a:r>
          </a:p>
          <a:p>
            <a:pPr algn="ctr">
              <a:spcBef>
                <a:spcPts val="0"/>
              </a:spcBef>
            </a:pPr>
            <a:r>
              <a:rPr lang="en-US" sz="1200" dirty="0" smtClean="0">
                <a:solidFill>
                  <a:schemeClr val="bg1"/>
                </a:solidFill>
              </a:rPr>
              <a:t>www.energies2050.org</a:t>
            </a:r>
            <a:endParaRPr lang="fr-FR" sz="1200" dirty="0">
              <a:solidFill>
                <a:schemeClr val="bg1"/>
              </a:solidFill>
            </a:endParaRPr>
          </a:p>
        </p:txBody>
      </p:sp>
      <p:pic>
        <p:nvPicPr>
          <p:cNvPr id="8" name="Image 7"/>
          <p:cNvPicPr>
            <a:picLocks noChangeAspect="1"/>
          </p:cNvPicPr>
          <p:nvPr/>
        </p:nvPicPr>
        <p:blipFill>
          <a:blip r:embed="rId2"/>
          <a:stretch>
            <a:fillRect/>
          </a:stretch>
        </p:blipFill>
        <p:spPr>
          <a:xfrm>
            <a:off x="59584" y="6109629"/>
            <a:ext cx="653688" cy="701319"/>
          </a:xfrm>
          <a:prstGeom prst="rect">
            <a:avLst/>
          </a:prstGeom>
        </p:spPr>
      </p:pic>
      <p:sp>
        <p:nvSpPr>
          <p:cNvPr id="9" name="Espace réservé du numéro de diapositive 5"/>
          <p:cNvSpPr txBox="1">
            <a:spLocks/>
          </p:cNvSpPr>
          <p:nvPr/>
        </p:nvSpPr>
        <p:spPr>
          <a:xfrm>
            <a:off x="7086600" y="6502293"/>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D7A76B-9288-4EAE-86D6-905C6ECBB176}" type="slidenum">
              <a:rPr lang="fr-FR" smtClean="0"/>
              <a:pPr/>
              <a:t>‹#›</a:t>
            </a:fld>
            <a:endParaRPr lang="fr-FR" dirty="0"/>
          </a:p>
        </p:txBody>
      </p:sp>
      <p:sp>
        <p:nvSpPr>
          <p:cNvPr id="10" name="Rectangle 9"/>
          <p:cNvSpPr/>
          <p:nvPr userDrawn="1"/>
        </p:nvSpPr>
        <p:spPr>
          <a:xfrm rot="5400000">
            <a:off x="4169225" y="1883231"/>
            <a:ext cx="805550" cy="9144002"/>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16000" rIns="108000" bIns="252000" rtlCol="0" anchor="ctr"/>
          <a:lstStyle/>
          <a:p>
            <a:pPr marL="0" indent="0" algn="ctr">
              <a:spcBef>
                <a:spcPts val="0"/>
              </a:spcBef>
            </a:pPr>
            <a:r>
              <a:rPr lang="fr-FR" sz="1200" kern="1200" noProof="0" dirty="0" smtClean="0">
                <a:solidFill>
                  <a:schemeClr val="bg1"/>
                </a:solidFill>
                <a:latin typeface="+mn-lt"/>
                <a:ea typeface="+mn-ea"/>
                <a:cs typeface="+mn-cs"/>
              </a:rPr>
              <a:t>www.energies2050.org</a:t>
            </a:r>
          </a:p>
        </p:txBody>
      </p:sp>
      <p:pic>
        <p:nvPicPr>
          <p:cNvPr id="13" name="Image 12"/>
          <p:cNvPicPr>
            <a:picLocks noChangeAspect="1"/>
          </p:cNvPicPr>
          <p:nvPr userDrawn="1"/>
        </p:nvPicPr>
        <p:blipFill>
          <a:blip r:embed="rId2"/>
          <a:stretch>
            <a:fillRect/>
          </a:stretch>
        </p:blipFill>
        <p:spPr>
          <a:xfrm>
            <a:off x="7880238" y="6109629"/>
            <a:ext cx="653688" cy="701319"/>
          </a:xfrm>
          <a:prstGeom prst="rect">
            <a:avLst/>
          </a:prstGeom>
        </p:spPr>
      </p:pic>
    </p:spTree>
    <p:extLst>
      <p:ext uri="{BB962C8B-B14F-4D97-AF65-F5344CB8AC3E}">
        <p14:creationId xmlns:p14="http://schemas.microsoft.com/office/powerpoint/2010/main" val="1501104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74914" y="1"/>
            <a:ext cx="8164286" cy="943429"/>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74914" y="943428"/>
            <a:ext cx="8164286" cy="541292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773636" y="6356351"/>
            <a:ext cx="2057400" cy="365125"/>
          </a:xfrm>
          <a:prstGeom prst="rect">
            <a:avLst/>
          </a:prstGeom>
        </p:spPr>
        <p:txBody>
          <a:bodyPr vert="horz" lIns="91440" tIns="45720" rIns="91440" bIns="45720" rtlCol="0" anchor="ctr"/>
          <a:lstStyle>
            <a:lvl1pPr algn="r">
              <a:defRPr sz="900">
                <a:solidFill>
                  <a:srgbClr val="6DA246"/>
                </a:solidFill>
              </a:defRPr>
            </a:lvl1pPr>
          </a:lstStyle>
          <a:p>
            <a:fld id="{63D7A76B-9288-4EAE-86D6-905C6ECBB176}" type="slidenum">
              <a:rPr lang="fr-FR" smtClean="0"/>
              <a:pPr/>
              <a:t>‹#›</a:t>
            </a:fld>
            <a:endParaRPr lang="fr-FR" dirty="0"/>
          </a:p>
        </p:txBody>
      </p:sp>
    </p:spTree>
    <p:extLst>
      <p:ext uri="{BB962C8B-B14F-4D97-AF65-F5344CB8AC3E}">
        <p14:creationId xmlns:p14="http://schemas.microsoft.com/office/powerpoint/2010/main" val="25960969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6" r:id="rId7"/>
    <p:sldLayoutId id="2147483687" r:id="rId8"/>
    <p:sldLayoutId id="2147483688" r:id="rId9"/>
    <p:sldLayoutId id="2147483689" r:id="rId10"/>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rgbClr val="6DA246"/>
          </a:solidFill>
          <a:latin typeface="+mj-lt"/>
          <a:ea typeface="+mj-ea"/>
          <a:cs typeface="+mj-cs"/>
        </a:defRPr>
      </a:lvl1pPr>
    </p:titleStyle>
    <p:bodyStyle>
      <a:lvl1pPr marL="171450" indent="-171450" algn="l" defTabSz="685800" rtl="0" eaLnBrk="1" latinLnBrk="0" hangingPunct="1">
        <a:lnSpc>
          <a:spcPct val="90000"/>
        </a:lnSpc>
        <a:spcBef>
          <a:spcPts val="750"/>
        </a:spcBef>
        <a:buFontTx/>
        <a:buBlip>
          <a:blip r:embed="rId12"/>
        </a:buBlip>
        <a:defRPr sz="2100" kern="1200">
          <a:solidFill>
            <a:srgbClr val="72665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658"/>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500" kern="1200">
          <a:solidFill>
            <a:srgbClr val="726658"/>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350" kern="1200">
          <a:solidFill>
            <a:srgbClr val="726658"/>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350" kern="1200">
          <a:solidFill>
            <a:srgbClr val="72665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5.png"/><Relationship Id="rId5"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5.png"/><Relationship Id="rId5"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69131"/>
            <a:ext cx="9144000" cy="178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sz="1600" b="1" i="1" dirty="0">
                <a:solidFill>
                  <a:srgbClr val="726658"/>
                </a:solidFill>
              </a:rPr>
              <a:t>Construire les recommandations </a:t>
            </a:r>
            <a:r>
              <a:rPr lang="fr-FR" sz="1600" b="1" i="1" dirty="0" smtClean="0">
                <a:solidFill>
                  <a:srgbClr val="726658"/>
                </a:solidFill>
              </a:rPr>
              <a:t>de la </a:t>
            </a:r>
            <a:r>
              <a:rPr lang="fr-FR" sz="1600" b="1" i="1" dirty="0">
                <a:solidFill>
                  <a:srgbClr val="726658"/>
                </a:solidFill>
              </a:rPr>
              <a:t>société civile francophone en vue de la conférence Paris Climat </a:t>
            </a:r>
            <a:r>
              <a:rPr lang="fr-FR" sz="1600" b="1" i="1" dirty="0" smtClean="0">
                <a:solidFill>
                  <a:srgbClr val="726658"/>
                </a:solidFill>
              </a:rPr>
              <a:t>2015</a:t>
            </a:r>
          </a:p>
          <a:p>
            <a:pPr algn="ctr"/>
            <a:r>
              <a:rPr lang="fr-FR" sz="1600" b="1" i="1" dirty="0" smtClean="0">
                <a:solidFill>
                  <a:srgbClr val="726658"/>
                </a:solidFill>
              </a:rPr>
              <a:t>14 </a:t>
            </a:r>
            <a:r>
              <a:rPr lang="fr-FR" sz="1600" b="1" i="1" dirty="0">
                <a:solidFill>
                  <a:srgbClr val="726658"/>
                </a:solidFill>
              </a:rPr>
              <a:t>au 18 avril, au CIRED (Jardin Tropical, Nogent sur Marne)</a:t>
            </a:r>
          </a:p>
        </p:txBody>
      </p:sp>
      <p:sp>
        <p:nvSpPr>
          <p:cNvPr id="2" name="Titre 1"/>
          <p:cNvSpPr>
            <a:spLocks noGrp="1"/>
          </p:cNvSpPr>
          <p:nvPr>
            <p:ph type="ctrTitle"/>
          </p:nvPr>
        </p:nvSpPr>
        <p:spPr>
          <a:xfrm>
            <a:off x="459645" y="337616"/>
            <a:ext cx="8219256" cy="2565128"/>
          </a:xfrm>
          <a:solidFill>
            <a:srgbClr val="6DA246"/>
          </a:solidFill>
          <a:ln w="38100">
            <a:noFill/>
          </a:ln>
        </p:spPr>
        <p:txBody>
          <a:bodyPr vert="horz" lIns="270000" tIns="45720" rIns="270000" bIns="45720" rtlCol="0" anchor="ctr" anchorCtr="0">
            <a:noAutofit/>
          </a:bodyPr>
          <a:lstStyle/>
          <a:p>
            <a:r>
              <a:rPr lang="fr-FR" sz="4000" b="1" dirty="0">
                <a:solidFill>
                  <a:schemeClr val="bg1"/>
                </a:solidFill>
                <a:latin typeface="+mn-lt"/>
              </a:rPr>
              <a:t> Les enjeux énergie dans les négociations</a:t>
            </a:r>
            <a:br>
              <a:rPr lang="fr-FR" sz="4000" b="1" dirty="0">
                <a:solidFill>
                  <a:schemeClr val="bg1"/>
                </a:solidFill>
                <a:latin typeface="+mn-lt"/>
              </a:rPr>
            </a:br>
            <a:endParaRPr lang="fr-FR" sz="2000" b="1" i="1" dirty="0">
              <a:latin typeface="+mn-lt"/>
            </a:endParaRPr>
          </a:p>
        </p:txBody>
      </p:sp>
      <p:sp>
        <p:nvSpPr>
          <p:cNvPr id="7" name="Rectangle 6"/>
          <p:cNvSpPr/>
          <p:nvPr/>
        </p:nvSpPr>
        <p:spPr>
          <a:xfrm>
            <a:off x="5201201" y="3200292"/>
            <a:ext cx="3483864" cy="1384995"/>
          </a:xfrm>
          <a:prstGeom prst="rect">
            <a:avLst/>
          </a:prstGeom>
          <a:solidFill>
            <a:schemeClr val="bg1"/>
          </a:solidFill>
        </p:spPr>
        <p:txBody>
          <a:bodyPr wrap="square">
            <a:spAutoFit/>
          </a:bodyPr>
          <a:lstStyle/>
          <a:p>
            <a:pPr algn="ctr"/>
            <a:endParaRPr lang="fr-FR" sz="1400" b="1" dirty="0" smtClean="0">
              <a:solidFill>
                <a:srgbClr val="726658"/>
              </a:solidFill>
            </a:endParaRPr>
          </a:p>
          <a:p>
            <a:pPr algn="ctr"/>
            <a:r>
              <a:rPr lang="fr-FR" sz="1400" b="1" dirty="0" smtClean="0">
                <a:solidFill>
                  <a:srgbClr val="726658"/>
                </a:solidFill>
              </a:rPr>
              <a:t>Guillaume de Laboulaye</a:t>
            </a:r>
          </a:p>
          <a:p>
            <a:pPr algn="ctr"/>
            <a:r>
              <a:rPr lang="fr-FR" sz="1400" b="1" dirty="0" smtClean="0">
                <a:solidFill>
                  <a:srgbClr val="726658"/>
                </a:solidFill>
              </a:rPr>
              <a:t>Chargé de mission énergie, bâtiments et territoires durables</a:t>
            </a:r>
          </a:p>
          <a:p>
            <a:pPr algn="ctr"/>
            <a:r>
              <a:rPr lang="fr-FR" sz="1400" b="1" dirty="0" smtClean="0">
                <a:solidFill>
                  <a:srgbClr val="726658"/>
                </a:solidFill>
              </a:rPr>
              <a:t>Guillaume.delaboulaye@energies2050.org</a:t>
            </a:r>
          </a:p>
          <a:p>
            <a:pPr algn="ctr"/>
            <a:endParaRPr lang="fr-FR" sz="1400" b="1" dirty="0">
              <a:solidFill>
                <a:srgbClr val="726658"/>
              </a:solidFill>
            </a:endParaRPr>
          </a:p>
        </p:txBody>
      </p:sp>
      <p:pic>
        <p:nvPicPr>
          <p:cNvPr id="8" name="Image 18"/>
          <p:cNvPicPr>
            <a:picLocks noChangeAspect="1"/>
          </p:cNvPicPr>
          <p:nvPr/>
        </p:nvPicPr>
        <p:blipFill>
          <a:blip r:embed="rId2" cstate="print"/>
          <a:stretch>
            <a:fillRect/>
          </a:stretch>
        </p:blipFill>
        <p:spPr>
          <a:xfrm>
            <a:off x="445013" y="3191060"/>
            <a:ext cx="4709994" cy="1656750"/>
          </a:xfrm>
          <a:prstGeom prst="rect">
            <a:avLst/>
          </a:prstGeom>
        </p:spPr>
      </p:pic>
      <p:sp>
        <p:nvSpPr>
          <p:cNvPr id="9" name="Rectangle 8"/>
          <p:cNvSpPr/>
          <p:nvPr/>
        </p:nvSpPr>
        <p:spPr>
          <a:xfrm>
            <a:off x="2017177" y="3201557"/>
            <a:ext cx="3116484" cy="16221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Association ENERGIES 2050</a:t>
            </a:r>
          </a:p>
          <a:p>
            <a:pPr algn="ctr"/>
            <a:r>
              <a:rPr lang="fr-FR" sz="1600" dirty="0" smtClean="0">
                <a:solidFill>
                  <a:schemeClr val="bg1"/>
                </a:solidFill>
              </a:rPr>
              <a:t>688 Chemin du Plan</a:t>
            </a:r>
          </a:p>
          <a:p>
            <a:pPr algn="ctr"/>
            <a:r>
              <a:rPr lang="fr-FR" sz="1600" dirty="0" smtClean="0">
                <a:solidFill>
                  <a:schemeClr val="bg1"/>
                </a:solidFill>
              </a:rPr>
              <a:t>06410 Biot</a:t>
            </a:r>
          </a:p>
          <a:p>
            <a:pPr algn="ctr"/>
            <a:r>
              <a:rPr lang="fr-FR" sz="1600" dirty="0" smtClean="0">
                <a:solidFill>
                  <a:schemeClr val="bg1"/>
                </a:solidFill>
              </a:rPr>
              <a:t>contact@energies2050.org</a:t>
            </a:r>
          </a:p>
          <a:p>
            <a:pPr algn="ctr"/>
            <a:endParaRPr lang="fr-FR" sz="1200" dirty="0">
              <a:solidFill>
                <a:schemeClr val="bg1"/>
              </a:solidFill>
            </a:endParaRPr>
          </a:p>
          <a:p>
            <a:pPr algn="ctr"/>
            <a:r>
              <a:rPr lang="fr-FR" sz="1600" b="1" u="sng" dirty="0" smtClean="0">
                <a:solidFill>
                  <a:schemeClr val="bg1"/>
                </a:solidFill>
              </a:rPr>
              <a:t>www.energies2050.or</a:t>
            </a:r>
            <a:r>
              <a:rPr lang="fr-FR" sz="1600" u="sng" dirty="0" smtClean="0">
                <a:solidFill>
                  <a:schemeClr val="bg1"/>
                </a:solidFill>
              </a:rPr>
              <a:t>g</a:t>
            </a:r>
          </a:p>
        </p:txBody>
      </p:sp>
    </p:spTree>
    <p:extLst>
      <p:ext uri="{BB962C8B-B14F-4D97-AF65-F5344CB8AC3E}">
        <p14:creationId xmlns:p14="http://schemas.microsoft.com/office/powerpoint/2010/main" val="3827534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348830"/>
            <a:ext cx="8945217" cy="525686"/>
          </a:xfrm>
        </p:spPr>
        <p:txBody>
          <a:bodyPr>
            <a:normAutofit fontScale="90000"/>
          </a:bodyPr>
          <a:lstStyle/>
          <a:p>
            <a:r>
              <a:rPr lang="fr-FR" dirty="0" smtClean="0"/>
              <a:t>Les enjeux énergétiques : deux objectifs, une évidence</a:t>
            </a:r>
            <a:endParaRPr lang="fr-FR" dirty="0"/>
          </a:p>
        </p:txBody>
      </p:sp>
      <p:sp>
        <p:nvSpPr>
          <p:cNvPr id="3" name="Espace réservé du contenu 2"/>
          <p:cNvSpPr>
            <a:spLocks noGrp="1"/>
          </p:cNvSpPr>
          <p:nvPr>
            <p:ph idx="1"/>
          </p:nvPr>
        </p:nvSpPr>
        <p:spPr>
          <a:xfrm>
            <a:off x="-1" y="1661375"/>
            <a:ext cx="9012899" cy="4054059"/>
          </a:xfrm>
        </p:spPr>
        <p:txBody>
          <a:bodyPr>
            <a:normAutofit lnSpcReduction="10000"/>
          </a:bodyPr>
          <a:lstStyle/>
          <a:p>
            <a:pPr fontAlgn="base"/>
            <a:r>
              <a:rPr lang="fr-FR" sz="2600" dirty="0"/>
              <a:t> </a:t>
            </a:r>
            <a:r>
              <a:rPr lang="fr-FR" sz="2600" dirty="0" smtClean="0"/>
              <a:t>L'objectif de répondre aux besoins de développement qui vont amener une hausse considérable des consommations énergétiques</a:t>
            </a:r>
          </a:p>
          <a:p>
            <a:pPr marL="0" indent="0" fontAlgn="base">
              <a:buNone/>
            </a:pPr>
            <a:endParaRPr lang="fr-FR" sz="2600" dirty="0" smtClean="0"/>
          </a:p>
          <a:p>
            <a:pPr fontAlgn="base"/>
            <a:r>
              <a:rPr lang="fr-FR" sz="2600" dirty="0" smtClean="0"/>
              <a:t> L'objectif de rester en dessous des 2°C, qui nécessitent de laisser inexploitée une grande partie des ressources fossiles</a:t>
            </a:r>
          </a:p>
          <a:p>
            <a:pPr marL="0" indent="0" fontAlgn="base">
              <a:buNone/>
            </a:pPr>
            <a:endParaRPr lang="fr-FR" sz="2600" dirty="0" smtClean="0"/>
          </a:p>
          <a:p>
            <a:pPr fontAlgn="base"/>
            <a:endParaRPr lang="fr-FR" sz="2600" dirty="0"/>
          </a:p>
          <a:p>
            <a:pPr marL="1028700" lvl="3" indent="0" fontAlgn="base">
              <a:buNone/>
            </a:pPr>
            <a:r>
              <a:rPr lang="fr-FR" sz="2600" b="1" dirty="0" smtClean="0"/>
              <a:t>- Comment réunir ces deux objectifs apparemment conflictuels?</a:t>
            </a:r>
            <a:endParaRPr lang="fr-FR" sz="2600" dirty="0" smtClean="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10</a:t>
            </a:fld>
            <a:endParaRPr lang="fr-FR" dirty="0"/>
          </a:p>
        </p:txBody>
      </p:sp>
    </p:spTree>
    <p:extLst>
      <p:ext uri="{BB962C8B-B14F-4D97-AF65-F5344CB8AC3E}">
        <p14:creationId xmlns:p14="http://schemas.microsoft.com/office/powerpoint/2010/main" val="3687566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261268"/>
            <a:ext cx="8945217" cy="525686"/>
          </a:xfrm>
        </p:spPr>
        <p:txBody>
          <a:bodyPr>
            <a:normAutofit fontScale="90000"/>
          </a:bodyPr>
          <a:lstStyle/>
          <a:p>
            <a:r>
              <a:rPr lang="fr-FR" dirty="0" smtClean="0"/>
              <a:t>Les enjeux énergétiques : La réponse politique</a:t>
            </a:r>
            <a:endParaRPr lang="fr-FR" dirty="0"/>
          </a:p>
        </p:txBody>
      </p:sp>
      <p:sp>
        <p:nvSpPr>
          <p:cNvPr id="3" name="Espace réservé du contenu 2"/>
          <p:cNvSpPr>
            <a:spLocks noGrp="1"/>
          </p:cNvSpPr>
          <p:nvPr>
            <p:ph idx="1"/>
          </p:nvPr>
        </p:nvSpPr>
        <p:spPr>
          <a:xfrm>
            <a:off x="-1" y="940159"/>
            <a:ext cx="9012899" cy="4775276"/>
          </a:xfrm>
        </p:spPr>
        <p:txBody>
          <a:bodyPr>
            <a:normAutofit/>
          </a:bodyPr>
          <a:lstStyle/>
          <a:p>
            <a:pPr marL="0" indent="0" fontAlgn="base">
              <a:buNone/>
            </a:pPr>
            <a:r>
              <a:rPr lang="fr-FR" sz="2600" dirty="0" smtClean="0"/>
              <a:t>Il faut donc </a:t>
            </a:r>
            <a:r>
              <a:rPr lang="fr-FR" sz="2600" b="1" dirty="0" smtClean="0"/>
              <a:t>une réponse politique universelle </a:t>
            </a:r>
            <a:r>
              <a:rPr lang="fr-FR" sz="2600" dirty="0" smtClean="0"/>
              <a:t>afin de mettre en place des politiques en énergie renouvelable/efficacité énergétique au niveau mondial.</a:t>
            </a:r>
          </a:p>
          <a:p>
            <a:pPr fontAlgn="base"/>
            <a:r>
              <a:rPr lang="fr-FR" sz="2600" dirty="0" smtClean="0"/>
              <a:t> Selon le GIEC </a:t>
            </a:r>
            <a:r>
              <a:rPr lang="fr-FR" sz="2600" b="1" dirty="0" smtClean="0"/>
              <a:t>les </a:t>
            </a:r>
            <a:r>
              <a:rPr lang="fr-FR" sz="2600" b="1" dirty="0"/>
              <a:t>énergies renouvelables pourraient couvrir 80 % de l’approvisionnement énergétique mondial à l’horizon 2050 </a:t>
            </a:r>
            <a:r>
              <a:rPr lang="fr-FR" sz="2600" u="sng" dirty="0"/>
              <a:t>sous réserve que des politiques publiques adaptées soient mises en </a:t>
            </a:r>
            <a:r>
              <a:rPr lang="fr-FR" sz="2600" u="sng" dirty="0" smtClean="0"/>
              <a:t>place</a:t>
            </a:r>
          </a:p>
          <a:p>
            <a:pPr fontAlgn="base"/>
            <a:r>
              <a:rPr lang="fr-FR" sz="2600" dirty="0" smtClean="0"/>
              <a:t>Besoin de décliner les stratégies nationales avec des approches sectorielles</a:t>
            </a:r>
            <a:endParaRPr lang="fr-FR" sz="2600" dirty="0"/>
          </a:p>
          <a:p>
            <a:pPr fontAlgn="base"/>
            <a:endParaRPr lang="fr-FR" sz="2600" dirty="0" smtClean="0"/>
          </a:p>
          <a:p>
            <a:pPr fontAlgn="base"/>
            <a:endParaRPr lang="fr-FR" sz="2600" dirty="0"/>
          </a:p>
          <a:p>
            <a:pPr fontAlgn="base"/>
            <a:endParaRPr lang="fr-FR" sz="2600" dirty="0" smtClean="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11</a:t>
            </a:fld>
            <a:endParaRPr lang="fr-FR" dirty="0"/>
          </a:p>
        </p:txBody>
      </p:sp>
      <p:pic>
        <p:nvPicPr>
          <p:cNvPr id="5" name="Image 4"/>
          <p:cNvPicPr>
            <a:picLocks noChangeAspect="1"/>
          </p:cNvPicPr>
          <p:nvPr/>
        </p:nvPicPr>
        <p:blipFill>
          <a:blip r:embed="rId3"/>
          <a:stretch>
            <a:fillRect/>
          </a:stretch>
        </p:blipFill>
        <p:spPr>
          <a:xfrm>
            <a:off x="502156" y="4950725"/>
            <a:ext cx="1356954" cy="1907275"/>
          </a:xfrm>
          <a:prstGeom prst="rect">
            <a:avLst/>
          </a:prstGeom>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361" y="5258235"/>
            <a:ext cx="1462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175" y="5030440"/>
            <a:ext cx="36480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508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489396"/>
            <a:ext cx="8945217" cy="297557"/>
          </a:xfrm>
        </p:spPr>
        <p:txBody>
          <a:bodyPr>
            <a:normAutofit fontScale="90000"/>
          </a:bodyPr>
          <a:lstStyle/>
          <a:p>
            <a:r>
              <a:rPr lang="fr-FR" dirty="0" smtClean="0"/>
              <a:t>Les politiques publiques et la problématique des subventions </a:t>
            </a:r>
            <a:r>
              <a:rPr lang="fr-FR" dirty="0"/>
              <a:t>aux énergies fossiles </a:t>
            </a:r>
          </a:p>
        </p:txBody>
      </p:sp>
      <p:sp>
        <p:nvSpPr>
          <p:cNvPr id="3" name="Espace réservé du contenu 2"/>
          <p:cNvSpPr>
            <a:spLocks noGrp="1"/>
          </p:cNvSpPr>
          <p:nvPr>
            <p:ph idx="1"/>
          </p:nvPr>
        </p:nvSpPr>
        <p:spPr>
          <a:xfrm>
            <a:off x="-1" y="1180382"/>
            <a:ext cx="9012899" cy="4141624"/>
          </a:xfrm>
        </p:spPr>
        <p:txBody>
          <a:bodyPr>
            <a:normAutofit/>
          </a:bodyPr>
          <a:lstStyle/>
          <a:p>
            <a:pPr fontAlgn="base"/>
            <a:r>
              <a:rPr lang="fr-FR" sz="2600" dirty="0"/>
              <a:t> Subventions aux énergies fossiles (+ 30% en 2011) : 523 à 600 Md$ (selon les </a:t>
            </a:r>
            <a:r>
              <a:rPr lang="fr-FR" sz="2600" dirty="0" smtClean="0"/>
              <a:t>sources), vs </a:t>
            </a:r>
            <a:r>
              <a:rPr lang="fr-FR" sz="2600" dirty="0"/>
              <a:t>88 Md$ pour les </a:t>
            </a:r>
            <a:r>
              <a:rPr lang="fr-FR" sz="2600" dirty="0" err="1" smtClean="0"/>
              <a:t>EnR</a:t>
            </a:r>
            <a:endParaRPr lang="fr-FR" sz="2600" dirty="0"/>
          </a:p>
          <a:p>
            <a:pPr fontAlgn="base"/>
            <a:r>
              <a:rPr lang="fr-FR" sz="2600" dirty="0"/>
              <a:t>2 trillions </a:t>
            </a:r>
            <a:r>
              <a:rPr lang="fr-FR" sz="2600" dirty="0" smtClean="0"/>
              <a:t>USD chaque </a:t>
            </a:r>
            <a:r>
              <a:rPr lang="fr-FR" sz="2600" dirty="0"/>
              <a:t>année en subventions à la production d'électricité, notamment à partir d'énergies fossiles. </a:t>
            </a:r>
            <a:endParaRPr lang="fr-FR" sz="2600" dirty="0" smtClean="0"/>
          </a:p>
          <a:p>
            <a:pPr fontAlgn="base"/>
            <a:r>
              <a:rPr lang="fr-FR" sz="2600" dirty="0" smtClean="0"/>
              <a:t>9</a:t>
            </a:r>
            <a:r>
              <a:rPr lang="fr-FR" sz="2600" dirty="0"/>
              <a:t>% du PIB mondial subventionne (directement ou indirectement) les industries pétrolières, </a:t>
            </a:r>
            <a:r>
              <a:rPr lang="fr-FR" sz="2600" dirty="0" smtClean="0"/>
              <a:t>de charbon </a:t>
            </a:r>
            <a:r>
              <a:rPr lang="fr-FR" sz="2600" dirty="0"/>
              <a:t>et gaz </a:t>
            </a:r>
            <a:r>
              <a:rPr lang="fr-FR" sz="2600" dirty="0" smtClean="0"/>
              <a:t>!</a:t>
            </a:r>
          </a:p>
          <a:p>
            <a:pPr fontAlgn="base"/>
            <a:r>
              <a:rPr lang="fr-FR" sz="2600" dirty="0" smtClean="0"/>
              <a:t>Afrique: 50Md$, 3% du PIB, montant égal aux dépenses de santé du continent , problèmes d’équité</a:t>
            </a:r>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12</a:t>
            </a:fld>
            <a:endParaRPr lang="fr-FR" dirty="0"/>
          </a:p>
        </p:txBody>
      </p:sp>
      <p:pic>
        <p:nvPicPr>
          <p:cNvPr id="5" name="Image 4"/>
          <p:cNvPicPr>
            <a:picLocks noChangeAspect="1"/>
          </p:cNvPicPr>
          <p:nvPr/>
        </p:nvPicPr>
        <p:blipFill>
          <a:blip r:embed="rId3"/>
          <a:stretch>
            <a:fillRect/>
          </a:stretch>
        </p:blipFill>
        <p:spPr>
          <a:xfrm>
            <a:off x="2940756" y="4353064"/>
            <a:ext cx="6072142" cy="1755800"/>
          </a:xfrm>
          <a:prstGeom prst="rect">
            <a:avLst/>
          </a:prstGeom>
        </p:spPr>
      </p:pic>
    </p:spTree>
    <p:extLst>
      <p:ext uri="{BB962C8B-B14F-4D97-AF65-F5344CB8AC3E}">
        <p14:creationId xmlns:p14="http://schemas.microsoft.com/office/powerpoint/2010/main" val="20383846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489396"/>
            <a:ext cx="8945217" cy="297557"/>
          </a:xfrm>
        </p:spPr>
        <p:txBody>
          <a:bodyPr>
            <a:normAutofit fontScale="90000"/>
          </a:bodyPr>
          <a:lstStyle/>
          <a:p>
            <a:r>
              <a:rPr lang="fr-FR" dirty="0" smtClean="0"/>
              <a:t>Le problématique des subventions </a:t>
            </a:r>
            <a:r>
              <a:rPr lang="fr-FR" dirty="0"/>
              <a:t>aux énergies </a:t>
            </a:r>
            <a:r>
              <a:rPr lang="fr-FR" dirty="0" smtClean="0"/>
              <a:t>fossiles : En parle-t-on dans les négociations?</a:t>
            </a:r>
            <a:endParaRPr lang="fr-FR" dirty="0"/>
          </a:p>
        </p:txBody>
      </p:sp>
      <p:sp>
        <p:nvSpPr>
          <p:cNvPr id="3" name="Espace réservé du contenu 2"/>
          <p:cNvSpPr>
            <a:spLocks noGrp="1"/>
          </p:cNvSpPr>
          <p:nvPr>
            <p:ph idx="1"/>
          </p:nvPr>
        </p:nvSpPr>
        <p:spPr>
          <a:xfrm>
            <a:off x="-1" y="1262130"/>
            <a:ext cx="9012899" cy="4453305"/>
          </a:xfrm>
        </p:spPr>
        <p:txBody>
          <a:bodyPr>
            <a:normAutofit fontScale="92500" lnSpcReduction="10000"/>
          </a:bodyPr>
          <a:lstStyle/>
          <a:p>
            <a:pPr fontAlgn="base"/>
            <a:r>
              <a:rPr lang="fr-FR" sz="2600" dirty="0" smtClean="0"/>
              <a:t> Pas assez, effacé du document Rio+20 malgré des discussions</a:t>
            </a:r>
          </a:p>
          <a:p>
            <a:pPr marL="0" indent="0" fontAlgn="base">
              <a:buNone/>
            </a:pPr>
            <a:endParaRPr lang="fr-FR" sz="2600" dirty="0" smtClean="0"/>
          </a:p>
          <a:p>
            <a:pPr fontAlgn="base"/>
            <a:r>
              <a:rPr lang="fr-FR" sz="2600" dirty="0" smtClean="0"/>
              <a:t> Le document officiel de négociation pour la </a:t>
            </a:r>
            <a:r>
              <a:rPr lang="fr-FR" sz="2600" dirty="0" err="1" smtClean="0"/>
              <a:t>CdP</a:t>
            </a:r>
            <a:r>
              <a:rPr lang="fr-FR" sz="2600" dirty="0" smtClean="0"/>
              <a:t> 21 à Paris a été élaboré à la conférence de la CCNUCC en février 2015 à Genève</a:t>
            </a:r>
          </a:p>
          <a:p>
            <a:pPr fontAlgn="base"/>
            <a:endParaRPr lang="fr-FR" sz="2600" dirty="0"/>
          </a:p>
          <a:p>
            <a:pPr fontAlgn="base"/>
            <a:r>
              <a:rPr lang="fr-FR" sz="2600" dirty="0" smtClean="0"/>
              <a:t> Cependant, ce document de 86 pages ne parle que deux fois du sujet des subventions combustibles </a:t>
            </a:r>
          </a:p>
          <a:p>
            <a:pPr lvl="1" fontAlgn="base"/>
            <a:r>
              <a:rPr lang="fr-FR" sz="2300" dirty="0" smtClean="0"/>
              <a:t>Sous l'option "financement" </a:t>
            </a:r>
            <a:r>
              <a:rPr lang="fr-FR" sz="2300" i="1" dirty="0" smtClean="0"/>
              <a:t>: </a:t>
            </a:r>
            <a:r>
              <a:rPr lang="en-US" sz="2300" i="1" dirty="0"/>
              <a:t>[34 ter. Parties to reduce international support for high-carbon investments, including international fossil fuel subsidies.] </a:t>
            </a:r>
            <a:endParaRPr lang="en-US" sz="2300" i="1" dirty="0" smtClean="0"/>
          </a:p>
          <a:p>
            <a:pPr lvl="1" fontAlgn="base"/>
            <a:r>
              <a:rPr lang="en-US" sz="2300" dirty="0" smtClean="0"/>
              <a:t>Sous </a:t>
            </a:r>
            <a:r>
              <a:rPr lang="en-US" sz="2300" dirty="0" err="1" smtClean="0"/>
              <a:t>l'option</a:t>
            </a:r>
            <a:r>
              <a:rPr lang="en-US" sz="2300" dirty="0" smtClean="0"/>
              <a:t> "sources de </a:t>
            </a:r>
            <a:r>
              <a:rPr lang="en-US" sz="2300" dirty="0" err="1" smtClean="0"/>
              <a:t>financement</a:t>
            </a:r>
            <a:r>
              <a:rPr lang="en-US" sz="2300" dirty="0"/>
              <a:t>" : 53.1 With regard to private and alternative finance: d. The phasing down of high-carbon investments and fossil fuel subsidies</a:t>
            </a:r>
            <a:r>
              <a:rPr lang="en-US" sz="2300" dirty="0" smtClean="0"/>
              <a:t>.“</a:t>
            </a:r>
          </a:p>
          <a:p>
            <a:pPr marL="342900" lvl="1" indent="0" fontAlgn="base">
              <a:buNone/>
            </a:pPr>
            <a:endParaRPr lang="fr-FR" sz="2300" dirty="0" smtClean="0"/>
          </a:p>
          <a:p>
            <a:pPr fontAlgn="base"/>
            <a:endParaRPr lang="fr-FR" sz="2600" dirty="0" smtClean="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13</a:t>
            </a:fld>
            <a:endParaRPr lang="fr-FR" dirty="0"/>
          </a:p>
        </p:txBody>
      </p:sp>
    </p:spTree>
    <p:extLst>
      <p:ext uri="{BB962C8B-B14F-4D97-AF65-F5344CB8AC3E}">
        <p14:creationId xmlns:p14="http://schemas.microsoft.com/office/powerpoint/2010/main" val="3644516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26658"/>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00086" y="1709739"/>
            <a:ext cx="7886700" cy="1941813"/>
          </a:xfrm>
        </p:spPr>
        <p:style>
          <a:lnRef idx="2">
            <a:schemeClr val="accent6">
              <a:shade val="50000"/>
            </a:schemeClr>
          </a:lnRef>
          <a:fillRef idx="1">
            <a:schemeClr val="accent6"/>
          </a:fillRef>
          <a:effectRef idx="0">
            <a:schemeClr val="accent6"/>
          </a:effectRef>
          <a:fontRef idx="minor">
            <a:schemeClr val="lt1"/>
          </a:fontRef>
        </p:style>
        <p:txBody>
          <a:bodyPr anchor="ctr">
            <a:normAutofit/>
          </a:bodyPr>
          <a:lstStyle/>
          <a:p>
            <a:pPr algn="ctr"/>
            <a:r>
              <a:rPr lang="fr-FR" dirty="0" smtClean="0">
                <a:solidFill>
                  <a:schemeClr val="bg1"/>
                </a:solidFill>
              </a:rPr>
              <a:t>Vers une transition énergétique</a:t>
            </a:r>
            <a:endParaRPr lang="fr-FR" dirty="0">
              <a:solidFill>
                <a:schemeClr val="bg1"/>
              </a:solidFill>
            </a:endParaRPr>
          </a:p>
        </p:txBody>
      </p:sp>
      <p:sp>
        <p:nvSpPr>
          <p:cNvPr id="4" name="Slide Number Placeholder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14</a:t>
            </a:fld>
            <a:endParaRPr lang="fr-FR" dirty="0"/>
          </a:p>
        </p:txBody>
      </p:sp>
    </p:spTree>
    <p:extLst>
      <p:ext uri="{BB962C8B-B14F-4D97-AF65-F5344CB8AC3E}">
        <p14:creationId xmlns:p14="http://schemas.microsoft.com/office/powerpoint/2010/main" val="10803943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Vers une transition énergétique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15</a:t>
            </a:fld>
            <a:endParaRPr lang="fr-FR" dirty="0"/>
          </a:p>
        </p:txBody>
      </p:sp>
      <p:sp>
        <p:nvSpPr>
          <p:cNvPr id="5" name="Espace réservé du contenu 4"/>
          <p:cNvSpPr>
            <a:spLocks noGrp="1"/>
          </p:cNvSpPr>
          <p:nvPr>
            <p:ph idx="1"/>
          </p:nvPr>
        </p:nvSpPr>
        <p:spPr>
          <a:xfrm>
            <a:off x="198783" y="643944"/>
            <a:ext cx="8716617" cy="1790163"/>
          </a:xfrm>
        </p:spPr>
        <p:txBody>
          <a:bodyPr/>
          <a:lstStyle/>
          <a:p>
            <a:r>
              <a:rPr lang="fr-FR" dirty="0"/>
              <a:t>Le potentiel technique des différentes filières </a:t>
            </a:r>
            <a:r>
              <a:rPr lang="fr-FR" dirty="0" err="1"/>
              <a:t>EnR</a:t>
            </a:r>
            <a:r>
              <a:rPr lang="fr-FR" dirty="0"/>
              <a:t> dépasse largement les besoins actuels</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97" y="1300767"/>
            <a:ext cx="7935231" cy="43618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902" y="5693826"/>
            <a:ext cx="932712" cy="58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5544" y="5873452"/>
            <a:ext cx="1840367" cy="42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75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Vers une transition énergétique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16</a:t>
            </a:fld>
            <a:endParaRPr lang="fr-FR" dirty="0"/>
          </a:p>
        </p:txBody>
      </p:sp>
      <p:sp>
        <p:nvSpPr>
          <p:cNvPr id="5" name="Espace réservé du contenu 4"/>
          <p:cNvSpPr>
            <a:spLocks noGrp="1"/>
          </p:cNvSpPr>
          <p:nvPr>
            <p:ph idx="1"/>
          </p:nvPr>
        </p:nvSpPr>
        <p:spPr>
          <a:xfrm>
            <a:off x="198783" y="643944"/>
            <a:ext cx="8716617" cy="1790163"/>
          </a:xfrm>
        </p:spPr>
        <p:txBody>
          <a:bodyPr/>
          <a:lstStyle/>
          <a:p>
            <a:r>
              <a:rPr lang="fr-FR" dirty="0"/>
              <a:t>Le coût des </a:t>
            </a:r>
            <a:r>
              <a:rPr lang="fr-FR" dirty="0" err="1"/>
              <a:t>EnR</a:t>
            </a:r>
            <a:r>
              <a:rPr lang="fr-FR" dirty="0"/>
              <a:t> est globalement plus élevé que les filières </a:t>
            </a:r>
            <a:r>
              <a:rPr lang="fr-FR" dirty="0" smtClean="0"/>
              <a:t>traditionnelles (coûts d’entrée sur marché) mais </a:t>
            </a:r>
            <a:r>
              <a:rPr lang="fr-FR" dirty="0"/>
              <a:t>plusieurs filières sont déjà </a:t>
            </a:r>
            <a:r>
              <a:rPr lang="fr-FR" dirty="0" smtClean="0"/>
              <a:t>compétitives, et en Afrique, filières d’autant plus compétitives que les infrastructures existantes sont faibles</a:t>
            </a:r>
            <a:endParaRPr lang="fr-FR" dirty="0"/>
          </a:p>
          <a:p>
            <a:endParaRPr lang="fr-FR"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680" y="1876252"/>
            <a:ext cx="6116003" cy="4068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825" y="2326786"/>
            <a:ext cx="1063625"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325" y="1764811"/>
            <a:ext cx="20986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064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Comment financer la transition en Afrique?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17</a:t>
            </a:fld>
            <a:endParaRPr lang="fr-FR" dirty="0"/>
          </a:p>
        </p:txBody>
      </p:sp>
      <p:sp>
        <p:nvSpPr>
          <p:cNvPr id="9" name="Content Placeholder 19"/>
          <p:cNvSpPr>
            <a:spLocks noGrp="1"/>
          </p:cNvSpPr>
          <p:nvPr>
            <p:ph idx="1"/>
          </p:nvPr>
        </p:nvSpPr>
        <p:spPr>
          <a:xfrm>
            <a:off x="198783" y="721217"/>
            <a:ext cx="8716617" cy="4885395"/>
          </a:xfrm>
          <a:solidFill>
            <a:schemeClr val="bg1"/>
          </a:solidFill>
        </p:spPr>
        <p:txBody>
          <a:bodyPr>
            <a:normAutofit/>
          </a:bodyPr>
          <a:lstStyle/>
          <a:p>
            <a:r>
              <a:rPr lang="fr-FR" dirty="0" smtClean="0"/>
              <a:t>Le Fonds Vert pour le Climat </a:t>
            </a:r>
          </a:p>
          <a:p>
            <a:r>
              <a:rPr lang="fr-FR" dirty="0" smtClean="0"/>
              <a:t>Son objectif : apporter </a:t>
            </a:r>
            <a:r>
              <a:rPr lang="fr-FR" dirty="0"/>
              <a:t>une </a:t>
            </a:r>
            <a:r>
              <a:rPr lang="fr-FR" dirty="0">
                <a:solidFill>
                  <a:srgbClr val="659C3F"/>
                </a:solidFill>
              </a:rPr>
              <a:t>contribution significative et ambitieuse aux efforts mondiaux</a:t>
            </a:r>
            <a:r>
              <a:rPr lang="fr-FR" dirty="0"/>
              <a:t> en vue d'atteindre les objectifs fixés par la communauté internationale pour lutter contre les changements climatiques.</a:t>
            </a:r>
            <a:r>
              <a:rPr lang="en-GB" dirty="0"/>
              <a:t> </a:t>
            </a:r>
            <a:endParaRPr lang="en-GB" dirty="0" smtClean="0"/>
          </a:p>
          <a:p>
            <a:pPr marL="0" indent="0">
              <a:buNone/>
            </a:pPr>
            <a:endParaRPr lang="fr-FR" dirty="0" smtClean="0"/>
          </a:p>
          <a:p>
            <a:r>
              <a:rPr lang="fr-FR" dirty="0" smtClean="0"/>
              <a:t> Des avancées importantes ont eu lieu en 2014 dans l’opérationnalisation du FVC :</a:t>
            </a:r>
            <a:endParaRPr lang="fr-FR" sz="2000" dirty="0" smtClean="0"/>
          </a:p>
          <a:p>
            <a:pPr lvl="1"/>
            <a:r>
              <a:rPr lang="fr-FR" sz="2000" dirty="0"/>
              <a:t>L</a:t>
            </a:r>
            <a:r>
              <a:rPr lang="fr-FR" sz="2000" dirty="0" smtClean="0"/>
              <a:t>e financement de projets devrait démarrer en 2015.</a:t>
            </a:r>
          </a:p>
          <a:p>
            <a:pPr lvl="1"/>
            <a:r>
              <a:rPr lang="fr-FR" sz="2000" dirty="0"/>
              <a:t>L</a:t>
            </a:r>
            <a:r>
              <a:rPr lang="fr-FR" sz="2000" dirty="0" smtClean="0"/>
              <a:t>’examen des premières propositions est prévu en juin.</a:t>
            </a:r>
          </a:p>
          <a:p>
            <a:endParaRPr lang="fr-FR" dirty="0" smtClean="0"/>
          </a:p>
        </p:txBody>
      </p:sp>
      <p:pic>
        <p:nvPicPr>
          <p:cNvPr id="10" name="Picture 2"/>
          <p:cNvPicPr>
            <a:picLocks noChangeAspect="1"/>
          </p:cNvPicPr>
          <p:nvPr/>
        </p:nvPicPr>
        <p:blipFill>
          <a:blip r:embed="rId3"/>
          <a:stretch>
            <a:fillRect/>
          </a:stretch>
        </p:blipFill>
        <p:spPr>
          <a:xfrm>
            <a:off x="2173568" y="3959575"/>
            <a:ext cx="4913032" cy="2020524"/>
          </a:xfrm>
          <a:prstGeom prst="rect">
            <a:avLst/>
          </a:prstGeom>
        </p:spPr>
      </p:pic>
    </p:spTree>
    <p:extLst>
      <p:ext uri="{BB962C8B-B14F-4D97-AF65-F5344CB8AC3E}">
        <p14:creationId xmlns:p14="http://schemas.microsoft.com/office/powerpoint/2010/main" val="587417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Comment financer la transition en Afrique?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18</a:t>
            </a:fld>
            <a:endParaRPr lang="fr-FR" dirty="0"/>
          </a:p>
        </p:txBody>
      </p:sp>
      <p:sp>
        <p:nvSpPr>
          <p:cNvPr id="9" name="Content Placeholder 19"/>
          <p:cNvSpPr>
            <a:spLocks noGrp="1"/>
          </p:cNvSpPr>
          <p:nvPr>
            <p:ph idx="1"/>
          </p:nvPr>
        </p:nvSpPr>
        <p:spPr>
          <a:xfrm>
            <a:off x="198783" y="721217"/>
            <a:ext cx="8716617" cy="4885395"/>
          </a:xfrm>
          <a:solidFill>
            <a:schemeClr val="bg1"/>
          </a:solidFill>
        </p:spPr>
        <p:txBody>
          <a:bodyPr>
            <a:normAutofit/>
          </a:bodyPr>
          <a:lstStyle/>
          <a:p>
            <a:r>
              <a:rPr lang="fr-FR" dirty="0" smtClean="0"/>
              <a:t>Le Fonds Vert pour le Climat (suite)</a:t>
            </a:r>
          </a:p>
          <a:p>
            <a:pPr marL="0" indent="0">
              <a:buNone/>
            </a:pPr>
            <a:endParaRPr lang="fr-FR" dirty="0" smtClean="0"/>
          </a:p>
          <a:p>
            <a:r>
              <a:rPr lang="fr-FR" dirty="0" smtClean="0"/>
              <a:t>Malgré </a:t>
            </a:r>
            <a:r>
              <a:rPr lang="fr-FR" dirty="0"/>
              <a:t>des avancées, des questions </a:t>
            </a:r>
            <a:r>
              <a:rPr lang="fr-FR" dirty="0" smtClean="0"/>
              <a:t>clés </a:t>
            </a:r>
            <a:r>
              <a:rPr lang="fr-FR" dirty="0"/>
              <a:t>demeurent :</a:t>
            </a:r>
          </a:p>
          <a:p>
            <a:pPr marL="0" indent="0">
              <a:buNone/>
            </a:pPr>
            <a:endParaRPr lang="fr-FR" dirty="0"/>
          </a:p>
          <a:p>
            <a:pPr lvl="1"/>
            <a:r>
              <a:rPr lang="fr-FR" dirty="0">
                <a:solidFill>
                  <a:srgbClr val="DC4B38"/>
                </a:solidFill>
              </a:rPr>
              <a:t>Est-ce que les 100 milliards USD promis seront suffisants ? </a:t>
            </a:r>
          </a:p>
          <a:p>
            <a:pPr lvl="1"/>
            <a:r>
              <a:rPr lang="fr-FR" dirty="0">
                <a:solidFill>
                  <a:srgbClr val="DC4B38"/>
                </a:solidFill>
              </a:rPr>
              <a:t>Quand et comment seront apportés ces fonds ? </a:t>
            </a:r>
          </a:p>
          <a:p>
            <a:pPr lvl="1"/>
            <a:r>
              <a:rPr lang="fr-FR" dirty="0">
                <a:solidFill>
                  <a:srgbClr val="DC4B38"/>
                </a:solidFill>
              </a:rPr>
              <a:t>Comment assurer la simplification de l'accès aux financements et l'harmonisation des processus d'approbation entre le FVC et les différents canaux existants ? </a:t>
            </a:r>
          </a:p>
          <a:p>
            <a:pPr lvl="1"/>
            <a:endParaRPr lang="fr-FR" dirty="0"/>
          </a:p>
          <a:p>
            <a:r>
              <a:rPr lang="fr-FR" dirty="0"/>
              <a:t>La conférence de Lima </a:t>
            </a:r>
            <a:r>
              <a:rPr lang="fr-FR" dirty="0">
                <a:solidFill>
                  <a:srgbClr val="659C3F"/>
                </a:solidFill>
              </a:rPr>
              <a:t>n’a pas abouti à une feuille de route claire</a:t>
            </a:r>
            <a:r>
              <a:rPr lang="fr-FR" dirty="0"/>
              <a:t> sur la manière dont les pays développés comptent atteindre l'objectif de 100 milliards de dollars d'ici 2020.</a:t>
            </a:r>
          </a:p>
          <a:p>
            <a:endParaRPr lang="fr-FR" dirty="0" smtClean="0"/>
          </a:p>
        </p:txBody>
      </p:sp>
      <p:pic>
        <p:nvPicPr>
          <p:cNvPr id="10" name="Picture 2"/>
          <p:cNvPicPr>
            <a:picLocks noChangeAspect="1"/>
          </p:cNvPicPr>
          <p:nvPr/>
        </p:nvPicPr>
        <p:blipFill>
          <a:blip r:embed="rId3"/>
          <a:stretch>
            <a:fillRect/>
          </a:stretch>
        </p:blipFill>
        <p:spPr>
          <a:xfrm>
            <a:off x="5058437" y="4790947"/>
            <a:ext cx="2784798" cy="1145271"/>
          </a:xfrm>
          <a:prstGeom prst="rect">
            <a:avLst/>
          </a:prstGeom>
        </p:spPr>
      </p:pic>
    </p:spTree>
    <p:extLst>
      <p:ext uri="{BB962C8B-B14F-4D97-AF65-F5344CB8AC3E}">
        <p14:creationId xmlns:p14="http://schemas.microsoft.com/office/powerpoint/2010/main" val="285450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Comment financer la transition en Afrique?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19</a:t>
            </a:fld>
            <a:endParaRPr lang="fr-FR" dirty="0"/>
          </a:p>
        </p:txBody>
      </p:sp>
      <p:pic>
        <p:nvPicPr>
          <p:cNvPr id="12" name="Picture 2"/>
          <p:cNvPicPr>
            <a:picLocks noChangeAspect="1"/>
          </p:cNvPicPr>
          <p:nvPr/>
        </p:nvPicPr>
        <p:blipFill>
          <a:blip r:embed="rId3"/>
          <a:stretch>
            <a:fillRect/>
          </a:stretch>
        </p:blipFill>
        <p:spPr>
          <a:xfrm>
            <a:off x="4183363" y="5020764"/>
            <a:ext cx="4298685" cy="924660"/>
          </a:xfrm>
          <a:prstGeom prst="rect">
            <a:avLst/>
          </a:prstGeom>
        </p:spPr>
      </p:pic>
      <p:sp>
        <p:nvSpPr>
          <p:cNvPr id="13" name="Content Placeholder 19"/>
          <p:cNvSpPr>
            <a:spLocks noGrp="1"/>
          </p:cNvSpPr>
          <p:nvPr>
            <p:ph idx="1"/>
          </p:nvPr>
        </p:nvSpPr>
        <p:spPr>
          <a:xfrm>
            <a:off x="0" y="772732"/>
            <a:ext cx="9144000" cy="5464391"/>
          </a:xfrm>
        </p:spPr>
        <p:txBody>
          <a:bodyPr>
            <a:normAutofit/>
          </a:bodyPr>
          <a:lstStyle/>
          <a:p>
            <a:r>
              <a:rPr lang="fr-FR" sz="1600" dirty="0" smtClean="0"/>
              <a:t>Le</a:t>
            </a:r>
            <a:r>
              <a:rPr lang="fr-FR" sz="1600" dirty="0"/>
              <a:t> </a:t>
            </a:r>
            <a:r>
              <a:rPr lang="fr-FR" sz="1600" b="1" dirty="0"/>
              <a:t>Mécanisme </a:t>
            </a:r>
            <a:r>
              <a:rPr lang="fr-FR" sz="1600" b="1" dirty="0" smtClean="0"/>
              <a:t>pour un </a:t>
            </a:r>
            <a:r>
              <a:rPr lang="fr-FR" sz="1600" b="1" dirty="0"/>
              <a:t>Développement Propre</a:t>
            </a:r>
            <a:r>
              <a:rPr lang="fr-FR" sz="1600" dirty="0"/>
              <a:t> (MDP) :</a:t>
            </a:r>
            <a:endParaRPr lang="fr-FR" sz="1600" dirty="0" smtClean="0"/>
          </a:p>
          <a:p>
            <a:pPr lvl="1"/>
            <a:r>
              <a:rPr lang="fr-FR" sz="1600" dirty="0"/>
              <a:t>U</a:t>
            </a:r>
            <a:r>
              <a:rPr lang="fr-FR" sz="1600" dirty="0" smtClean="0"/>
              <a:t>n </a:t>
            </a:r>
            <a:r>
              <a:rPr lang="fr-FR" sz="1600" dirty="0"/>
              <a:t>mécanisme où les pays industrialisés payent pour des projets qui réduisent ou évitent des émissions dans des nations moins riches et sont récompensés de crédits pouvant être utilisés pour atteindre leurs propres objectifs d’émissions. </a:t>
            </a:r>
            <a:endParaRPr lang="fr-FR" sz="1600" dirty="0" smtClean="0"/>
          </a:p>
          <a:p>
            <a:pPr lvl="1"/>
            <a:r>
              <a:rPr lang="fr-FR" sz="1600" dirty="0" smtClean="0"/>
              <a:t>Les </a:t>
            </a:r>
            <a:r>
              <a:rPr lang="fr-FR" sz="1600" dirty="0"/>
              <a:t>pays receveurs </a:t>
            </a:r>
            <a:r>
              <a:rPr lang="fr-FR" sz="1600" dirty="0">
                <a:solidFill>
                  <a:srgbClr val="659C3F"/>
                </a:solidFill>
              </a:rPr>
              <a:t>bénéficient </a:t>
            </a:r>
            <a:r>
              <a:rPr lang="fr-FR" sz="1600" dirty="0" smtClean="0">
                <a:solidFill>
                  <a:srgbClr val="659C3F"/>
                </a:solidFill>
              </a:rPr>
              <a:t>de </a:t>
            </a:r>
            <a:r>
              <a:rPr lang="fr-FR" sz="1600" dirty="0">
                <a:solidFill>
                  <a:srgbClr val="659C3F"/>
                </a:solidFill>
              </a:rPr>
              <a:t>technologies avancé</a:t>
            </a:r>
            <a:r>
              <a:rPr lang="fr-FR" sz="1600" dirty="0"/>
              <a:t>es qui permettent à leurs usines ou leurs installations générant de l’électricité </a:t>
            </a:r>
            <a:r>
              <a:rPr lang="fr-FR" sz="1600" dirty="0">
                <a:solidFill>
                  <a:srgbClr val="659C3F"/>
                </a:solidFill>
              </a:rPr>
              <a:t>d’opérer de manière plus efficace.</a:t>
            </a:r>
            <a:r>
              <a:rPr lang="fr-FR" sz="1600" dirty="0"/>
              <a:t> </a:t>
            </a:r>
            <a:endParaRPr lang="fr-FR" sz="1600" dirty="0" smtClean="0"/>
          </a:p>
          <a:p>
            <a:pPr marL="342900" lvl="1" indent="0">
              <a:buNone/>
            </a:pPr>
            <a:endParaRPr lang="fr-FR" sz="1600" dirty="0" smtClean="0"/>
          </a:p>
          <a:p>
            <a:r>
              <a:rPr lang="en-GB" sz="1600" dirty="0" smtClean="0"/>
              <a:t> </a:t>
            </a:r>
            <a:r>
              <a:rPr lang="fr-FR" sz="1600" dirty="0"/>
              <a:t>Le </a:t>
            </a:r>
            <a:r>
              <a:rPr lang="fr-FR" sz="1600" b="1" dirty="0"/>
              <a:t>Mécanisme Technologique </a:t>
            </a:r>
            <a:r>
              <a:rPr lang="fr-FR" sz="1600" b="1" dirty="0" smtClean="0"/>
              <a:t>:</a:t>
            </a:r>
          </a:p>
          <a:p>
            <a:pPr lvl="1"/>
            <a:r>
              <a:rPr lang="fr-FR" sz="1600" dirty="0"/>
              <a:t>A</a:t>
            </a:r>
            <a:r>
              <a:rPr lang="fr-FR" sz="1600" dirty="0" smtClean="0"/>
              <a:t> </a:t>
            </a:r>
            <a:r>
              <a:rPr lang="fr-FR" sz="1600" dirty="0"/>
              <a:t>pour objectif de </a:t>
            </a:r>
            <a:r>
              <a:rPr lang="fr-FR" sz="1600" dirty="0">
                <a:solidFill>
                  <a:srgbClr val="659C3F"/>
                </a:solidFill>
              </a:rPr>
              <a:t>faciliter le renforcement du développement et du transfert technologique </a:t>
            </a:r>
            <a:r>
              <a:rPr lang="fr-FR" sz="1600" dirty="0"/>
              <a:t>afin d’appuyer les politiques d’atténuation et d’adaptation aux changements climatiques. </a:t>
            </a:r>
            <a:endParaRPr lang="fr-FR" sz="1600" dirty="0" smtClean="0"/>
          </a:p>
          <a:p>
            <a:pPr marL="342900" lvl="1" indent="0">
              <a:buNone/>
            </a:pPr>
            <a:endParaRPr lang="fr-FR" sz="1600" dirty="0" smtClean="0"/>
          </a:p>
          <a:p>
            <a:r>
              <a:rPr lang="fr-FR" sz="1600" dirty="0" smtClean="0"/>
              <a:t>Le </a:t>
            </a:r>
            <a:r>
              <a:rPr lang="fr-FR" sz="1600" b="1" dirty="0"/>
              <a:t>Fonds pour l’Environnement Mondial</a:t>
            </a:r>
            <a:r>
              <a:rPr lang="fr-FR" sz="1600" dirty="0"/>
              <a:t> (FEM) </a:t>
            </a:r>
            <a:r>
              <a:rPr lang="fr-FR" sz="1600" dirty="0" smtClean="0"/>
              <a:t>:</a:t>
            </a:r>
          </a:p>
          <a:p>
            <a:pPr lvl="1"/>
            <a:r>
              <a:rPr lang="fr-FR" sz="1600" dirty="0" smtClean="0"/>
              <a:t>appuie </a:t>
            </a:r>
            <a:r>
              <a:rPr lang="fr-FR" sz="1600" dirty="0"/>
              <a:t>le </a:t>
            </a:r>
            <a:r>
              <a:rPr lang="fr-FR" sz="1600" dirty="0" smtClean="0"/>
              <a:t>mécanisme technologique en </a:t>
            </a:r>
            <a:r>
              <a:rPr lang="fr-FR" sz="1600" dirty="0"/>
              <a:t>finançant et en soutenant, entre autres, la mise en œuvre des projets technologiques pilotes</a:t>
            </a:r>
            <a:r>
              <a:rPr lang="fr-FR" sz="1600" dirty="0" smtClean="0"/>
              <a:t>.</a:t>
            </a:r>
            <a:endParaRPr lang="en-GB" sz="1600" dirty="0" smtClean="0"/>
          </a:p>
        </p:txBody>
      </p:sp>
    </p:spTree>
    <p:extLst>
      <p:ext uri="{BB962C8B-B14F-4D97-AF65-F5344CB8AC3E}">
        <p14:creationId xmlns:p14="http://schemas.microsoft.com/office/powerpoint/2010/main" val="29942413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6658"/>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00086" y="1709739"/>
            <a:ext cx="7886700" cy="1941813"/>
          </a:xfrm>
        </p:spPr>
        <p:style>
          <a:lnRef idx="2">
            <a:schemeClr val="accent6">
              <a:shade val="50000"/>
            </a:schemeClr>
          </a:lnRef>
          <a:fillRef idx="1">
            <a:schemeClr val="accent6"/>
          </a:fillRef>
          <a:effectRef idx="0">
            <a:schemeClr val="accent6"/>
          </a:effectRef>
          <a:fontRef idx="minor">
            <a:schemeClr val="lt1"/>
          </a:fontRef>
        </p:style>
        <p:txBody>
          <a:bodyPr anchor="ctr">
            <a:normAutofit/>
          </a:bodyPr>
          <a:lstStyle/>
          <a:p>
            <a:pPr algn="ctr"/>
            <a:r>
              <a:rPr lang="fr-FR" dirty="0" smtClean="0">
                <a:solidFill>
                  <a:schemeClr val="bg1"/>
                </a:solidFill>
              </a:rPr>
              <a:t>L'énergie dans les négociations</a:t>
            </a:r>
            <a:endParaRPr lang="fr-FR" dirty="0">
              <a:solidFill>
                <a:schemeClr val="bg1"/>
              </a:solidFill>
            </a:endParaRPr>
          </a:p>
        </p:txBody>
      </p:sp>
      <p:sp>
        <p:nvSpPr>
          <p:cNvPr id="4" name="Slide Number Placeholder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2</a:t>
            </a:fld>
            <a:endParaRPr lang="fr-FR" dirty="0"/>
          </a:p>
        </p:txBody>
      </p:sp>
    </p:spTree>
    <p:extLst>
      <p:ext uri="{BB962C8B-B14F-4D97-AF65-F5344CB8AC3E}">
        <p14:creationId xmlns:p14="http://schemas.microsoft.com/office/powerpoint/2010/main" val="1222479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138980"/>
            <a:ext cx="8945217" cy="401933"/>
          </a:xfrm>
        </p:spPr>
        <p:txBody>
          <a:bodyPr>
            <a:normAutofit fontScale="90000"/>
          </a:bodyPr>
          <a:lstStyle/>
          <a:p>
            <a:r>
              <a:rPr lang="fr-FR" dirty="0" smtClean="0"/>
              <a:t>Scénario IRENA pour les </a:t>
            </a:r>
            <a:r>
              <a:rPr lang="fr-FR" dirty="0" err="1" smtClean="0"/>
              <a:t>EnR</a:t>
            </a:r>
            <a:r>
              <a:rPr lang="fr-FR" dirty="0" smtClean="0"/>
              <a:t> en Afrique</a:t>
            </a:r>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20</a:t>
            </a:fld>
            <a:endParaRPr lang="fr-FR" dirty="0"/>
          </a:p>
        </p:txBody>
      </p:sp>
      <p:sp>
        <p:nvSpPr>
          <p:cNvPr id="5" name="Espace réservé du contenu 4"/>
          <p:cNvSpPr>
            <a:spLocks noGrp="1"/>
          </p:cNvSpPr>
          <p:nvPr>
            <p:ph idx="1"/>
          </p:nvPr>
        </p:nvSpPr>
        <p:spPr>
          <a:xfrm>
            <a:off x="198783" y="2401492"/>
            <a:ext cx="8716617" cy="1790163"/>
          </a:xfrm>
        </p:spPr>
        <p:txBody>
          <a:bodyPr>
            <a:normAutofit fontScale="47500" lnSpcReduction="20000"/>
          </a:bodyPr>
          <a:lstStyle/>
          <a:p>
            <a:pPr>
              <a:lnSpc>
                <a:spcPct val="170000"/>
              </a:lnSpc>
              <a:spcAft>
                <a:spcPts val="1000"/>
              </a:spcAft>
            </a:pPr>
            <a:r>
              <a:rPr lang="fr-FR" sz="3800" dirty="0" smtClean="0"/>
              <a:t>Selon un scénario IRENA, la part des </a:t>
            </a:r>
            <a:r>
              <a:rPr lang="fr-FR" sz="3800" dirty="0" err="1" smtClean="0"/>
              <a:t>EnR</a:t>
            </a:r>
            <a:r>
              <a:rPr lang="fr-FR" sz="3800" dirty="0" smtClean="0"/>
              <a:t> en Afrique pourrait s’accroitre à 50% d’ici 2030 et 75% de la production électrique d’ici 2050 avec 800GW dont 245 GW de PV, 242 GW d’hydro, 94GW de solaire thermique, 69GW de biomasse et 8GW en géothermie.</a:t>
            </a:r>
            <a:endParaRPr lang="fr-FR" sz="3800" dirty="0"/>
          </a:p>
          <a:p>
            <a:endParaRPr lang="fr-FR" dirty="0"/>
          </a:p>
        </p:txBody>
      </p:sp>
    </p:spTree>
    <p:extLst>
      <p:ext uri="{BB962C8B-B14F-4D97-AF65-F5344CB8AC3E}">
        <p14:creationId xmlns:p14="http://schemas.microsoft.com/office/powerpoint/2010/main" val="27330506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Post-2012 : Déverrouiller l'ambition pour l’avant-2020 :  </a:t>
            </a:r>
            <a:br>
              <a:rPr lang="fr-FR" dirty="0" smtClean="0"/>
            </a:br>
            <a:r>
              <a:rPr lang="fr-FR" dirty="0" smtClean="0"/>
              <a:t>L'objectif des </a:t>
            </a:r>
            <a:r>
              <a:rPr lang="fr-FR" dirty="0"/>
              <a:t>2°C</a:t>
            </a:r>
          </a:p>
        </p:txBody>
      </p:sp>
      <p:sp>
        <p:nvSpPr>
          <p:cNvPr id="3" name="Espace réservé du contenu 2"/>
          <p:cNvSpPr>
            <a:spLocks noGrp="1"/>
          </p:cNvSpPr>
          <p:nvPr>
            <p:ph idx="1"/>
          </p:nvPr>
        </p:nvSpPr>
        <p:spPr>
          <a:xfrm>
            <a:off x="198783" y="1184856"/>
            <a:ext cx="8716617" cy="4787217"/>
          </a:xfrm>
        </p:spPr>
        <p:txBody>
          <a:bodyPr/>
          <a:lstStyle/>
          <a:p>
            <a:r>
              <a:rPr lang="fr-FR" sz="2400" dirty="0" smtClean="0"/>
              <a:t> 2010 : la CdP16 à Cancun: </a:t>
            </a:r>
          </a:p>
          <a:p>
            <a:pPr lvl="2">
              <a:buFont typeface="Arial" panose="020B0604020202020204" pitchFamily="34" charset="0"/>
              <a:buChar char="•"/>
            </a:pPr>
            <a:r>
              <a:rPr lang="fr-FR" sz="2400" dirty="0" smtClean="0"/>
              <a:t>Les Parties ont reconnu qu’elles « devraient prendre d’urgence des mesures [afin de] contenir l’élévation de la température moyenne de la planète en dessous de 2°C par rapport aux niveaux préindustriels. »</a:t>
            </a:r>
          </a:p>
          <a:p>
            <a:pPr marL="342900" lvl="1" indent="0">
              <a:buNone/>
            </a:pPr>
            <a:endParaRPr lang="fr-FR" sz="2400" dirty="0" smtClean="0"/>
          </a:p>
          <a:p>
            <a:r>
              <a:rPr lang="fr-FR" sz="2400" dirty="0"/>
              <a:t> </a:t>
            </a:r>
            <a:r>
              <a:rPr lang="fr-FR" sz="2400" dirty="0" smtClean="0"/>
              <a:t>2013 : Selon le rapport du PNUE </a:t>
            </a:r>
            <a:r>
              <a:rPr lang="fr-FR" sz="2400" i="1" dirty="0" smtClean="0"/>
              <a:t>The Emissions Gap, </a:t>
            </a:r>
            <a:r>
              <a:rPr lang="fr-FR" sz="2400" dirty="0" smtClean="0"/>
              <a:t>les </a:t>
            </a:r>
            <a:r>
              <a:rPr lang="fr-FR" sz="2400" dirty="0"/>
              <a:t>émissions ne </a:t>
            </a:r>
            <a:r>
              <a:rPr lang="fr-FR" sz="2400" dirty="0" smtClean="0"/>
              <a:t>doivent </a:t>
            </a:r>
            <a:r>
              <a:rPr lang="fr-FR" sz="2400" dirty="0"/>
              <a:t>pas dépasser 44 Gt éq-CO2 à l'horizon </a:t>
            </a:r>
            <a:r>
              <a:rPr lang="fr-FR" sz="2400" dirty="0" smtClean="0"/>
              <a:t>2020 pour </a:t>
            </a:r>
            <a:r>
              <a:rPr lang="fr-FR" sz="2400" dirty="0"/>
              <a:t>pouvoir atteindre l'objectif des </a:t>
            </a:r>
            <a:r>
              <a:rPr lang="fr-FR" sz="2400" dirty="0" smtClean="0"/>
              <a:t>2°C.</a:t>
            </a:r>
            <a:r>
              <a:rPr lang="fr-FR" sz="2400" dirty="0"/>
              <a:t/>
            </a:r>
            <a:br>
              <a:rPr lang="fr-FR" sz="2400" dirty="0"/>
            </a:br>
            <a:endParaRPr lang="fr-FR" sz="2400" dirty="0"/>
          </a:p>
          <a:p>
            <a:pPr lvl="1"/>
            <a:endParaRPr lang="fr-FR" dirty="0"/>
          </a:p>
          <a:p>
            <a:pPr lvl="1"/>
            <a:endParaRPr lang="fr-FR" dirty="0" smtClean="0"/>
          </a:p>
          <a:p>
            <a:pPr lvl="1"/>
            <a:endParaRPr lang="fr-FR" dirty="0"/>
          </a:p>
          <a:p>
            <a:endParaRPr lang="fr-FR" dirty="0" smtClean="0"/>
          </a:p>
          <a:p>
            <a:pPr lvl="1"/>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3</a:t>
            </a:fld>
            <a:endParaRPr lang="fr-FR" dirty="0"/>
          </a:p>
        </p:txBody>
      </p:sp>
    </p:spTree>
    <p:extLst>
      <p:ext uri="{BB962C8B-B14F-4D97-AF65-F5344CB8AC3E}">
        <p14:creationId xmlns:p14="http://schemas.microsoft.com/office/powerpoint/2010/main" val="3193908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Post-2012 : Déverrouiller l'ambition pour l’avant 2020 : </a:t>
            </a:r>
            <a:br>
              <a:rPr lang="fr-FR" dirty="0" smtClean="0"/>
            </a:br>
            <a:r>
              <a:rPr lang="fr-FR" dirty="0" smtClean="0"/>
              <a:t>Les Réunions d'Experts Techniques</a:t>
            </a:r>
            <a:endParaRPr lang="fr-FR" dirty="0"/>
          </a:p>
        </p:txBody>
      </p:sp>
      <p:sp>
        <p:nvSpPr>
          <p:cNvPr id="3" name="Espace réservé du contenu 2"/>
          <p:cNvSpPr>
            <a:spLocks noGrp="1"/>
          </p:cNvSpPr>
          <p:nvPr>
            <p:ph idx="1"/>
          </p:nvPr>
        </p:nvSpPr>
        <p:spPr/>
        <p:txBody>
          <a:bodyPr/>
          <a:lstStyle/>
          <a:p>
            <a:r>
              <a:rPr lang="fr-FR" sz="2400" dirty="0" smtClean="0"/>
              <a:t>2014 : Le groupe </a:t>
            </a:r>
            <a:r>
              <a:rPr lang="fr-FR" sz="2400" dirty="0"/>
              <a:t>de travail ad hoc sur la </a:t>
            </a:r>
            <a:r>
              <a:rPr lang="fr-FR" sz="2400" dirty="0" smtClean="0"/>
              <a:t>Plateforme </a:t>
            </a:r>
            <a:r>
              <a:rPr lang="fr-FR" sz="2400" dirty="0"/>
              <a:t>de </a:t>
            </a:r>
            <a:r>
              <a:rPr lang="fr-FR" sz="2400" dirty="0" smtClean="0"/>
              <a:t>Durban (créé en 2012) </a:t>
            </a:r>
            <a:r>
              <a:rPr lang="fr-FR" sz="2400" dirty="0"/>
              <a:t>pour une action renforcée </a:t>
            </a:r>
            <a:r>
              <a:rPr lang="fr-FR" sz="2400" dirty="0" smtClean="0"/>
              <a:t>(GTPD) a mobilisé des experts techniques pour travailler sur les perspectives énergétiques et les possibilités d’actions pré-2020 : </a:t>
            </a:r>
          </a:p>
          <a:p>
            <a:pPr lvl="1"/>
            <a:r>
              <a:rPr lang="fr-FR" sz="2400" dirty="0" smtClean="0"/>
              <a:t>Mars </a:t>
            </a:r>
            <a:r>
              <a:rPr lang="fr-FR" sz="2400" dirty="0"/>
              <a:t>2014 : </a:t>
            </a:r>
            <a:r>
              <a:rPr lang="fr-FR" sz="2400" dirty="0" smtClean="0"/>
              <a:t>Réunion d'experts techniques (RET) axée sur le </a:t>
            </a:r>
            <a:r>
              <a:rPr lang="fr-FR" sz="2400" dirty="0"/>
              <a:t>domaine des énergies renouvelables et de l’efficacité </a:t>
            </a:r>
            <a:r>
              <a:rPr lang="fr-FR" sz="2400" dirty="0" smtClean="0"/>
              <a:t>énergétique </a:t>
            </a:r>
          </a:p>
          <a:p>
            <a:pPr lvl="1"/>
            <a:r>
              <a:rPr lang="fr-FR" sz="2400" dirty="0"/>
              <a:t>Juin 2014: </a:t>
            </a:r>
            <a:r>
              <a:rPr lang="fr-FR" sz="2400" dirty="0" smtClean="0"/>
              <a:t>RET sur l’utilisation </a:t>
            </a:r>
            <a:r>
              <a:rPr lang="fr-FR" sz="2400" dirty="0"/>
              <a:t>des </a:t>
            </a:r>
            <a:r>
              <a:rPr lang="fr-FR" sz="2400" dirty="0" smtClean="0"/>
              <a:t>terres et l’environnement urbain</a:t>
            </a:r>
          </a:p>
          <a:p>
            <a:pPr lvl="1"/>
            <a:r>
              <a:rPr lang="fr-FR" sz="2400" dirty="0" smtClean="0"/>
              <a:t>Octobre 2014: RET sur le </a:t>
            </a:r>
            <a:r>
              <a:rPr lang="fr-FR" sz="2400" dirty="0"/>
              <a:t>captage, l’utilisation et le stockage du </a:t>
            </a:r>
            <a:r>
              <a:rPr lang="fr-FR" sz="2400" dirty="0" smtClean="0"/>
              <a:t>carbone et les </a:t>
            </a:r>
            <a:r>
              <a:rPr lang="fr-FR" sz="2400" dirty="0"/>
              <a:t>actions visant à réduire les GES autres que le CO2</a:t>
            </a:r>
            <a:r>
              <a:rPr lang="fr-FR" dirty="0"/>
              <a:t/>
            </a:r>
            <a:br>
              <a:rPr lang="fr-FR" dirty="0"/>
            </a:br>
            <a:endParaRPr lang="fr-FR" dirty="0"/>
          </a:p>
          <a:p>
            <a:pPr lvl="1"/>
            <a:endParaRPr lang="fr-FR" dirty="0"/>
          </a:p>
          <a:p>
            <a:pPr lvl="1"/>
            <a:endParaRPr lang="fr-FR" dirty="0" smtClean="0"/>
          </a:p>
          <a:p>
            <a:pPr lvl="1"/>
            <a:endParaRPr lang="fr-FR" dirty="0"/>
          </a:p>
          <a:p>
            <a:endParaRPr lang="fr-FR" dirty="0" smtClean="0"/>
          </a:p>
          <a:p>
            <a:pPr lvl="1"/>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4</a:t>
            </a:fld>
            <a:endParaRPr lang="fr-FR" dirty="0"/>
          </a:p>
        </p:txBody>
      </p:sp>
    </p:spTree>
    <p:extLst>
      <p:ext uri="{BB962C8B-B14F-4D97-AF65-F5344CB8AC3E}">
        <p14:creationId xmlns:p14="http://schemas.microsoft.com/office/powerpoint/2010/main" val="33438162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Post-2012 : Déverrouiller l'ambition pré-2020 : </a:t>
            </a:r>
            <a:br>
              <a:rPr lang="fr-FR" dirty="0" smtClean="0"/>
            </a:br>
            <a:r>
              <a:rPr lang="fr-FR" dirty="0" smtClean="0"/>
              <a:t>Le Mandat des Réunions d'Experts Techniques</a:t>
            </a:r>
            <a:endParaRPr lang="fr-FR" dirty="0"/>
          </a:p>
        </p:txBody>
      </p:sp>
      <p:sp>
        <p:nvSpPr>
          <p:cNvPr id="3" name="Espace réservé du contenu 2"/>
          <p:cNvSpPr>
            <a:spLocks noGrp="1"/>
          </p:cNvSpPr>
          <p:nvPr>
            <p:ph idx="1"/>
          </p:nvPr>
        </p:nvSpPr>
        <p:spPr/>
        <p:txBody>
          <a:bodyPr>
            <a:normAutofit/>
          </a:bodyPr>
          <a:lstStyle/>
          <a:p>
            <a:r>
              <a:rPr lang="en-US" dirty="0" smtClean="0"/>
              <a:t> </a:t>
            </a:r>
            <a:r>
              <a:rPr lang="fr-FR" dirty="0" smtClean="0"/>
              <a:t>Déverrouiller le potentiel d’atténuation des </a:t>
            </a:r>
            <a:r>
              <a:rPr lang="fr-FR" dirty="0" err="1" smtClean="0"/>
              <a:t>EnR</a:t>
            </a:r>
            <a:r>
              <a:rPr lang="fr-FR" dirty="0" smtClean="0"/>
              <a:t> et de l’efficacité énergétique pour atteindre l’ambition pré-2020 </a:t>
            </a:r>
          </a:p>
          <a:p>
            <a:pPr lvl="1"/>
            <a:r>
              <a:rPr lang="fr-FR" dirty="0" smtClean="0"/>
              <a:t>(a) Identifier les </a:t>
            </a:r>
            <a:r>
              <a:rPr lang="fr-FR" dirty="0"/>
              <a:t>o</a:t>
            </a:r>
            <a:r>
              <a:rPr lang="fr-FR" dirty="0" smtClean="0"/>
              <a:t>pportunités d’actions avec un fort potentiel d’atténuation, dont celles avec des </a:t>
            </a:r>
            <a:r>
              <a:rPr lang="fr-FR" dirty="0" err="1" smtClean="0"/>
              <a:t>co</a:t>
            </a:r>
            <a:r>
              <a:rPr lang="fr-FR" dirty="0" smtClean="0"/>
              <a:t>-bénéfices en matières d’adaptation et développement durable,</a:t>
            </a:r>
          </a:p>
          <a:p>
            <a:pPr lvl="1"/>
            <a:r>
              <a:rPr lang="fr-FR" dirty="0" smtClean="0"/>
              <a:t>(b)Promouvoir la coopération volontaire sur des actions concrètes en relation avec les opportunités d’atténuation identifiées, en accord avec les priorités de développement définies au niveau national; </a:t>
            </a:r>
          </a:p>
          <a:p>
            <a:pPr lvl="1"/>
            <a:r>
              <a:rPr lang="fr-FR" dirty="0" smtClean="0"/>
              <a:t>(c) Définir les actions spécifiques d’atténuation, politiques, pratiques et technologies, incluant leurs bénéfices d’atténuation, coûts et bénéfices, et barrières à leurs mises en œuvre + stratégies pour répondre à ces barrières; </a:t>
            </a:r>
          </a:p>
          <a:p>
            <a:pPr lvl="1"/>
            <a:r>
              <a:rPr lang="fr-FR" dirty="0" smtClean="0"/>
              <a:t>(d) Finance, transfert de technologies et appui aux renforcement des capacités pour la mise en place des mesures d’atténuations dans les pays en développement.</a:t>
            </a:r>
            <a:endParaRPr lang="fr-FR" dirty="0"/>
          </a:p>
          <a:p>
            <a:pPr marL="342900" lvl="1" indent="0">
              <a:buNone/>
            </a:pPr>
            <a:endParaRPr lang="fr-FR" dirty="0"/>
          </a:p>
          <a:p>
            <a:endParaRPr lang="fr-FR" dirty="0" smtClean="0"/>
          </a:p>
          <a:p>
            <a:pPr lvl="1"/>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5</a:t>
            </a:fld>
            <a:endParaRPr lang="fr-FR" dirty="0"/>
          </a:p>
        </p:txBody>
      </p:sp>
    </p:spTree>
    <p:extLst>
      <p:ext uri="{BB962C8B-B14F-4D97-AF65-F5344CB8AC3E}">
        <p14:creationId xmlns:p14="http://schemas.microsoft.com/office/powerpoint/2010/main" val="1919506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Post-2020</a:t>
            </a:r>
            <a:endParaRPr lang="fr-FR" dirty="0"/>
          </a:p>
        </p:txBody>
      </p:sp>
      <p:sp>
        <p:nvSpPr>
          <p:cNvPr id="3" name="Espace réservé du contenu 2"/>
          <p:cNvSpPr>
            <a:spLocks noGrp="1"/>
          </p:cNvSpPr>
          <p:nvPr>
            <p:ph idx="1"/>
          </p:nvPr>
        </p:nvSpPr>
        <p:spPr/>
        <p:txBody>
          <a:bodyPr>
            <a:normAutofit fontScale="85000" lnSpcReduction="20000"/>
          </a:bodyPr>
          <a:lstStyle/>
          <a:p>
            <a:r>
              <a:rPr lang="fr-FR" sz="2400" dirty="0" smtClean="0"/>
              <a:t> Les Parties ont déclaré leur volonté de créer un accord "ambitieux" pour rester en dessous des 2°C qui sera conclu à la </a:t>
            </a:r>
            <a:r>
              <a:rPr lang="fr-FR" sz="2400" dirty="0" err="1" smtClean="0"/>
              <a:t>CdP</a:t>
            </a:r>
            <a:r>
              <a:rPr lang="fr-FR" sz="2400" dirty="0" smtClean="0"/>
              <a:t> de Paris en 2015 et qui entrera en force en 2020</a:t>
            </a:r>
          </a:p>
          <a:p>
            <a:pPr lvl="1">
              <a:lnSpc>
                <a:spcPct val="100000"/>
              </a:lnSpc>
              <a:spcBef>
                <a:spcPts val="0"/>
              </a:spcBef>
              <a:spcAft>
                <a:spcPts val="0"/>
              </a:spcAft>
            </a:pPr>
            <a:r>
              <a:rPr lang="fr-FR" sz="2000" dirty="0" smtClean="0"/>
              <a:t>Objectif : l‘élaboration </a:t>
            </a:r>
            <a:r>
              <a:rPr lang="fr-FR" sz="2000" dirty="0"/>
              <a:t>d’un projet de texte pour les négociations de Paris via groupe de contact</a:t>
            </a:r>
          </a:p>
          <a:p>
            <a:pPr lvl="1">
              <a:lnSpc>
                <a:spcPct val="100000"/>
              </a:lnSpc>
              <a:spcBef>
                <a:spcPts val="0"/>
              </a:spcBef>
              <a:spcAft>
                <a:spcPts val="0"/>
              </a:spcAft>
            </a:pPr>
            <a:r>
              <a:rPr lang="fr-FR" sz="2000" dirty="0"/>
              <a:t>Domaines : l’atténuation, l’adaptation, le financement</a:t>
            </a:r>
            <a:r>
              <a:rPr lang="fr-FR" sz="2000" dirty="0" smtClean="0"/>
              <a:t>, </a:t>
            </a:r>
            <a:r>
              <a:rPr lang="fr-FR" sz="2000" dirty="0"/>
              <a:t>le transfert de technologies, la transparence des mesures et le renforcement des </a:t>
            </a:r>
            <a:r>
              <a:rPr lang="fr-FR" sz="2000" dirty="0" smtClean="0"/>
              <a:t>capacités</a:t>
            </a:r>
            <a:endParaRPr lang="fr-FR" sz="2400" dirty="0" smtClean="0"/>
          </a:p>
          <a:p>
            <a:pPr>
              <a:lnSpc>
                <a:spcPct val="100000"/>
              </a:lnSpc>
              <a:spcBef>
                <a:spcPts val="0"/>
              </a:spcBef>
            </a:pPr>
            <a:endParaRPr lang="fr-FR" sz="2400" dirty="0" smtClean="0"/>
          </a:p>
          <a:p>
            <a:pPr>
              <a:lnSpc>
                <a:spcPct val="100000"/>
              </a:lnSpc>
              <a:spcBef>
                <a:spcPts val="0"/>
              </a:spcBef>
            </a:pPr>
            <a:r>
              <a:rPr lang="fr-FR" sz="2400" dirty="0" smtClean="0"/>
              <a:t>Une meilleure approche sectorielle demandée</a:t>
            </a:r>
          </a:p>
          <a:p>
            <a:pPr marL="0" indent="0">
              <a:lnSpc>
                <a:spcPct val="100000"/>
              </a:lnSpc>
              <a:spcBef>
                <a:spcPts val="0"/>
              </a:spcBef>
              <a:buNone/>
            </a:pPr>
            <a:r>
              <a:rPr lang="fr-FR" dirty="0"/>
              <a:t>Ex. Sur l'utilisation des terres </a:t>
            </a:r>
          </a:p>
          <a:p>
            <a:pPr lvl="1">
              <a:lnSpc>
                <a:spcPct val="100000"/>
              </a:lnSpc>
              <a:spcBef>
                <a:spcPts val="0"/>
              </a:spcBef>
              <a:spcAft>
                <a:spcPts val="0"/>
              </a:spcAft>
            </a:pPr>
            <a:r>
              <a:rPr lang="fr-FR" dirty="0"/>
              <a:t>Du progrès sur l'initiative REDD+ (réduction des émissions liées à la déforestation et à la dégradation des forêts dans les pays en développement et rôle de la conservation, de la gestion durable des forêts et du renforcement des stocks de carbone forestier dans les pays en développement)</a:t>
            </a:r>
          </a:p>
          <a:p>
            <a:pPr marL="342900" lvl="1" indent="0">
              <a:lnSpc>
                <a:spcPct val="100000"/>
              </a:lnSpc>
              <a:spcBef>
                <a:spcPts val="0"/>
              </a:spcBef>
              <a:spcAft>
                <a:spcPts val="0"/>
              </a:spcAft>
              <a:buNone/>
            </a:pPr>
            <a:endParaRPr lang="fr-FR" dirty="0"/>
          </a:p>
          <a:p>
            <a:pPr marL="342900" lvl="1" indent="0">
              <a:lnSpc>
                <a:spcPct val="100000"/>
              </a:lnSpc>
              <a:spcBef>
                <a:spcPts val="0"/>
              </a:spcBef>
              <a:spcAft>
                <a:spcPts val="0"/>
              </a:spcAft>
              <a:buNone/>
            </a:pPr>
            <a:r>
              <a:rPr lang="fr-FR" dirty="0"/>
              <a:t>Autres exemples: villes, énergie…</a:t>
            </a:r>
          </a:p>
          <a:p>
            <a:pPr marL="0" indent="0">
              <a:lnSpc>
                <a:spcPct val="100000"/>
              </a:lnSpc>
              <a:spcBef>
                <a:spcPts val="0"/>
              </a:spcBef>
              <a:buNone/>
            </a:pPr>
            <a:endParaRPr lang="fr-FR" sz="2400" dirty="0" smtClean="0"/>
          </a:p>
          <a:p>
            <a:pPr>
              <a:lnSpc>
                <a:spcPct val="100000"/>
              </a:lnSpc>
              <a:spcBef>
                <a:spcPts val="0"/>
              </a:spcBef>
            </a:pPr>
            <a:r>
              <a:rPr lang="fr-FR" sz="2400" dirty="0" smtClean="0"/>
              <a:t>Méthodologie MRV  </a:t>
            </a:r>
          </a:p>
          <a:p>
            <a:pPr marL="342900" lvl="1" indent="0">
              <a:lnSpc>
                <a:spcPct val="100000"/>
              </a:lnSpc>
              <a:spcBef>
                <a:spcPts val="0"/>
              </a:spcBef>
              <a:spcAft>
                <a:spcPts val="0"/>
              </a:spcAft>
              <a:buNone/>
            </a:pPr>
            <a:endParaRPr lang="fr-FR" dirty="0" smtClean="0"/>
          </a:p>
          <a:p>
            <a:pPr marL="0" indent="0">
              <a:buNone/>
            </a:pPr>
            <a:r>
              <a:rPr lang="fr-FR" sz="2000" dirty="0" smtClean="0"/>
              <a:t> </a:t>
            </a:r>
            <a:endParaRPr lang="fr-FR" sz="2000" dirty="0"/>
          </a:p>
          <a:p>
            <a:pPr marL="0" indent="0">
              <a:buNone/>
            </a:pPr>
            <a:r>
              <a:rPr lang="fr-FR" dirty="0"/>
              <a:t/>
            </a:r>
            <a:br>
              <a:rPr lang="fr-FR" dirty="0"/>
            </a:br>
            <a:endParaRPr lang="fr-FR" dirty="0"/>
          </a:p>
          <a:p>
            <a:pPr lvl="1"/>
            <a:endParaRPr lang="fr-FR" dirty="0"/>
          </a:p>
          <a:p>
            <a:pPr lvl="1"/>
            <a:endParaRPr lang="fr-FR" dirty="0" smtClean="0"/>
          </a:p>
          <a:p>
            <a:pPr lvl="1"/>
            <a:endParaRPr lang="fr-FR" dirty="0"/>
          </a:p>
          <a:p>
            <a:endParaRPr lang="fr-FR" dirty="0" smtClean="0"/>
          </a:p>
          <a:p>
            <a:pPr lvl="1"/>
            <a:endParaRPr lang="fr-FR" dirty="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6</a:t>
            </a:fld>
            <a:endParaRPr lang="fr-FR" dirty="0"/>
          </a:p>
        </p:txBody>
      </p:sp>
    </p:spTree>
    <p:extLst>
      <p:ext uri="{BB962C8B-B14F-4D97-AF65-F5344CB8AC3E}">
        <p14:creationId xmlns:p14="http://schemas.microsoft.com/office/powerpoint/2010/main" val="26595307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261268"/>
            <a:ext cx="8945217" cy="525686"/>
          </a:xfrm>
        </p:spPr>
        <p:txBody>
          <a:bodyPr>
            <a:normAutofit fontScale="90000"/>
          </a:bodyPr>
          <a:lstStyle/>
          <a:p>
            <a:r>
              <a:rPr lang="fr-FR" dirty="0" smtClean="0"/>
              <a:t>Les enjeux énergétiques : le défi offre et demande, évidences mathématiques</a:t>
            </a:r>
            <a:endParaRPr lang="fr-FR" dirty="0"/>
          </a:p>
        </p:txBody>
      </p:sp>
      <p:sp>
        <p:nvSpPr>
          <p:cNvPr id="3" name="Espace réservé du contenu 2"/>
          <p:cNvSpPr>
            <a:spLocks noGrp="1"/>
          </p:cNvSpPr>
          <p:nvPr>
            <p:ph idx="1"/>
          </p:nvPr>
        </p:nvSpPr>
        <p:spPr>
          <a:xfrm>
            <a:off x="-1" y="1086679"/>
            <a:ext cx="9012899" cy="4628755"/>
          </a:xfrm>
        </p:spPr>
        <p:txBody>
          <a:bodyPr>
            <a:normAutofit fontScale="92500"/>
          </a:bodyPr>
          <a:lstStyle/>
          <a:p>
            <a:pPr fontAlgn="base"/>
            <a:r>
              <a:rPr lang="fr-FR" sz="2600" dirty="0"/>
              <a:t>D'après l'Agence Internationale de l'Energie (AIE), </a:t>
            </a:r>
            <a:r>
              <a:rPr lang="fr-FR" sz="2600" b="1" dirty="0"/>
              <a:t>la demande énergétique mondiale pourrait augmenter de plus de 50% d'ici à 2030</a:t>
            </a:r>
            <a:r>
              <a:rPr lang="fr-FR" sz="2600" dirty="0"/>
              <a:t> </a:t>
            </a:r>
            <a:r>
              <a:rPr lang="fr-FR" sz="2600" dirty="0" smtClean="0"/>
              <a:t>(</a:t>
            </a:r>
            <a:r>
              <a:rPr lang="fr-FR" sz="2600" u="sng" dirty="0" smtClean="0"/>
              <a:t>en </a:t>
            </a:r>
            <a:r>
              <a:rPr lang="fr-FR" sz="2600" u="sng" dirty="0"/>
              <a:t>l'absence de politiques publiques </a:t>
            </a:r>
            <a:r>
              <a:rPr lang="fr-FR" sz="2600" u="sng" dirty="0" smtClean="0"/>
              <a:t>dans </a:t>
            </a:r>
            <a:r>
              <a:rPr lang="fr-FR" sz="2600" u="sng" dirty="0"/>
              <a:t>ce </a:t>
            </a:r>
            <a:r>
              <a:rPr lang="fr-FR" sz="2600" u="sng" dirty="0" smtClean="0"/>
              <a:t>domaine)</a:t>
            </a:r>
            <a:r>
              <a:rPr lang="fr-FR" sz="2600" dirty="0" smtClean="0"/>
              <a:t>.</a:t>
            </a:r>
            <a:endParaRPr lang="fr-FR" sz="2600" dirty="0"/>
          </a:p>
          <a:p>
            <a:pPr fontAlgn="base"/>
            <a:r>
              <a:rPr lang="fr-FR" sz="2600" dirty="0"/>
              <a:t>Cependant, selon le GIEC, pour rester en dessous des 2°C les émissions cumulatives de carbone émises par l’humanité depuis 1870 ne doivent pas dépasser 2 900 Gt CO2</a:t>
            </a:r>
          </a:p>
          <a:p>
            <a:pPr fontAlgn="base"/>
            <a:r>
              <a:rPr lang="fr-FR" sz="2600" dirty="0" smtClean="0"/>
              <a:t>Environ 1 900 Gt CO</a:t>
            </a:r>
            <a:r>
              <a:rPr lang="fr-FR" sz="2600" baseline="-25000" dirty="0" smtClean="0"/>
              <a:t>2 </a:t>
            </a:r>
            <a:r>
              <a:rPr lang="fr-FR" sz="2600" dirty="0"/>
              <a:t>ont déjà été </a:t>
            </a:r>
            <a:r>
              <a:rPr lang="fr-FR" sz="2600" dirty="0" smtClean="0"/>
              <a:t>émis... Il nous reste donc environ </a:t>
            </a:r>
            <a:r>
              <a:rPr lang="fr-FR" sz="2600" b="1" dirty="0" smtClean="0"/>
              <a:t>1000 GtCO2 de budget carbone</a:t>
            </a:r>
          </a:p>
          <a:p>
            <a:pPr fontAlgn="base"/>
            <a:r>
              <a:rPr lang="fr-FR" sz="2600" dirty="0" smtClean="0"/>
              <a:t>Le </a:t>
            </a:r>
            <a:r>
              <a:rPr lang="fr-FR" sz="2600" dirty="0"/>
              <a:t>GIEC estime </a:t>
            </a:r>
            <a:r>
              <a:rPr lang="fr-FR" sz="2600" dirty="0" smtClean="0"/>
              <a:t>que </a:t>
            </a:r>
            <a:r>
              <a:rPr lang="fr-FR" sz="2600" b="1" dirty="0" smtClean="0"/>
              <a:t>les </a:t>
            </a:r>
            <a:r>
              <a:rPr lang="fr-FR" sz="2600" b="1" dirty="0"/>
              <a:t>réserves prouvées </a:t>
            </a:r>
            <a:r>
              <a:rPr lang="fr-FR" sz="2600" b="1" dirty="0" smtClean="0"/>
              <a:t>d’énergies fossiles </a:t>
            </a:r>
            <a:r>
              <a:rPr lang="fr-FR" sz="2600" b="1" dirty="0"/>
              <a:t>accessibles </a:t>
            </a:r>
            <a:r>
              <a:rPr lang="fr-FR" sz="2600" b="1" dirty="0" smtClean="0"/>
              <a:t>avec </a:t>
            </a:r>
            <a:r>
              <a:rPr lang="fr-FR" sz="2600" b="1" dirty="0"/>
              <a:t>les technologies actuelles </a:t>
            </a:r>
            <a:r>
              <a:rPr lang="fr-FR" sz="2600" b="1" dirty="0" smtClean="0"/>
              <a:t>représentent entre </a:t>
            </a:r>
            <a:r>
              <a:rPr lang="fr-FR" sz="2600" b="1" dirty="0"/>
              <a:t>3 670 et 7 100 Gt </a:t>
            </a:r>
            <a:r>
              <a:rPr lang="fr-FR" sz="2600" b="1" dirty="0" smtClean="0"/>
              <a:t>d’émissions CO</a:t>
            </a:r>
            <a:r>
              <a:rPr lang="fr-FR" sz="2600" b="1" baseline="-25000" dirty="0" smtClean="0"/>
              <a:t>2</a:t>
            </a:r>
          </a:p>
          <a:p>
            <a:pPr fontAlgn="base"/>
            <a:r>
              <a:rPr lang="fr-FR" sz="2600" dirty="0" smtClean="0"/>
              <a:t>L’essentiel </a:t>
            </a:r>
            <a:r>
              <a:rPr lang="fr-FR" sz="2600" dirty="0"/>
              <a:t>des réserves d’énergie fossile doit donc </a:t>
            </a:r>
            <a:r>
              <a:rPr lang="fr-FR" sz="2600" b="1" dirty="0"/>
              <a:t>rester </a:t>
            </a:r>
            <a:r>
              <a:rPr lang="fr-FR" sz="2600" b="1" dirty="0" smtClean="0"/>
              <a:t>inexploité</a:t>
            </a:r>
            <a:r>
              <a:rPr lang="fr-FR" sz="2600" dirty="0" smtClean="0"/>
              <a:t>.</a:t>
            </a:r>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7</a:t>
            </a:fld>
            <a:endParaRPr lang="fr-FR" dirty="0"/>
          </a:p>
        </p:txBody>
      </p:sp>
    </p:spTree>
    <p:extLst>
      <p:ext uri="{BB962C8B-B14F-4D97-AF65-F5344CB8AC3E}">
        <p14:creationId xmlns:p14="http://schemas.microsoft.com/office/powerpoint/2010/main" val="3245876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261268"/>
            <a:ext cx="8945217" cy="525686"/>
          </a:xfrm>
        </p:spPr>
        <p:txBody>
          <a:bodyPr>
            <a:normAutofit fontScale="90000"/>
          </a:bodyPr>
          <a:lstStyle/>
          <a:p>
            <a:r>
              <a:rPr lang="fr-FR" dirty="0" smtClean="0"/>
              <a:t>Les enjeux énergétiques : Le défi de la pauvreté énergétique et la situation en Afrique</a:t>
            </a:r>
            <a:endParaRPr lang="fr-FR" dirty="0"/>
          </a:p>
        </p:txBody>
      </p:sp>
      <p:sp>
        <p:nvSpPr>
          <p:cNvPr id="3" name="Espace réservé du contenu 2"/>
          <p:cNvSpPr>
            <a:spLocks noGrp="1"/>
          </p:cNvSpPr>
          <p:nvPr>
            <p:ph idx="1"/>
          </p:nvPr>
        </p:nvSpPr>
        <p:spPr>
          <a:xfrm>
            <a:off x="-1" y="1086679"/>
            <a:ext cx="9012899" cy="4628755"/>
          </a:xfrm>
        </p:spPr>
        <p:txBody>
          <a:bodyPr>
            <a:normAutofit fontScale="85000" lnSpcReduction="20000"/>
          </a:bodyPr>
          <a:lstStyle/>
          <a:p>
            <a:pPr fontAlgn="base"/>
            <a:r>
              <a:rPr lang="fr-FR" sz="2400" dirty="0" smtClean="0"/>
              <a:t> </a:t>
            </a:r>
            <a:r>
              <a:rPr lang="fr-FR" sz="2600" dirty="0" smtClean="0"/>
              <a:t>Près de 70% </a:t>
            </a:r>
            <a:r>
              <a:rPr lang="fr-FR" sz="2600" dirty="0"/>
              <a:t>de la population </a:t>
            </a:r>
            <a:r>
              <a:rPr lang="fr-FR" sz="2600" dirty="0" smtClean="0"/>
              <a:t>en Afrique Subsaharienne </a:t>
            </a:r>
            <a:r>
              <a:rPr lang="fr-FR" sz="2600" dirty="0"/>
              <a:t>n’a pas accès à </a:t>
            </a:r>
            <a:r>
              <a:rPr lang="fr-FR" sz="2600" dirty="0" smtClean="0"/>
              <a:t>l’électricité - continent avec le taux d’électrification le plus faible </a:t>
            </a:r>
          </a:p>
          <a:p>
            <a:pPr marL="0" indent="0" fontAlgn="base">
              <a:buNone/>
            </a:pPr>
            <a:endParaRPr lang="fr-FR" sz="2600" dirty="0" smtClean="0"/>
          </a:p>
          <a:p>
            <a:pPr fontAlgn="base"/>
            <a:r>
              <a:rPr lang="fr-FR" sz="2600" dirty="0" smtClean="0"/>
              <a:t> Environ </a:t>
            </a:r>
            <a:r>
              <a:rPr lang="fr-FR" sz="2600" dirty="0"/>
              <a:t>3 milliards de personnes font la cuisine et chauffent leur logement à l’aide de foyers ouverts ou de simples poêles dans lesquels ils brûlent de la biomasse (bois, déjections animales, résidus agricoles) et du charbon</a:t>
            </a:r>
            <a:r>
              <a:rPr lang="fr-FR" sz="2600" dirty="0" smtClean="0"/>
              <a:t>.</a:t>
            </a:r>
          </a:p>
          <a:p>
            <a:pPr marL="0" indent="0" fontAlgn="base">
              <a:buNone/>
            </a:pPr>
            <a:endParaRPr lang="fr-FR" sz="2600" dirty="0"/>
          </a:p>
          <a:p>
            <a:pPr fontAlgn="base"/>
            <a:r>
              <a:rPr lang="fr-FR" sz="2600" dirty="0" smtClean="0"/>
              <a:t> Ces méthodes peuvent avoir des conséquences dangereuses</a:t>
            </a:r>
          </a:p>
          <a:p>
            <a:pPr lvl="2" fontAlgn="base"/>
            <a:r>
              <a:rPr lang="fr-FR" sz="2300" dirty="0" smtClean="0"/>
              <a:t> Plus </a:t>
            </a:r>
            <a:r>
              <a:rPr lang="fr-FR" sz="2300" dirty="0"/>
              <a:t>de </a:t>
            </a:r>
            <a:r>
              <a:rPr lang="fr-FR" sz="2300" dirty="0" smtClean="0"/>
              <a:t>2.4 </a:t>
            </a:r>
            <a:r>
              <a:rPr lang="fr-FR" sz="2300" dirty="0"/>
              <a:t>millions de personnes meurent </a:t>
            </a:r>
            <a:r>
              <a:rPr lang="fr-FR" sz="2300" dirty="0" smtClean="0"/>
              <a:t>chaque année </a:t>
            </a:r>
            <a:r>
              <a:rPr lang="fr-FR" sz="2300" dirty="0"/>
              <a:t>de maladies imputables à la pollution de l’air domestique due à </a:t>
            </a:r>
            <a:r>
              <a:rPr lang="fr-FR" sz="2300" dirty="0" smtClean="0"/>
              <a:t>la combustion </a:t>
            </a:r>
            <a:r>
              <a:rPr lang="fr-FR" sz="2300" dirty="0"/>
              <a:t>de combustibles </a:t>
            </a:r>
            <a:r>
              <a:rPr lang="fr-FR" sz="2300" dirty="0" smtClean="0"/>
              <a:t>solides (niveau mondial)</a:t>
            </a:r>
          </a:p>
          <a:p>
            <a:pPr marL="685800" lvl="2" indent="0" fontAlgn="base">
              <a:buNone/>
            </a:pPr>
            <a:endParaRPr lang="fr-FR" sz="2300" dirty="0" smtClean="0"/>
          </a:p>
          <a:p>
            <a:pPr fontAlgn="base"/>
            <a:r>
              <a:rPr lang="fr-FR" sz="2600" dirty="0" smtClean="0"/>
              <a:t> L'accès à l’énergie moderne est un impératif de développement en Afrique</a:t>
            </a:r>
          </a:p>
          <a:p>
            <a:pPr marL="0" indent="0" fontAlgn="base">
              <a:buNone/>
            </a:pPr>
            <a:endParaRPr lang="fr-FR" sz="2900" dirty="0"/>
          </a:p>
          <a:p>
            <a:pPr fontAlgn="base"/>
            <a:endParaRPr lang="fr-FR" sz="2400" dirty="0" smtClean="0"/>
          </a:p>
          <a:p>
            <a:pPr fontAlgn="base"/>
            <a:endParaRPr lang="fr-FR" sz="2600" dirty="0" smtClean="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8</a:t>
            </a:fld>
            <a:endParaRPr lang="fr-FR" dirty="0"/>
          </a:p>
        </p:txBody>
      </p:sp>
    </p:spTree>
    <p:extLst>
      <p:ext uri="{BB962C8B-B14F-4D97-AF65-F5344CB8AC3E}">
        <p14:creationId xmlns:p14="http://schemas.microsoft.com/office/powerpoint/2010/main" val="1114593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783" y="261268"/>
            <a:ext cx="8945217" cy="525686"/>
          </a:xfrm>
        </p:spPr>
        <p:txBody>
          <a:bodyPr>
            <a:normAutofit fontScale="90000"/>
          </a:bodyPr>
          <a:lstStyle/>
          <a:p>
            <a:r>
              <a:rPr lang="fr-FR" dirty="0" smtClean="0"/>
              <a:t>Les enjeux énergétiques : Le défi de la pauvreté énergétique et la situation en Afrique Subsaharienne</a:t>
            </a:r>
            <a:endParaRPr lang="fr-FR" dirty="0"/>
          </a:p>
        </p:txBody>
      </p:sp>
      <p:sp>
        <p:nvSpPr>
          <p:cNvPr id="3" name="Espace réservé du contenu 2"/>
          <p:cNvSpPr>
            <a:spLocks noGrp="1"/>
          </p:cNvSpPr>
          <p:nvPr>
            <p:ph idx="1"/>
          </p:nvPr>
        </p:nvSpPr>
        <p:spPr>
          <a:xfrm>
            <a:off x="-1" y="1086679"/>
            <a:ext cx="9012899" cy="4628755"/>
          </a:xfrm>
        </p:spPr>
        <p:txBody>
          <a:bodyPr>
            <a:normAutofit/>
          </a:bodyPr>
          <a:lstStyle/>
          <a:p>
            <a:pPr fontAlgn="base"/>
            <a:r>
              <a:rPr lang="fr-FR" sz="2400" dirty="0" smtClean="0"/>
              <a:t> </a:t>
            </a:r>
            <a:r>
              <a:rPr lang="fr-FR" sz="2300" dirty="0" smtClean="0"/>
              <a:t>Croissance démographique et urbanisation d’ici 2050, hausse de la demande</a:t>
            </a:r>
          </a:p>
          <a:p>
            <a:pPr fontAlgn="base"/>
            <a:r>
              <a:rPr lang="fr-FR" sz="2300" dirty="0" smtClean="0"/>
              <a:t> Déficit de l’offre combinée à des pertes de réseau importantes (25% de la production – coût équivalent à 5% du PIB dans certains pays) – besoin investissements en infrastructures</a:t>
            </a:r>
            <a:endParaRPr lang="fr-FR" sz="2300" dirty="0"/>
          </a:p>
          <a:p>
            <a:pPr fontAlgn="base"/>
            <a:r>
              <a:rPr lang="fr-FR" sz="2300" dirty="0" smtClean="0"/>
              <a:t> Coût de l’énergie/électricité trop élevé pour les populations </a:t>
            </a:r>
            <a:r>
              <a:rPr lang="en-US" sz="2300" dirty="0"/>
              <a:t>(</a:t>
            </a:r>
            <a:r>
              <a:rPr lang="en-US" sz="2300" dirty="0" smtClean="0"/>
              <a:t>0.13 </a:t>
            </a:r>
            <a:r>
              <a:rPr lang="en-US" sz="2300" dirty="0"/>
              <a:t>US$/</a:t>
            </a:r>
            <a:r>
              <a:rPr lang="en-US" sz="2300" dirty="0" smtClean="0"/>
              <a:t>kWh, à comparer à 0.15 </a:t>
            </a:r>
            <a:r>
              <a:rPr lang="en-US" sz="2300" dirty="0" err="1" smtClean="0"/>
              <a:t>en</a:t>
            </a:r>
            <a:r>
              <a:rPr lang="en-US" sz="2300" dirty="0" smtClean="0"/>
              <a:t> OCDE)</a:t>
            </a:r>
          </a:p>
          <a:p>
            <a:pPr fontAlgn="base"/>
            <a:r>
              <a:rPr lang="fr-FR" sz="2300" dirty="0"/>
              <a:t>Importation de pétrole = 18 Milliards de Dollars en 2010, montant supérieur à l’aide internationale reçue la même </a:t>
            </a:r>
            <a:r>
              <a:rPr lang="fr-FR" sz="2300" dirty="0" smtClean="0"/>
              <a:t>année</a:t>
            </a:r>
            <a:endParaRPr lang="en-US" sz="2300" dirty="0" smtClean="0"/>
          </a:p>
          <a:p>
            <a:pPr fontAlgn="base"/>
            <a:r>
              <a:rPr lang="en-US" sz="2300" dirty="0" smtClean="0"/>
              <a:t>28GW de </a:t>
            </a:r>
            <a:r>
              <a:rPr lang="en-US" sz="2300" dirty="0" err="1" smtClean="0"/>
              <a:t>capacités</a:t>
            </a:r>
            <a:r>
              <a:rPr lang="en-US" sz="2300" dirty="0" smtClean="0"/>
              <a:t> </a:t>
            </a:r>
            <a:r>
              <a:rPr lang="en-US" sz="2300" dirty="0" err="1" smtClean="0"/>
              <a:t>renouvelables</a:t>
            </a:r>
            <a:r>
              <a:rPr lang="en-US" sz="2300" dirty="0" smtClean="0"/>
              <a:t> </a:t>
            </a:r>
            <a:r>
              <a:rPr lang="en-US" sz="2300" dirty="0" err="1" smtClean="0"/>
              <a:t>installées</a:t>
            </a:r>
            <a:r>
              <a:rPr lang="en-US" sz="2300" dirty="0" smtClean="0"/>
              <a:t>, </a:t>
            </a:r>
            <a:r>
              <a:rPr lang="en-US" sz="2300" dirty="0" err="1" smtClean="0"/>
              <a:t>dont</a:t>
            </a:r>
            <a:r>
              <a:rPr lang="en-US" sz="2300" dirty="0" smtClean="0"/>
              <a:t> 93% </a:t>
            </a:r>
            <a:r>
              <a:rPr lang="en-US" sz="2300" dirty="0" err="1" smtClean="0"/>
              <a:t>en</a:t>
            </a:r>
            <a:r>
              <a:rPr lang="en-US" sz="2300" dirty="0" smtClean="0"/>
              <a:t> </a:t>
            </a:r>
            <a:r>
              <a:rPr lang="en-US" sz="2300" dirty="0" err="1" smtClean="0"/>
              <a:t>hydroélectricité</a:t>
            </a:r>
            <a:endParaRPr lang="fr-FR" sz="2300" dirty="0" smtClean="0"/>
          </a:p>
          <a:p>
            <a:pPr fontAlgn="base"/>
            <a:r>
              <a:rPr lang="fr-FR" sz="2300" dirty="0" smtClean="0"/>
              <a:t> Hors hydro et biomasse, </a:t>
            </a:r>
            <a:r>
              <a:rPr lang="fr-FR" sz="2300" dirty="0" err="1" smtClean="0"/>
              <a:t>EnR</a:t>
            </a:r>
            <a:r>
              <a:rPr lang="fr-FR" sz="2300" dirty="0" smtClean="0"/>
              <a:t> inférieures à 1% de la production</a:t>
            </a:r>
            <a:endParaRPr lang="fr-FR" sz="2900" dirty="0"/>
          </a:p>
          <a:p>
            <a:pPr fontAlgn="base"/>
            <a:endParaRPr lang="fr-FR" sz="2400" dirty="0" smtClean="0"/>
          </a:p>
          <a:p>
            <a:pPr fontAlgn="base"/>
            <a:endParaRPr lang="fr-FR" sz="2600" dirty="0" smtClean="0"/>
          </a:p>
        </p:txBody>
      </p:sp>
      <p:sp>
        <p:nvSpPr>
          <p:cNvPr id="4" name="Espace réservé du numéro de diapositive 3"/>
          <p:cNvSpPr>
            <a:spLocks noGrp="1"/>
          </p:cNvSpPr>
          <p:nvPr>
            <p:ph type="sldNum" sz="quarter" idx="4294967295"/>
          </p:nvPr>
        </p:nvSpPr>
        <p:spPr>
          <a:xfrm>
            <a:off x="7086600" y="6502293"/>
            <a:ext cx="2057400" cy="365125"/>
          </a:xfrm>
        </p:spPr>
        <p:txBody>
          <a:bodyPr/>
          <a:lstStyle/>
          <a:p>
            <a:fld id="{63D7A76B-9288-4EAE-86D6-905C6ECBB176}" type="slidenum">
              <a:rPr lang="fr-FR" smtClean="0"/>
              <a:pPr/>
              <a:t>9</a:t>
            </a:fld>
            <a:endParaRPr lang="fr-FR" dirty="0"/>
          </a:p>
        </p:txBody>
      </p:sp>
    </p:spTree>
    <p:extLst>
      <p:ext uri="{BB962C8B-B14F-4D97-AF65-F5344CB8AC3E}">
        <p14:creationId xmlns:p14="http://schemas.microsoft.com/office/powerpoint/2010/main" val="36961557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3-11-22 - Thème_conférence_ENERGIES 2050_Format standard_Horizontal_P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3-11-22 - Thème_conférence_ENERGIES 2050_Format standard_Horizontal_PW" id="{76F482FB-A594-437F-B754-71A54E03C0AB}" vid="{9D6C8D5C-EB65-493F-9C76-2699BDE6F3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2013-11-22 - Thème_conférence_ENERGIES 2050</Template>
  <TotalTime>0</TotalTime>
  <Words>2304</Words>
  <Application>Microsoft Macintosh PowerPoint</Application>
  <PresentationFormat>Présentation à l'écran (4:3)</PresentationFormat>
  <Paragraphs>182</Paragraphs>
  <Slides>20</Slides>
  <Notes>13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2013-11-22 - Thème_conférence_ENERGIES 2050_Format standard_Horizontal_PW</vt:lpstr>
      <vt:lpstr> Les enjeux énergie dans les négociations </vt:lpstr>
      <vt:lpstr>L'énergie dans les négociations</vt:lpstr>
      <vt:lpstr>Post-2012 : Déverrouiller l'ambition pour l’avant-2020 :   L'objectif des 2°C</vt:lpstr>
      <vt:lpstr>Post-2012 : Déverrouiller l'ambition pour l’avant 2020 :  Les Réunions d'Experts Techniques</vt:lpstr>
      <vt:lpstr>Post-2012 : Déverrouiller l'ambition pré-2020 :  Le Mandat des Réunions d'Experts Techniques</vt:lpstr>
      <vt:lpstr>Post-2020</vt:lpstr>
      <vt:lpstr>Les enjeux énergétiques : le défi offre et demande, évidences mathématiques</vt:lpstr>
      <vt:lpstr>Les enjeux énergétiques : Le défi de la pauvreté énergétique et la situation en Afrique</vt:lpstr>
      <vt:lpstr>Les enjeux énergétiques : Le défi de la pauvreté énergétique et la situation en Afrique Subsaharienne</vt:lpstr>
      <vt:lpstr>Les enjeux énergétiques : deux objectifs, une évidence</vt:lpstr>
      <vt:lpstr>Les enjeux énergétiques : La réponse politique</vt:lpstr>
      <vt:lpstr>Les politiques publiques et la problématique des subventions aux énergies fossiles </vt:lpstr>
      <vt:lpstr>Le problématique des subventions aux énergies fossiles : En parle-t-on dans les négociations?</vt:lpstr>
      <vt:lpstr>Vers une transition énergétique</vt:lpstr>
      <vt:lpstr>Vers une transition énergétique</vt:lpstr>
      <vt:lpstr>Vers une transition énergétique</vt:lpstr>
      <vt:lpstr>Comment financer la transition en Afrique?</vt:lpstr>
      <vt:lpstr>Comment financer la transition en Afrique?</vt:lpstr>
      <vt:lpstr>Comment financer la transition en Afrique?</vt:lpstr>
      <vt:lpstr>Scénario IRENA pour les EnR en Afrique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Resource Efficient Building Sector in Africa Sub-Saharan Countries</dc:title>
  <dc:creator>ENERGIES2050 ENERGIES2050</dc:creator>
  <cp:lastModifiedBy>RAC-F</cp:lastModifiedBy>
  <cp:revision>153</cp:revision>
  <dcterms:created xsi:type="dcterms:W3CDTF">2014-04-04T10:12:37Z</dcterms:created>
  <dcterms:modified xsi:type="dcterms:W3CDTF">2015-04-29T13:24:24Z</dcterms:modified>
</cp:coreProperties>
</file>